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3"/>
  </p:sldMasterIdLst>
  <p:sldIdLst>
    <p:sldId id="261" r:id="rId4"/>
    <p:sldId id="256"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23" d="100"/>
          <a:sy n="123"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11020425" y="5397498"/>
            <a:ext cx="1003300" cy="1219199"/>
            <a:chOff x="6942" y="3400"/>
            <a:chExt cx="632" cy="768"/>
          </a:xfrm>
        </p:grpSpPr>
        <p:sp>
          <p:nvSpPr>
            <p:cNvPr id="4" name="AutoShape 3"/>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7" name="Freeform 7"/>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8" name="Freeform 8"/>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emf"/><Relationship Id="rId8" Type="http://schemas.openxmlformats.org/officeDocument/2006/relationships/slide" Target="../slides/slide5.xml"/><Relationship Id="rId7" Type="http://schemas.openxmlformats.org/officeDocument/2006/relationships/image" Target="../media/image4.emf"/><Relationship Id="rId6" Type="http://schemas.openxmlformats.org/officeDocument/2006/relationships/slide" Target="../slides/slide4.xml"/><Relationship Id="rId5" Type="http://schemas.openxmlformats.org/officeDocument/2006/relationships/image" Target="../media/image3.emf"/><Relationship Id="rId4" Type="http://schemas.openxmlformats.org/officeDocument/2006/relationships/slide" Target="../slides/slide2.xml"/><Relationship Id="rId3" Type="http://schemas.openxmlformats.org/officeDocument/2006/relationships/image" Target="../media/image2.emf"/><Relationship Id="rId2" Type="http://schemas.openxmlformats.org/officeDocument/2006/relationships/image" Target="../media/image1.jpeg"/><Relationship Id="rId13" Type="http://schemas.openxmlformats.org/officeDocument/2006/relationships/theme" Target="../theme/theme1.xml"/><Relationship Id="rId12" Type="http://schemas.openxmlformats.org/officeDocument/2006/relationships/image" Target="../media/image7.emf"/><Relationship Id="rId11" Type="http://schemas.openxmlformats.org/officeDocument/2006/relationships/image" Target="../media/image6.emf"/><Relationship Id="rId10" Type="http://schemas.openxmlformats.org/officeDocument/2006/relationships/slide" Target="../slides/slide6.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6" Type="http://schemas.openxmlformats.org/officeDocument/2006/relationships/theme" Target="../theme/theme2.xml"/><Relationship Id="rId25" Type="http://schemas.openxmlformats.org/officeDocument/2006/relationships/image" Target="../media/image16.emf"/><Relationship Id="rId24" Type="http://schemas.openxmlformats.org/officeDocument/2006/relationships/slide" Target="../slides/slide6.xml"/><Relationship Id="rId23" Type="http://schemas.openxmlformats.org/officeDocument/2006/relationships/image" Target="../media/image15.emf"/><Relationship Id="rId22" Type="http://schemas.openxmlformats.org/officeDocument/2006/relationships/slide" Target="../slides/slide5.xml"/><Relationship Id="rId21" Type="http://schemas.openxmlformats.org/officeDocument/2006/relationships/image" Target="../media/image14.emf"/><Relationship Id="rId20" Type="http://schemas.openxmlformats.org/officeDocument/2006/relationships/slide" Target="../slides/slide4.xml"/><Relationship Id="rId2" Type="http://schemas.openxmlformats.org/officeDocument/2006/relationships/slideLayout" Target="../slideLayouts/slideLayout3.xml"/><Relationship Id="rId19" Type="http://schemas.openxmlformats.org/officeDocument/2006/relationships/image" Target="../media/image13.emf"/><Relationship Id="rId18" Type="http://schemas.openxmlformats.org/officeDocument/2006/relationships/slide" Target="../slides/slide3.xml"/><Relationship Id="rId17" Type="http://schemas.openxmlformats.org/officeDocument/2006/relationships/image" Target="../media/image12.emf"/><Relationship Id="rId16" Type="http://schemas.openxmlformats.org/officeDocument/2006/relationships/slide" Target="../slides/slide2.xml"/><Relationship Id="rId15" Type="http://schemas.openxmlformats.org/officeDocument/2006/relationships/image" Target="../media/image11.emf"/><Relationship Id="rId14" Type="http://schemas.openxmlformats.org/officeDocument/2006/relationships/image" Target="../media/image10.emf"/><Relationship Id="rId13" Type="http://schemas.openxmlformats.org/officeDocument/2006/relationships/image" Target="../media/image9.emf"/><Relationship Id="rId12" Type="http://schemas.openxmlformats.org/officeDocument/2006/relationships/image" Target="../media/image8.png"/><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stretch>
            <a:fillRect/>
          </a:stretch>
        </p:blipFill>
        <p:spPr>
          <a:xfrm>
            <a:off x="197124" y="400850"/>
            <a:ext cx="2039389" cy="1019695"/>
          </a:xfrm>
          <a:prstGeom prst="rect">
            <a:avLst/>
          </a:prstGeom>
        </p:spPr>
      </p:pic>
      <p:pic>
        <p:nvPicPr>
          <p:cNvPr id="14" name="Picture 13">
            <a:hlinkClick r:id="rId4" action="ppaction://hlinksldjump"/>
          </p:cNvPr>
          <p:cNvPicPr>
            <a:picLocks noChangeAspect="1"/>
          </p:cNvPicPr>
          <p:nvPr userDrawn="1"/>
        </p:nvPicPr>
        <p:blipFill>
          <a:blip r:embed="rId5"/>
          <a:stretch>
            <a:fillRect/>
          </a:stretch>
        </p:blipFill>
        <p:spPr>
          <a:xfrm>
            <a:off x="315118" y="1927567"/>
            <a:ext cx="1803400" cy="723900"/>
          </a:xfrm>
          <a:prstGeom prst="rect">
            <a:avLst/>
          </a:prstGeom>
        </p:spPr>
      </p:pic>
      <p:pic>
        <p:nvPicPr>
          <p:cNvPr id="17" name="Picture 16">
            <a:hlinkClick r:id="rId6" action="ppaction://hlinksldjump"/>
          </p:cNvPr>
          <p:cNvPicPr>
            <a:picLocks noChangeAspect="1"/>
          </p:cNvPicPr>
          <p:nvPr userDrawn="1"/>
        </p:nvPicPr>
        <p:blipFill>
          <a:blip r:embed="rId7"/>
          <a:stretch>
            <a:fillRect/>
          </a:stretch>
        </p:blipFill>
        <p:spPr>
          <a:xfrm>
            <a:off x="2819167" y="1927567"/>
            <a:ext cx="1803400" cy="723900"/>
          </a:xfrm>
          <a:prstGeom prst="rect">
            <a:avLst/>
          </a:prstGeom>
        </p:spPr>
      </p:pic>
      <p:pic>
        <p:nvPicPr>
          <p:cNvPr id="19" name="Picture 18">
            <a:hlinkClick r:id="rId8" action="ppaction://hlinksldjump"/>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20" name="Picture 19">
            <a:hlinkClick r:id="rId10" action="ppaction://hlinksldjump"/>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p:cNvGrpSpPr>
            <a:grpSpLocks noChangeAspect="1"/>
          </p:cNvGrpSpPr>
          <p:nvPr userDrawn="1"/>
        </p:nvGrpSpPr>
        <p:grpSpPr bwMode="auto">
          <a:xfrm>
            <a:off x="2640003" y="2912198"/>
            <a:ext cx="2161727" cy="2160000"/>
            <a:chOff x="1720" y="1835"/>
            <a:chExt cx="1253" cy="1252"/>
          </a:xfrm>
        </p:grpSpPr>
        <p:sp>
          <p:nvSpPr>
            <p:cNvPr id="27"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28"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29"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0" name="Group 11"/>
          <p:cNvGrpSpPr>
            <a:grpSpLocks noChangeAspect="1"/>
          </p:cNvGrpSpPr>
          <p:nvPr userDrawn="1"/>
        </p:nvGrpSpPr>
        <p:grpSpPr bwMode="auto">
          <a:xfrm>
            <a:off x="7390269" y="2932111"/>
            <a:ext cx="2161727" cy="2160000"/>
            <a:chOff x="1720" y="1835"/>
            <a:chExt cx="1253" cy="1252"/>
          </a:xfrm>
        </p:grpSpPr>
        <p:sp>
          <p:nvSpPr>
            <p:cNvPr id="31"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32"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33"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4" name="Group 11"/>
          <p:cNvGrpSpPr>
            <a:grpSpLocks noChangeAspect="1"/>
          </p:cNvGrpSpPr>
          <p:nvPr userDrawn="1"/>
        </p:nvGrpSpPr>
        <p:grpSpPr bwMode="auto">
          <a:xfrm>
            <a:off x="9894318" y="2912198"/>
            <a:ext cx="2161727" cy="2160000"/>
            <a:chOff x="1720" y="1835"/>
            <a:chExt cx="1253" cy="1252"/>
          </a:xfrm>
        </p:grpSpPr>
        <p:sp>
          <p:nvSpPr>
            <p:cNvPr id="35"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36"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37"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8" name="Group 11"/>
          <p:cNvGrpSpPr>
            <a:grpSpLocks noChangeAspect="1"/>
          </p:cNvGrpSpPr>
          <p:nvPr userDrawn="1"/>
        </p:nvGrpSpPr>
        <p:grpSpPr bwMode="auto">
          <a:xfrm>
            <a:off x="135955" y="2932111"/>
            <a:ext cx="2161727" cy="2160000"/>
            <a:chOff x="1720" y="1835"/>
            <a:chExt cx="1253" cy="1252"/>
          </a:xfrm>
        </p:grpSpPr>
        <p:sp>
          <p:nvSpPr>
            <p:cNvPr id="39"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0"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41" name="Freeform 13"/>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dirty="0"/>
            </a:p>
          </p:txBody>
        </p:sp>
      </p:grpSp>
      <p:grpSp>
        <p:nvGrpSpPr>
          <p:cNvPr id="2" name="Group 4"/>
          <p:cNvGrpSpPr>
            <a:grpSpLocks noChangeAspect="1"/>
          </p:cNvGrpSpPr>
          <p:nvPr userDrawn="1"/>
        </p:nvGrpSpPr>
        <p:grpSpPr bwMode="auto">
          <a:xfrm>
            <a:off x="5162550" y="4986338"/>
            <a:ext cx="1866900" cy="1625600"/>
            <a:chOff x="3252" y="3141"/>
            <a:chExt cx="1176" cy="1024"/>
          </a:xfrm>
        </p:grpSpPr>
        <p:sp>
          <p:nvSpPr>
            <p:cNvPr id="3" name="AutoShape 3"/>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 name="Freeform 5"/>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ln>
          </p:spPr>
          <p:txBody>
            <a:bodyPr vert="horz" wrap="square" lIns="91440" tIns="45720" rIns="91440" bIns="45720" numCol="1" anchor="t" anchorCtr="0" compatLnSpc="1"/>
            <a:lstStyle/>
            <a:p>
              <a:endParaRPr lang="en-GB"/>
            </a:p>
          </p:txBody>
        </p:sp>
        <p:sp>
          <p:nvSpPr>
            <p:cNvPr id="5" name="Freeform 6"/>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ln>
          </p:spPr>
          <p:txBody>
            <a:bodyPr vert="horz" wrap="square" lIns="91440" tIns="45720" rIns="91440" bIns="45720" numCol="1" anchor="t" anchorCtr="0" compatLnSpc="1"/>
            <a:lstStyle/>
            <a:p>
              <a:endParaRPr lang="en-GB" dirty="0"/>
            </a:p>
          </p:txBody>
        </p:sp>
      </p:gr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p:cNvPr>
          <p:cNvPicPr>
            <a:picLocks noChangeAspect="1"/>
          </p:cNvPicPr>
          <p:nvPr userDrawn="1"/>
        </p:nvPicPr>
        <p:blipFill>
          <a:blip r:embed="rId13"/>
          <a:stretch>
            <a:fillRect/>
          </a:stretch>
        </p:blipFill>
        <p:spPr>
          <a:xfrm>
            <a:off x="11416375" y="2263000"/>
            <a:ext cx="213360" cy="213360"/>
          </a:xfrm>
          <a:prstGeom prst="rect">
            <a:avLst/>
          </a:prstGeom>
        </p:spPr>
      </p:pic>
      <p:pic>
        <p:nvPicPr>
          <p:cNvPr id="16" name="Picture 15">
            <a:hlinkClick r:id="" action="ppaction://hlinkshowjump?jump=nextslide"/>
          </p:cNvPr>
          <p:cNvPicPr>
            <a:picLocks noChangeAspect="1"/>
          </p:cNvPicPr>
          <p:nvPr userDrawn="1"/>
        </p:nvPicPr>
        <p:blipFill>
          <a:blip r:embed="rId14"/>
          <a:stretch>
            <a:fillRect/>
          </a:stretch>
        </p:blipFill>
        <p:spPr>
          <a:xfrm>
            <a:off x="11629735" y="4211192"/>
            <a:ext cx="209550" cy="209550"/>
          </a:xfrm>
          <a:prstGeom prst="rect">
            <a:avLst/>
          </a:prstGeom>
        </p:spPr>
      </p:pic>
      <p:pic>
        <p:nvPicPr>
          <p:cNvPr id="17" name="Picture 16">
            <a:hlinkClick r:id="" action="ppaction://hlinkshowjump?jump=previousslide"/>
          </p:cNvPr>
          <p:cNvPicPr>
            <a:picLocks noChangeAspect="1"/>
          </p:cNvPicPr>
          <p:nvPr userDrawn="1"/>
        </p:nvPicPr>
        <p:blipFill>
          <a:blip r:embed="rId15"/>
          <a:stretch>
            <a:fillRect/>
          </a:stretch>
        </p:blipFill>
        <p:spPr>
          <a:xfrm>
            <a:off x="11206825" y="4216497"/>
            <a:ext cx="209550" cy="209550"/>
          </a:xfrm>
          <a:prstGeom prst="rect">
            <a:avLst/>
          </a:prstGeom>
        </p:spPr>
      </p:pic>
      <p:grpSp>
        <p:nvGrpSpPr>
          <p:cNvPr id="4" name="Group 4"/>
          <p:cNvGrpSpPr>
            <a:grpSpLocks noChangeAspect="1"/>
          </p:cNvGrpSpPr>
          <p:nvPr userDrawn="1"/>
        </p:nvGrpSpPr>
        <p:grpSpPr bwMode="auto">
          <a:xfrm>
            <a:off x="11020425" y="5402263"/>
            <a:ext cx="1003300" cy="1214437"/>
            <a:chOff x="6942" y="3403"/>
            <a:chExt cx="632" cy="765"/>
          </a:xfrm>
        </p:grpSpPr>
        <p:sp>
          <p:nvSpPr>
            <p:cNvPr id="9" name="AutoShape 3"/>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1" name="Freeform 5"/>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12" name="Freeform 6"/>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13" name="Freeform 7"/>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14" name="Freeform 8"/>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grpSp>
      <p:pic>
        <p:nvPicPr>
          <p:cNvPr id="3" name="Picture 2">
            <a:hlinkClick r:id="rId16" action="ppaction://hlinksldjump"/>
          </p:cNvPr>
          <p:cNvPicPr>
            <a:picLocks noChangeAspect="1"/>
          </p:cNvPicPr>
          <p:nvPr userDrawn="1"/>
        </p:nvPicPr>
        <p:blipFill>
          <a:blip r:embed="rId17"/>
          <a:stretch>
            <a:fillRect/>
          </a:stretch>
        </p:blipFill>
        <p:spPr>
          <a:xfrm>
            <a:off x="11060217" y="2647996"/>
            <a:ext cx="933450" cy="184150"/>
          </a:xfrm>
          <a:prstGeom prst="rect">
            <a:avLst/>
          </a:prstGeom>
        </p:spPr>
      </p:pic>
      <p:pic>
        <p:nvPicPr>
          <p:cNvPr id="7" name="Picture 6">
            <a:hlinkClick r:id="rId18" action="ppaction://hlinksldjump"/>
          </p:cNvPr>
          <p:cNvPicPr>
            <a:picLocks noChangeAspect="1"/>
          </p:cNvPicPr>
          <p:nvPr userDrawn="1"/>
        </p:nvPicPr>
        <p:blipFill>
          <a:blip r:embed="rId19"/>
          <a:stretch>
            <a:fillRect/>
          </a:stretch>
        </p:blipFill>
        <p:spPr>
          <a:xfrm>
            <a:off x="11060217" y="2954826"/>
            <a:ext cx="933450" cy="184150"/>
          </a:xfrm>
          <a:prstGeom prst="rect">
            <a:avLst/>
          </a:prstGeom>
        </p:spPr>
      </p:pic>
      <p:pic>
        <p:nvPicPr>
          <p:cNvPr id="18" name="Picture 17">
            <a:hlinkClick r:id="rId20" action="ppaction://hlinksldjump"/>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p:cNvPr>
          <p:cNvPicPr>
            <a:picLocks noChangeAspect="1"/>
          </p:cNvPicPr>
          <p:nvPr userDrawn="1"/>
        </p:nvPicPr>
        <p:blipFill>
          <a:blip r:embed="rId25"/>
          <a:stretch>
            <a:fillRect/>
          </a:stretch>
        </p:blipFill>
        <p:spPr>
          <a:xfrm>
            <a:off x="11060217" y="3872988"/>
            <a:ext cx="933450" cy="18415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21.pn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22.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25.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8245" y="163830"/>
            <a:ext cx="7457440" cy="1630045"/>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Design of Human Activity Recognizer as Android Smartphone Digital Filter for Earthquake Signal Processing</a:t>
            </a: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Haryas Subyantara Wicaksana, Hapsoro Agung Nugroho</a:t>
            </a:r>
            <a:endParaRPr lang="en-US"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Indonesia Agency for Meteorological Climatological and Geophysical (BMKG), School of Meteorology, Climatology and Geophysics (STMKG)</a:t>
            </a:r>
            <a:endParaRPr lang="en-US" sz="1400" dirty="0">
              <a:solidFill>
                <a:schemeClr val="bg1"/>
              </a:solidFill>
              <a:latin typeface="Arial" panose="020B0604020202020204" pitchFamily="34" charset="0"/>
              <a:cs typeface="Arial" panose="020B0604020202020204" pitchFamily="34" charset="0"/>
            </a:endParaRPr>
          </a:p>
        </p:txBody>
      </p:sp>
      <p:sp>
        <p:nvSpPr>
          <p:cNvPr id="2" name="Title 1"/>
          <p:cNvSpPr txBox="1"/>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sym typeface="+mn-ea"/>
              </a:rPr>
              <a:t>Smartphone accelerometer signal on smartphone</a:t>
            </a:r>
            <a:endParaRPr lang="en-US" sz="1200" dirty="0">
              <a:latin typeface="Arial" panose="020B0604020202020204" pitchFamily="34" charset="0"/>
              <a:cs typeface="Arial" panose="020B0604020202020204" pitchFamily="34" charset="0"/>
            </a:endParaRPr>
          </a:p>
        </p:txBody>
      </p:sp>
      <p:sp>
        <p:nvSpPr>
          <p:cNvPr id="3" name="Title 1"/>
          <p:cNvSpPr txBox="1"/>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err="1">
                <a:solidFill>
                  <a:schemeClr val="bg1"/>
                </a:solidFill>
                <a:latin typeface="Arial" panose="020B0604020202020204" pitchFamily="34" charset="0"/>
                <a:cs typeface="Arial" panose="020B0604020202020204" pitchFamily="34" charset="0"/>
              </a:rPr>
              <a:t>P4.3</a:t>
            </a:r>
            <a:r>
              <a:rPr lang="en-US" sz="1200" b="1" dirty="0">
                <a:solidFill>
                  <a:schemeClr val="bg1"/>
                </a:solidFill>
                <a:latin typeface="Arial" panose="020B0604020202020204" pitchFamily="34" charset="0"/>
                <a:cs typeface="Arial" panose="020B0604020202020204" pitchFamily="34" charset="0"/>
              </a:rPr>
              <a:t>-568</a:t>
            </a:r>
            <a:endParaRPr lang="en-US" sz="12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mj-lt"/>
              <a:buAutoNum type="arabicPeriod"/>
            </a:pPr>
            <a:r>
              <a:rPr lang="en-US" sz="1200">
                <a:sym typeface="+mn-ea"/>
              </a:rPr>
              <a:t>Data collection</a:t>
            </a:r>
            <a:endParaRPr lang="en-US" sz="1200"/>
          </a:p>
          <a:p>
            <a:pPr marL="457200" indent="-457200" algn="l">
              <a:buFont typeface="+mj-lt"/>
              <a:buAutoNum type="arabicPeriod"/>
            </a:pPr>
            <a:r>
              <a:rPr lang="en-US" sz="1200">
                <a:sym typeface="+mn-ea"/>
              </a:rPr>
              <a:t>Feature extraction </a:t>
            </a:r>
            <a:endParaRPr lang="en-US" sz="1200"/>
          </a:p>
          <a:p>
            <a:pPr marL="457200" indent="-457200" algn="l">
              <a:buFont typeface="+mj-lt"/>
              <a:buAutoNum type="arabicPeriod"/>
            </a:pPr>
            <a:r>
              <a:rPr lang="en-US" sz="1200">
                <a:sym typeface="+mn-ea"/>
              </a:rPr>
              <a:t>Activity data classification </a:t>
            </a:r>
            <a:endParaRPr lang="en-US" sz="1200"/>
          </a:p>
          <a:p>
            <a:pPr marL="457200" indent="-457200" algn="l">
              <a:buFont typeface="+mj-lt"/>
              <a:buAutoNum type="arabicPeriod"/>
            </a:pPr>
            <a:r>
              <a:rPr lang="en-US" sz="1200">
                <a:sym typeface="+mn-ea"/>
              </a:rPr>
              <a:t>Determining the Butterwoth type filter design based on activity data.</a:t>
            </a:r>
            <a:endParaRPr lang="en-US" sz="1200" dirty="0">
              <a:latin typeface="Arial" panose="020B0604020202020204" pitchFamily="34" charset="0"/>
              <a:cs typeface="Arial" panose="020B0604020202020204" pitchFamily="34" charset="0"/>
            </a:endParaRPr>
          </a:p>
        </p:txBody>
      </p:sp>
      <p:sp>
        <p:nvSpPr>
          <p:cNvPr id="6" name="Title 1"/>
          <p:cNvSpPr txBox="1"/>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7" name="Title 1"/>
          <p:cNvSpPr txBox="1"/>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sym typeface="+mn-ea"/>
              </a:rPr>
              <a:t>The test results show an increase in the percentage of earthquake signals from 3.87% to 64.61% and a decrease in the percentage of human activity signals from 96.13% to 35.39%.</a:t>
            </a:r>
            <a:endParaRPr lang="en-US" sz="1200" dirty="0">
              <a:latin typeface="Arial" panose="020B0604020202020204" pitchFamily="34" charset="0"/>
              <a:cs typeface="Arial" panose="020B0604020202020204" pitchFamily="34" charset="0"/>
            </a:endParaRPr>
          </a:p>
        </p:txBody>
      </p:sp>
      <p:sp>
        <p:nvSpPr>
          <p:cNvPr id="9"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37" name="Gambar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26320" y="163830"/>
            <a:ext cx="768350" cy="92837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rcRect t="28424" r="54924" b="26179"/>
          <a:stretch>
            <a:fillRect/>
          </a:stretch>
        </p:blipFill>
        <p:spPr>
          <a:xfrm>
            <a:off x="7516495" y="3379470"/>
            <a:ext cx="1898650" cy="93408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971530" y="163830"/>
            <a:ext cx="835025" cy="790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US" sz="4800" dirty="0">
              <a:solidFill>
                <a:schemeClr val="bg1"/>
              </a:solidFill>
              <a:latin typeface="Arial" panose="020B0604020202020204" pitchFamily="34" charset="0"/>
              <a:cs typeface="Arial" panose="020B0604020202020204" pitchFamily="34" charset="0"/>
            </a:endParaRPr>
          </a:p>
        </p:txBody>
      </p:sp>
      <p:sp>
        <p:nvSpPr>
          <p:cNvPr id="7" name="Title 1"/>
          <p:cNvSpPr txBox="1"/>
          <p:nvPr/>
        </p:nvSpPr>
        <p:spPr>
          <a:xfrm>
            <a:off x="11125514" y="6385300"/>
            <a:ext cx="817758" cy="234130"/>
          </a:xfrm>
          <a:prstGeom prst="rect">
            <a:avLst/>
          </a:prstGeom>
        </p:spPr>
        <p:txBody>
          <a:bodyPr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sym typeface="+mn-ea"/>
              </a:rPr>
              <a:t>P4.3</a:t>
            </a:r>
            <a:r>
              <a:rPr lang="en-US" sz="1000" b="1" dirty="0">
                <a:solidFill>
                  <a:schemeClr val="bg1"/>
                </a:solidFill>
                <a:latin typeface="Arial" panose="020B0604020202020204" pitchFamily="34" charset="0"/>
                <a:cs typeface="Arial" panose="020B0604020202020204" pitchFamily="34" charset="0"/>
                <a:sym typeface="+mn-ea"/>
              </a:rPr>
              <a:t>-568</a:t>
            </a:r>
            <a:endParaRPr lang="en-US" sz="2400" b="1" dirty="0">
              <a:solidFill>
                <a:schemeClr val="bg1"/>
              </a:solidFill>
              <a:latin typeface="Arial" panose="020B0604020202020204" pitchFamily="34" charset="0"/>
              <a:cs typeface="Arial" panose="020B0604020202020204" pitchFamily="34" charset="0"/>
            </a:endParaRPr>
          </a:p>
        </p:txBody>
      </p:sp>
      <p:sp>
        <p:nvSpPr>
          <p:cNvPr id="4"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s 4"/>
          <p:cNvSpPr/>
          <p:nvPr/>
        </p:nvSpPr>
        <p:spPr>
          <a:xfrm>
            <a:off x="4076700" y="1436370"/>
            <a:ext cx="6443345" cy="51828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l"/>
            <a:r>
              <a:rPr lang="en-US" sz="2000"/>
              <a:t>Threat of earthquake hazard is interspersed in almost all zones of Indonesian archipelago. A total of 3,846 earthquakes have occurred in Indonesia with a magnitude of more than 6.0 Richter scale in the period 1976-2006.</a:t>
            </a:r>
            <a:endParaRPr lang="en-US" sz="2000"/>
          </a:p>
          <a:p>
            <a:pPr algn="l"/>
            <a:endParaRPr lang="en-US" sz="2000"/>
          </a:p>
          <a:p>
            <a:pPr algn="l"/>
            <a:r>
              <a:rPr lang="en-US" sz="2000"/>
              <a:t>Smartphone accelerometer can be utilized as a seismic parameters sensor. This idea has limitations regard to noise. Human activity produces significant noise on accelerometer seismic data on smartphones.</a:t>
            </a:r>
            <a:endParaRPr lang="en-US" sz="2000"/>
          </a:p>
          <a:p>
            <a:pPr algn="l"/>
            <a:endParaRPr lang="en-US" sz="2000"/>
          </a:p>
          <a:p>
            <a:pPr algn="l"/>
            <a:r>
              <a:rPr lang="en-US" sz="2000"/>
              <a:t>Human Activity Recognizer (HAR) is very possible to be implemented as a noise filter. Research on HAR has been carried out several times. However, HAR has not been applied in field of disaster mitigation, especially earthquakes.</a:t>
            </a:r>
            <a:endParaRPr lang="en-US" sz="2000"/>
          </a:p>
          <a:p>
            <a:pPr algn="l"/>
            <a:endParaRPr lang="en-US" sz="2000"/>
          </a:p>
          <a:p>
            <a:pPr algn="l"/>
            <a:endParaRPr lang="en-US" sz="2000"/>
          </a:p>
        </p:txBody>
      </p:sp>
      <p:pic>
        <p:nvPicPr>
          <p:cNvPr id="37" name="Gambar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25735" y="81915"/>
            <a:ext cx="572135" cy="92837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1436370"/>
            <a:ext cx="2362200" cy="48602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1125200" y="150495"/>
            <a:ext cx="835025" cy="7905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sym typeface="+mn-ea"/>
              </a:rPr>
              <a:t>P4.3</a:t>
            </a:r>
            <a:r>
              <a:rPr lang="en-US" sz="1000" b="1" dirty="0">
                <a:solidFill>
                  <a:schemeClr val="bg1"/>
                </a:solidFill>
                <a:latin typeface="Arial" panose="020B0604020202020204" pitchFamily="34" charset="0"/>
                <a:cs typeface="Arial" panose="020B0604020202020204" pitchFamily="34" charset="0"/>
                <a:sym typeface="+mn-ea"/>
              </a:rPr>
              <a:t>-568</a:t>
            </a:r>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s 3"/>
          <p:cNvSpPr/>
          <p:nvPr/>
        </p:nvSpPr>
        <p:spPr>
          <a:xfrm>
            <a:off x="1161415" y="4099560"/>
            <a:ext cx="7373620" cy="242189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ctr"/>
            <a:r>
              <a:rPr lang="en-US" sz="2400"/>
              <a:t>This study discusses implementation of HAR as a digital accelerometer filter for smartphones. It is expected to improve post-earthquake data quality from smartphone. This study aims to reduce linear acceleration signal caused by human activity on smartphone accelerometer. </a:t>
            </a:r>
            <a:endParaRPr lang="en-US" sz="2400"/>
          </a:p>
        </p:txBody>
      </p:sp>
      <p:pic>
        <p:nvPicPr>
          <p:cNvPr id="37" name="Gambar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31145" y="81915"/>
            <a:ext cx="572135" cy="928370"/>
          </a:xfrm>
          <a:prstGeom prst="rect">
            <a:avLst/>
          </a:prstGeom>
        </p:spPr>
      </p:pic>
      <p:pic>
        <p:nvPicPr>
          <p:cNvPr id="3" name="Picture 2"/>
          <p:cNvPicPr>
            <a:picLocks noChangeAspect="1"/>
          </p:cNvPicPr>
          <p:nvPr/>
        </p:nvPicPr>
        <p:blipFill>
          <a:blip r:embed="rId2"/>
          <a:stretch>
            <a:fillRect/>
          </a:stretch>
        </p:blipFill>
        <p:spPr>
          <a:xfrm>
            <a:off x="829310" y="1229995"/>
            <a:ext cx="8341360" cy="286956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1160760" y="150495"/>
            <a:ext cx="835025" cy="790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sym typeface="+mn-ea"/>
              </a:rPr>
              <a:t>P4.3</a:t>
            </a:r>
            <a:r>
              <a:rPr lang="en-US" sz="1000" b="1" dirty="0">
                <a:solidFill>
                  <a:schemeClr val="bg1"/>
                </a:solidFill>
                <a:latin typeface="Arial" panose="020B0604020202020204" pitchFamily="34" charset="0"/>
                <a:cs typeface="Arial" panose="020B0604020202020204" pitchFamily="34" charset="0"/>
                <a:sym typeface="+mn-ea"/>
              </a:rPr>
              <a:t>-568</a:t>
            </a:r>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s 3"/>
          <p:cNvSpPr/>
          <p:nvPr/>
        </p:nvSpPr>
        <p:spPr>
          <a:xfrm>
            <a:off x="514985" y="1292225"/>
            <a:ext cx="4945380" cy="21374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l"/>
            <a:r>
              <a:rPr lang="en-US" sz="2000"/>
              <a:t>HAR comprises several design stages, namely: </a:t>
            </a:r>
            <a:endParaRPr lang="en-US" sz="2000"/>
          </a:p>
          <a:p>
            <a:pPr marL="457200" indent="-457200" algn="l">
              <a:buFont typeface="+mj-lt"/>
              <a:buAutoNum type="arabicPeriod"/>
            </a:pPr>
            <a:r>
              <a:rPr lang="en-US" sz="2000"/>
              <a:t>Data collection (8 subjects)</a:t>
            </a:r>
            <a:endParaRPr lang="en-US" sz="2000"/>
          </a:p>
          <a:p>
            <a:pPr marL="457200" indent="-457200" algn="l">
              <a:buFont typeface="+mj-lt"/>
              <a:buAutoNum type="arabicPeriod"/>
            </a:pPr>
            <a:r>
              <a:rPr lang="en-US" sz="2000"/>
              <a:t>Feature extraction </a:t>
            </a:r>
            <a:endParaRPr lang="en-US" sz="2000"/>
          </a:p>
          <a:p>
            <a:pPr marL="457200" indent="-457200" algn="l">
              <a:buFont typeface="+mj-lt"/>
              <a:buAutoNum type="arabicPeriod"/>
            </a:pPr>
            <a:r>
              <a:rPr lang="en-US" sz="2000"/>
              <a:t>Activity data classification </a:t>
            </a:r>
            <a:endParaRPr lang="en-US" sz="2000"/>
          </a:p>
          <a:p>
            <a:pPr marL="457200" indent="-457200" algn="l">
              <a:buFont typeface="+mj-lt"/>
              <a:buAutoNum type="arabicPeriod"/>
            </a:pPr>
            <a:r>
              <a:rPr lang="en-US" sz="2000"/>
              <a:t>Determining the Butterwoth type filter design based on activity data.</a:t>
            </a:r>
            <a:endParaRPr lang="en-US" sz="2000"/>
          </a:p>
        </p:txBody>
      </p:sp>
      <p:pic>
        <p:nvPicPr>
          <p:cNvPr id="37" name="Gambar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83520" y="81280"/>
            <a:ext cx="572135" cy="928370"/>
          </a:xfrm>
          <a:prstGeom prst="rect">
            <a:avLst/>
          </a:prstGeom>
        </p:spPr>
      </p:pic>
      <p:sp>
        <p:nvSpPr>
          <p:cNvPr id="9" name="Rectangles 8"/>
          <p:cNvSpPr/>
          <p:nvPr/>
        </p:nvSpPr>
        <p:spPr>
          <a:xfrm>
            <a:off x="5460365" y="1292225"/>
            <a:ext cx="4945380" cy="24079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l"/>
            <a:r>
              <a:rPr lang="en-US" sz="2000"/>
              <a:t>Human activities include sitting, standing, lying down, walking and running. The Butterworth type digital filter is designed based on the dominant frequency of the human activity acceleration signal. This filter is installed in server program and then tested against activity signals carried out in the Central BMKG earthquake simulator.</a:t>
            </a:r>
            <a:endParaRPr lang="en-US" sz="2000"/>
          </a:p>
        </p:txBody>
      </p:sp>
      <p:pic>
        <p:nvPicPr>
          <p:cNvPr id="10" name="Picture 9"/>
          <p:cNvPicPr>
            <a:picLocks noChangeAspect="1"/>
          </p:cNvPicPr>
          <p:nvPr/>
        </p:nvPicPr>
        <p:blipFill>
          <a:blip r:embed="rId2"/>
          <a:stretch>
            <a:fillRect/>
          </a:stretch>
        </p:blipFill>
        <p:spPr>
          <a:xfrm>
            <a:off x="409575" y="3896360"/>
            <a:ext cx="6798945" cy="2827020"/>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1125200" y="149860"/>
            <a:ext cx="835025" cy="7905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sym typeface="+mn-ea"/>
              </a:rPr>
              <a:t>P4.3</a:t>
            </a:r>
            <a:r>
              <a:rPr lang="en-US" sz="1000" b="1" dirty="0">
                <a:solidFill>
                  <a:schemeClr val="bg1"/>
                </a:solidFill>
                <a:latin typeface="Arial" panose="020B0604020202020204" pitchFamily="34" charset="0"/>
                <a:cs typeface="Arial" panose="020B0604020202020204" pitchFamily="34" charset="0"/>
                <a:sym typeface="+mn-ea"/>
              </a:rPr>
              <a:t>-568</a:t>
            </a:r>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37" name="Gambar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84155" y="81280"/>
            <a:ext cx="572135" cy="928370"/>
          </a:xfrm>
          <a:prstGeom prst="rect">
            <a:avLst/>
          </a:prstGeom>
        </p:spPr>
      </p:pic>
      <p:pic>
        <p:nvPicPr>
          <p:cNvPr id="3" name="Picture 2"/>
          <p:cNvPicPr>
            <a:picLocks noChangeAspect="1"/>
          </p:cNvPicPr>
          <p:nvPr/>
        </p:nvPicPr>
        <p:blipFill>
          <a:blip r:embed="rId2"/>
          <a:stretch>
            <a:fillRect/>
          </a:stretch>
        </p:blipFill>
        <p:spPr>
          <a:xfrm>
            <a:off x="988060" y="3356610"/>
            <a:ext cx="7936230" cy="339852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t="28379" r="55838" b="26439"/>
          <a:stretch>
            <a:fillRect/>
          </a:stretch>
        </p:blipFill>
        <p:spPr>
          <a:xfrm>
            <a:off x="152400" y="1101090"/>
            <a:ext cx="4236720" cy="2113915"/>
          </a:xfrm>
          <a:prstGeom prst="rect">
            <a:avLst/>
          </a:prstGeom>
        </p:spPr>
      </p:pic>
      <p:sp>
        <p:nvSpPr>
          <p:cNvPr id="8" name="Right Arrow 7"/>
          <p:cNvSpPr/>
          <p:nvPr/>
        </p:nvSpPr>
        <p:spPr>
          <a:xfrm>
            <a:off x="4631690" y="1927225"/>
            <a:ext cx="648970" cy="4527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t="28424" r="54924" b="26179"/>
          <a:stretch>
            <a:fillRect/>
          </a:stretch>
        </p:blipFill>
        <p:spPr>
          <a:xfrm>
            <a:off x="5523230" y="1085850"/>
            <a:ext cx="4359275" cy="2145030"/>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11125200" y="81280"/>
            <a:ext cx="835025" cy="7905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sym typeface="+mn-ea"/>
              </a:rPr>
              <a:t>P4.3</a:t>
            </a:r>
            <a:r>
              <a:rPr lang="en-US" sz="1000" b="1" dirty="0">
                <a:solidFill>
                  <a:schemeClr val="bg1"/>
                </a:solidFill>
                <a:latin typeface="Arial" panose="020B0604020202020204" pitchFamily="34" charset="0"/>
                <a:cs typeface="Arial" panose="020B0604020202020204" pitchFamily="34" charset="0"/>
                <a:sym typeface="+mn-ea"/>
              </a:rPr>
              <a:t>-568</a:t>
            </a:r>
            <a:endParaRPr lang="en-US"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4" name="Rectangles 3"/>
          <p:cNvSpPr/>
          <p:nvPr/>
        </p:nvSpPr>
        <p:spPr>
          <a:xfrm>
            <a:off x="633730" y="5012690"/>
            <a:ext cx="9808210" cy="16230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indent="0" algn="l">
              <a:buFont typeface="+mj-lt"/>
              <a:buNone/>
            </a:pPr>
            <a:r>
              <a:rPr lang="en-US" sz="2000"/>
              <a:t>HAR-based smartphone digital accelerometer filter perform well in terms of </a:t>
            </a:r>
            <a:r>
              <a:rPr lang="en-US" sz="2000">
                <a:sym typeface="+mn-ea"/>
              </a:rPr>
              <a:t>output signal </a:t>
            </a:r>
            <a:r>
              <a:rPr lang="en-US" sz="2000"/>
              <a:t>classification. The test results show an increase in the percentage of earthquake signals from 3.87% to 64.61% and a decrease in the percentage of human activity signals from 96.13% to 35.39%.</a:t>
            </a:r>
            <a:endParaRPr lang="en-US" sz="2000"/>
          </a:p>
        </p:txBody>
      </p:sp>
      <p:pic>
        <p:nvPicPr>
          <p:cNvPr id="37" name="Gambar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41940" y="81915"/>
            <a:ext cx="572135" cy="928370"/>
          </a:xfrm>
          <a:prstGeom prst="rect">
            <a:avLst/>
          </a:prstGeom>
        </p:spPr>
      </p:pic>
      <p:pic>
        <p:nvPicPr>
          <p:cNvPr id="2067" name="Picture 2067"/>
          <p:cNvPicPr>
            <a:picLocks noChangeAspect="1"/>
          </p:cNvPicPr>
          <p:nvPr/>
        </p:nvPicPr>
        <p:blipFill>
          <a:blip r:embed="rId2"/>
          <a:stretch>
            <a:fillRect/>
          </a:stretch>
        </p:blipFill>
        <p:spPr>
          <a:xfrm>
            <a:off x="3001645" y="1282383"/>
            <a:ext cx="4800600" cy="362902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1155045" y="151130"/>
            <a:ext cx="835025" cy="790575"/>
          </a:xfrm>
          <a:prstGeom prst="rect">
            <a:avLst/>
          </a:prstGeom>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2891</Words>
  <Application>WPS Presentation</Application>
  <PresentationFormat>Widescreen</PresentationFormat>
  <Paragraphs>68</Paragraphs>
  <Slides>6</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6</vt:i4>
      </vt:variant>
    </vt:vector>
  </HeadingPairs>
  <TitlesOfParts>
    <vt:vector size="15" baseType="lpstr">
      <vt:lpstr>Arial</vt:lpstr>
      <vt:lpstr>SimSun</vt:lpstr>
      <vt:lpstr>Wingdings</vt:lpstr>
      <vt:lpstr>Calibri Light</vt:lpstr>
      <vt:lpstr>Microsoft YaHei</vt:lpstr>
      <vt:lpstr>Arial Unicode MS</vt:lpstr>
      <vt:lpstr>Calibri</vt:lpstr>
      <vt:lpstr>Custom Design</vt:lpstr>
      <vt:lpstr>Office Theme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Haryas</cp:lastModifiedBy>
  <cp:revision>50</cp:revision>
  <dcterms:created xsi:type="dcterms:W3CDTF">2023-04-18T13:25:00Z</dcterms:created>
  <dcterms:modified xsi:type="dcterms:W3CDTF">2023-06-11T11:24:51Z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B9A27F1213A549FF8BA3AFEAE9359A81</vt:lpwstr>
  </property>
  <property fmtid="{D5CDD505-2E9C-101B-9397-08002B2CF9AE}" pid="3" name="KSOProductBuildVer">
    <vt:lpwstr>1033-11.2.0.11537</vt:lpwstr>
  </property>
</Properties>
</file>