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</p:sldMasterIdLst>
  <p:sldIdLst>
    <p:sldId id="261" r:id="rId3"/>
    <p:sldId id="256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/Cover Slide" id="{3F57730A-5715-AC46-A105-BB04A9144E5D}">
          <p14:sldIdLst>
            <p14:sldId id="261"/>
          </p14:sldIdLst>
        </p14:section>
        <p14:section name="Presentation Template" id="{D3474E28-4AA6-E748-B496-81F08868819A}">
          <p14:sldIdLst>
            <p14:sldId id="256"/>
            <p14:sldId id="262"/>
            <p14:sldId id="263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79"/>
    <p:restoredTop sz="94685"/>
  </p:normalViewPr>
  <p:slideViewPr>
    <p:cSldViewPr snapToGrid="0">
      <p:cViewPr>
        <p:scale>
          <a:sx n="68" d="100"/>
          <a:sy n="68" d="100"/>
        </p:scale>
        <p:origin x="-880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xmlns="" id="{215ECF44-0FCA-1717-6177-766F13B9527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25" y="5397498"/>
            <a:ext cx="1003300" cy="1219199"/>
            <a:chOff x="6942" y="3400"/>
            <a:chExt cx="632" cy="768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xmlns="" id="{B873EFF3-4F89-4731-E9E8-AAA21F372914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xmlns="" id="{0E69EBC7-81FB-27CC-1DC9-21F0101A3D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xmlns="" id="{00CD6128-75A1-A75A-7386-9074387193A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1424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2023/6/10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2023/6/10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2023/6/10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2023/6/10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2023/6/10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2023/6/10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2023/6/10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2023/6/10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13FC91-6701-22B3-F986-D2DE7F993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2023/6/10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2023/6/10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2023/6/10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7.emf"/><Relationship Id="rId3" Type="http://schemas.openxmlformats.org/officeDocument/2006/relationships/image" Target="../media/image1.jpg"/><Relationship Id="rId7" Type="http://schemas.openxmlformats.org/officeDocument/2006/relationships/slide" Target="../slides/slide4.xml"/><Relationship Id="rId12" Type="http://schemas.openxmlformats.org/officeDocument/2006/relationships/image" Target="../media/image6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slide" Target="../slides/slide6.xml"/><Relationship Id="rId5" Type="http://schemas.openxmlformats.org/officeDocument/2006/relationships/slide" Target="../slides/slide2.xml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slide" Target="../slides/slide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8.png"/><Relationship Id="rId18" Type="http://schemas.openxmlformats.org/officeDocument/2006/relationships/image" Target="../media/image12.emf"/><Relationship Id="rId26" Type="http://schemas.openxmlformats.org/officeDocument/2006/relationships/image" Target="../media/image16.emf"/><Relationship Id="rId3" Type="http://schemas.openxmlformats.org/officeDocument/2006/relationships/slideLayout" Target="../slideLayouts/slideLayout4.xml"/><Relationship Id="rId21" Type="http://schemas.openxmlformats.org/officeDocument/2006/relationships/slide" Target="../slides/slide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17" Type="http://schemas.openxmlformats.org/officeDocument/2006/relationships/slide" Target="../slides/slide2.xml"/><Relationship Id="rId25" Type="http://schemas.openxmlformats.org/officeDocument/2006/relationships/slide" Target="../slides/slide6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1.emf"/><Relationship Id="rId20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image" Target="../media/image15.emf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0.emf"/><Relationship Id="rId23" Type="http://schemas.openxmlformats.org/officeDocument/2006/relationships/slide" Target="../slides/slide5.xml"/><Relationship Id="rId10" Type="http://schemas.openxmlformats.org/officeDocument/2006/relationships/slideLayout" Target="../slideLayouts/slideLayout11.xml"/><Relationship Id="rId19" Type="http://schemas.openxmlformats.org/officeDocument/2006/relationships/slide" Target="../slides/slide3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9.emf"/><Relationship Id="rId22" Type="http://schemas.openxmlformats.org/officeDocument/2006/relationships/image" Target="../media/image1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538A48F-A32D-1367-E754-FD1441CC12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124" y="400850"/>
            <a:ext cx="2039389" cy="1019695"/>
          </a:xfrm>
          <a:prstGeom prst="rect">
            <a:avLst/>
          </a:prstGeom>
        </p:spPr>
      </p:pic>
      <p:pic>
        <p:nvPicPr>
          <p:cNvPr id="14" name="Picture 13">
            <a:hlinkClick r:id="rId5" action="ppaction://hlinksldjump"/>
            <a:extLst>
              <a:ext uri="{FF2B5EF4-FFF2-40B4-BE49-F238E27FC236}">
                <a16:creationId xmlns:a16="http://schemas.microsoft.com/office/drawing/2014/main" xmlns="" id="{180DFF96-CBFD-BE49-06A1-72B2C840F2F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15118" y="1927567"/>
            <a:ext cx="1803400" cy="723900"/>
          </a:xfrm>
          <a:prstGeom prst="rect">
            <a:avLst/>
          </a:prstGeom>
        </p:spPr>
      </p:pic>
      <p:pic>
        <p:nvPicPr>
          <p:cNvPr id="17" name="Picture 16">
            <a:hlinkClick r:id="rId7" action="ppaction://hlinksldjump"/>
            <a:extLst>
              <a:ext uri="{FF2B5EF4-FFF2-40B4-BE49-F238E27FC236}">
                <a16:creationId xmlns:a16="http://schemas.microsoft.com/office/drawing/2014/main" xmlns="" id="{8A824A85-4E9D-4703-1A33-A7316C08896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19167" y="1927567"/>
            <a:ext cx="1803400" cy="723900"/>
          </a:xfrm>
          <a:prstGeom prst="rect">
            <a:avLst/>
          </a:prstGeom>
        </p:spPr>
      </p:pic>
      <p:pic>
        <p:nvPicPr>
          <p:cNvPr id="19" name="Picture 18">
            <a:hlinkClick r:id="rId9" action="ppaction://hlinksldjump"/>
            <a:extLst>
              <a:ext uri="{FF2B5EF4-FFF2-40B4-BE49-F238E27FC236}">
                <a16:creationId xmlns:a16="http://schemas.microsoft.com/office/drawing/2014/main" xmlns="" id="{C7F0C88D-B6B0-C38F-4C5B-39A96B625EA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569433" y="1927567"/>
            <a:ext cx="1803400" cy="723900"/>
          </a:xfrm>
          <a:prstGeom prst="rect">
            <a:avLst/>
          </a:prstGeom>
        </p:spPr>
      </p:pic>
      <p:pic>
        <p:nvPicPr>
          <p:cNvPr id="20" name="Picture 19">
            <a:hlinkClick r:id="rId11" action="ppaction://hlinksldjump"/>
            <a:extLst>
              <a:ext uri="{FF2B5EF4-FFF2-40B4-BE49-F238E27FC236}">
                <a16:creationId xmlns:a16="http://schemas.microsoft.com/office/drawing/2014/main" xmlns="" id="{8ECB7A75-0964-BEB3-0070-79F92D4D6FB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073482" y="1927567"/>
            <a:ext cx="1803400" cy="723900"/>
          </a:xfrm>
          <a:prstGeom prst="rect">
            <a:avLst/>
          </a:prstGeom>
        </p:spPr>
      </p:pic>
      <p:pic>
        <p:nvPicPr>
          <p:cNvPr id="25" name="Picture 24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77F864E7-E11A-601B-0EAF-441012483A6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379720" y="3624775"/>
            <a:ext cx="1432560" cy="396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6" name="Group 11">
            <a:extLst>
              <a:ext uri="{FF2B5EF4-FFF2-40B4-BE49-F238E27FC236}">
                <a16:creationId xmlns:a16="http://schemas.microsoft.com/office/drawing/2014/main" xmlns="" id="{87BECB55-2370-A93A-504C-917D8AAAC01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40003" y="2912198"/>
            <a:ext cx="2161727" cy="2160000"/>
            <a:chOff x="1720" y="1835"/>
            <a:chExt cx="1253" cy="1252"/>
          </a:xfrm>
        </p:grpSpPr>
        <p:sp>
          <p:nvSpPr>
            <p:cNvPr id="27" name="AutoShape 10">
              <a:extLst>
                <a:ext uri="{FF2B5EF4-FFF2-40B4-BE49-F238E27FC236}">
                  <a16:creationId xmlns:a16="http://schemas.microsoft.com/office/drawing/2014/main" xmlns="" id="{0BF46A3D-AFD0-A49B-C2E9-1B2B73179EF1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xmlns="" id="{8D737626-C88A-9461-D26D-7D37D49B48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xmlns="" id="{30B50F5E-56B1-5228-9769-5202FABA30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11">
            <a:extLst>
              <a:ext uri="{FF2B5EF4-FFF2-40B4-BE49-F238E27FC236}">
                <a16:creationId xmlns:a16="http://schemas.microsoft.com/office/drawing/2014/main" xmlns="" id="{697910CC-4673-7714-0AAC-019E7ED7A60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90269" y="2932111"/>
            <a:ext cx="2161727" cy="2160000"/>
            <a:chOff x="1720" y="1835"/>
            <a:chExt cx="1253" cy="1252"/>
          </a:xfrm>
        </p:grpSpPr>
        <p:sp>
          <p:nvSpPr>
            <p:cNvPr id="31" name="AutoShape 10">
              <a:extLst>
                <a:ext uri="{FF2B5EF4-FFF2-40B4-BE49-F238E27FC236}">
                  <a16:creationId xmlns:a16="http://schemas.microsoft.com/office/drawing/2014/main" xmlns="" id="{38F824B9-9A90-6EAD-87E6-628E66C05A3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xmlns="" id="{366E077A-5836-EBB2-0444-76188B27B9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xmlns="" id="{79137E47-A439-04D3-7800-24C7697559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4" name="Group 11">
            <a:extLst>
              <a:ext uri="{FF2B5EF4-FFF2-40B4-BE49-F238E27FC236}">
                <a16:creationId xmlns:a16="http://schemas.microsoft.com/office/drawing/2014/main" xmlns="" id="{1D38449B-7C18-ABFD-7088-115319826A8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94318" y="2912198"/>
            <a:ext cx="2161727" cy="2160000"/>
            <a:chOff x="1720" y="1835"/>
            <a:chExt cx="1253" cy="1252"/>
          </a:xfrm>
        </p:grpSpPr>
        <p:sp>
          <p:nvSpPr>
            <p:cNvPr id="35" name="AutoShape 10">
              <a:extLst>
                <a:ext uri="{FF2B5EF4-FFF2-40B4-BE49-F238E27FC236}">
                  <a16:creationId xmlns:a16="http://schemas.microsoft.com/office/drawing/2014/main" xmlns="" id="{D5977EF8-B3CB-0B81-AC41-3C2BC0F80C3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xmlns="" id="{F3924527-DFC7-2B7F-5519-6FC0B96C02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xmlns="" id="{85040B19-2A7A-19CC-5A2F-0B28E79FA1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8" name="Group 11">
            <a:extLst>
              <a:ext uri="{FF2B5EF4-FFF2-40B4-BE49-F238E27FC236}">
                <a16:creationId xmlns:a16="http://schemas.microsoft.com/office/drawing/2014/main" xmlns="" id="{6AF918A3-7A8E-8548-961B-6CDF3C710F7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5955" y="2932111"/>
            <a:ext cx="2161727" cy="2160000"/>
            <a:chOff x="1720" y="1835"/>
            <a:chExt cx="1253" cy="1252"/>
          </a:xfrm>
        </p:grpSpPr>
        <p:sp>
          <p:nvSpPr>
            <p:cNvPr id="39" name="AutoShape 10">
              <a:extLst>
                <a:ext uri="{FF2B5EF4-FFF2-40B4-BE49-F238E27FC236}">
                  <a16:creationId xmlns:a16="http://schemas.microsoft.com/office/drawing/2014/main" xmlns="" id="{7B701403-7F66-93FD-8F50-A85E680EAC9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xmlns="" id="{2C723704-3C24-092E-E0D7-DD5533DCE0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xmlns="" id="{E552E5E4-A131-E945-A2C6-724F991CB798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2" name="Group 4">
            <a:extLst>
              <a:ext uri="{FF2B5EF4-FFF2-40B4-BE49-F238E27FC236}">
                <a16:creationId xmlns:a16="http://schemas.microsoft.com/office/drawing/2014/main" xmlns="" id="{8360A02C-CB7E-D46E-5E90-D8CD446F431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162550" y="4986338"/>
            <a:ext cx="1866900" cy="1625600"/>
            <a:chOff x="3252" y="3141"/>
            <a:chExt cx="1176" cy="1024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xmlns="" id="{3DEBD16A-D37B-E95C-21B4-FC855993F4CC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252" y="3141"/>
              <a:ext cx="1176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xmlns="" id="{80130735-FEF1-6DC4-7B95-DFCE3EBC62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9" y="4004"/>
              <a:ext cx="902" cy="149"/>
            </a:xfrm>
            <a:custGeom>
              <a:avLst/>
              <a:gdLst>
                <a:gd name="T0" fmla="*/ 83 w 1913"/>
                <a:gd name="T1" fmla="*/ 349 h 349"/>
                <a:gd name="T2" fmla="*/ 83 w 1913"/>
                <a:gd name="T3" fmla="*/ 349 h 349"/>
                <a:gd name="T4" fmla="*/ 0 w 1913"/>
                <a:gd name="T5" fmla="*/ 265 h 349"/>
                <a:gd name="T6" fmla="*/ 0 w 1913"/>
                <a:gd name="T7" fmla="*/ 83 h 349"/>
                <a:gd name="T8" fmla="*/ 83 w 1913"/>
                <a:gd name="T9" fmla="*/ 0 h 349"/>
                <a:gd name="T10" fmla="*/ 1829 w 1913"/>
                <a:gd name="T11" fmla="*/ 0 h 349"/>
                <a:gd name="T12" fmla="*/ 1913 w 1913"/>
                <a:gd name="T13" fmla="*/ 83 h 349"/>
                <a:gd name="T14" fmla="*/ 1913 w 1913"/>
                <a:gd name="T15" fmla="*/ 265 h 349"/>
                <a:gd name="T16" fmla="*/ 1829 w 1913"/>
                <a:gd name="T17" fmla="*/ 349 h 349"/>
                <a:gd name="T18" fmla="*/ 83 w 1913"/>
                <a:gd name="T19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3" h="349">
                  <a:moveTo>
                    <a:pt x="83" y="349"/>
                  </a:moveTo>
                  <a:lnTo>
                    <a:pt x="83" y="349"/>
                  </a:lnTo>
                  <a:cubicBezTo>
                    <a:pt x="37" y="349"/>
                    <a:pt x="0" y="311"/>
                    <a:pt x="0" y="265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829" y="0"/>
                  </a:lnTo>
                  <a:cubicBezTo>
                    <a:pt x="1875" y="0"/>
                    <a:pt x="1913" y="37"/>
                    <a:pt x="1913" y="83"/>
                  </a:cubicBezTo>
                  <a:lnTo>
                    <a:pt x="1913" y="265"/>
                  </a:lnTo>
                  <a:cubicBezTo>
                    <a:pt x="1913" y="311"/>
                    <a:pt x="1875" y="349"/>
                    <a:pt x="1829" y="349"/>
                  </a:cubicBezTo>
                  <a:lnTo>
                    <a:pt x="83" y="349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xmlns="" id="{C2630D5B-8DBE-D04E-C2BB-3A7250FD01C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5" y="3987"/>
              <a:ext cx="959" cy="159"/>
            </a:xfrm>
            <a:custGeom>
              <a:avLst/>
              <a:gdLst>
                <a:gd name="T0" fmla="*/ 1849 w 1953"/>
                <a:gd name="T1" fmla="*/ 0 h 388"/>
                <a:gd name="T2" fmla="*/ 1849 w 1953"/>
                <a:gd name="T3" fmla="*/ 0 h 388"/>
                <a:gd name="T4" fmla="*/ 103 w 1953"/>
                <a:gd name="T5" fmla="*/ 0 h 388"/>
                <a:gd name="T6" fmla="*/ 0 w 1953"/>
                <a:gd name="T7" fmla="*/ 103 h 388"/>
                <a:gd name="T8" fmla="*/ 0 w 1953"/>
                <a:gd name="T9" fmla="*/ 285 h 388"/>
                <a:gd name="T10" fmla="*/ 103 w 1953"/>
                <a:gd name="T11" fmla="*/ 388 h 388"/>
                <a:gd name="T12" fmla="*/ 1849 w 1953"/>
                <a:gd name="T13" fmla="*/ 388 h 388"/>
                <a:gd name="T14" fmla="*/ 1953 w 1953"/>
                <a:gd name="T15" fmla="*/ 285 h 388"/>
                <a:gd name="T16" fmla="*/ 1953 w 1953"/>
                <a:gd name="T17" fmla="*/ 103 h 388"/>
                <a:gd name="T18" fmla="*/ 1849 w 1953"/>
                <a:gd name="T19" fmla="*/ 0 h 388"/>
                <a:gd name="T20" fmla="*/ 1849 w 1953"/>
                <a:gd name="T21" fmla="*/ 40 h 388"/>
                <a:gd name="T22" fmla="*/ 1849 w 1953"/>
                <a:gd name="T23" fmla="*/ 40 h 388"/>
                <a:gd name="T24" fmla="*/ 1913 w 1953"/>
                <a:gd name="T25" fmla="*/ 103 h 388"/>
                <a:gd name="T26" fmla="*/ 1913 w 1953"/>
                <a:gd name="T27" fmla="*/ 285 h 388"/>
                <a:gd name="T28" fmla="*/ 1849 w 1953"/>
                <a:gd name="T29" fmla="*/ 348 h 388"/>
                <a:gd name="T30" fmla="*/ 103 w 1953"/>
                <a:gd name="T31" fmla="*/ 348 h 388"/>
                <a:gd name="T32" fmla="*/ 39 w 1953"/>
                <a:gd name="T33" fmla="*/ 285 h 388"/>
                <a:gd name="T34" fmla="*/ 39 w 1953"/>
                <a:gd name="T35" fmla="*/ 103 h 388"/>
                <a:gd name="T36" fmla="*/ 103 w 1953"/>
                <a:gd name="T37" fmla="*/ 40 h 388"/>
                <a:gd name="T38" fmla="*/ 1849 w 1953"/>
                <a:gd name="T39" fmla="*/ 4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3" h="388">
                  <a:moveTo>
                    <a:pt x="1849" y="0"/>
                  </a:moveTo>
                  <a:lnTo>
                    <a:pt x="1849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285"/>
                  </a:lnTo>
                  <a:cubicBezTo>
                    <a:pt x="0" y="342"/>
                    <a:pt x="46" y="388"/>
                    <a:pt x="103" y="388"/>
                  </a:cubicBezTo>
                  <a:lnTo>
                    <a:pt x="1849" y="388"/>
                  </a:lnTo>
                  <a:cubicBezTo>
                    <a:pt x="1906" y="388"/>
                    <a:pt x="1953" y="342"/>
                    <a:pt x="1953" y="285"/>
                  </a:cubicBezTo>
                  <a:lnTo>
                    <a:pt x="1953" y="103"/>
                  </a:lnTo>
                  <a:cubicBezTo>
                    <a:pt x="1953" y="46"/>
                    <a:pt x="1906" y="0"/>
                    <a:pt x="1849" y="0"/>
                  </a:cubicBezTo>
                  <a:close/>
                  <a:moveTo>
                    <a:pt x="1849" y="40"/>
                  </a:moveTo>
                  <a:lnTo>
                    <a:pt x="1849" y="40"/>
                  </a:lnTo>
                  <a:cubicBezTo>
                    <a:pt x="1884" y="40"/>
                    <a:pt x="1913" y="68"/>
                    <a:pt x="1913" y="103"/>
                  </a:cubicBezTo>
                  <a:lnTo>
                    <a:pt x="1913" y="285"/>
                  </a:lnTo>
                  <a:cubicBezTo>
                    <a:pt x="1913" y="320"/>
                    <a:pt x="1884" y="348"/>
                    <a:pt x="1849" y="348"/>
                  </a:cubicBezTo>
                  <a:lnTo>
                    <a:pt x="103" y="348"/>
                  </a:lnTo>
                  <a:cubicBezTo>
                    <a:pt x="68" y="348"/>
                    <a:pt x="39" y="320"/>
                    <a:pt x="39" y="285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849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7391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463ED861-2009-804A-DA63-25067E1265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416375" y="2263000"/>
            <a:ext cx="213360" cy="21336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47858BCE-D687-37FC-2353-137131A1CA8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629735" y="4211192"/>
            <a:ext cx="209550" cy="209550"/>
          </a:xfrm>
          <a:prstGeom prst="rect">
            <a:avLst/>
          </a:prstGeom>
        </p:spPr>
      </p:pic>
      <p:pic>
        <p:nvPicPr>
          <p:cNvPr id="17" name="Picture 1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DED5D67C-73FB-63AA-8125-DF08EED1312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206825" y="4216497"/>
            <a:ext cx="209550" cy="209550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xmlns="" id="{AF3CB3B6-1731-A92A-A437-14AAD868607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25" y="5402263"/>
            <a:ext cx="1003300" cy="1214437"/>
            <a:chOff x="6942" y="3403"/>
            <a:chExt cx="632" cy="765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xmlns="" id="{DCBF34F5-26D5-0C9F-4A67-C6C86967111A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A8D6E367-F762-73DB-6DE5-1113BEFE91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49" y="4028"/>
              <a:ext cx="621" cy="133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20A87382-F3C6-C43A-60BB-A3CDE8623C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42" y="4022"/>
              <a:ext cx="635" cy="146"/>
            </a:xfrm>
            <a:custGeom>
              <a:avLst/>
              <a:gdLst>
                <a:gd name="T0" fmla="*/ 1786 w 1889"/>
                <a:gd name="T1" fmla="*/ 0 h 436"/>
                <a:gd name="T2" fmla="*/ 1786 w 1889"/>
                <a:gd name="T3" fmla="*/ 0 h 436"/>
                <a:gd name="T4" fmla="*/ 103 w 1889"/>
                <a:gd name="T5" fmla="*/ 0 h 436"/>
                <a:gd name="T6" fmla="*/ 0 w 1889"/>
                <a:gd name="T7" fmla="*/ 103 h 436"/>
                <a:gd name="T8" fmla="*/ 0 w 1889"/>
                <a:gd name="T9" fmla="*/ 333 h 436"/>
                <a:gd name="T10" fmla="*/ 103 w 1889"/>
                <a:gd name="T11" fmla="*/ 436 h 436"/>
                <a:gd name="T12" fmla="*/ 1786 w 1889"/>
                <a:gd name="T13" fmla="*/ 436 h 436"/>
                <a:gd name="T14" fmla="*/ 1889 w 1889"/>
                <a:gd name="T15" fmla="*/ 333 h 436"/>
                <a:gd name="T16" fmla="*/ 1889 w 1889"/>
                <a:gd name="T17" fmla="*/ 103 h 436"/>
                <a:gd name="T18" fmla="*/ 1786 w 1889"/>
                <a:gd name="T19" fmla="*/ 0 h 436"/>
                <a:gd name="T20" fmla="*/ 1786 w 1889"/>
                <a:gd name="T21" fmla="*/ 40 h 436"/>
                <a:gd name="T22" fmla="*/ 1786 w 1889"/>
                <a:gd name="T23" fmla="*/ 40 h 436"/>
                <a:gd name="T24" fmla="*/ 1849 w 1889"/>
                <a:gd name="T25" fmla="*/ 103 h 436"/>
                <a:gd name="T26" fmla="*/ 1849 w 1889"/>
                <a:gd name="T27" fmla="*/ 333 h 436"/>
                <a:gd name="T28" fmla="*/ 1786 w 1889"/>
                <a:gd name="T29" fmla="*/ 396 h 436"/>
                <a:gd name="T30" fmla="*/ 103 w 1889"/>
                <a:gd name="T31" fmla="*/ 396 h 436"/>
                <a:gd name="T32" fmla="*/ 39 w 1889"/>
                <a:gd name="T33" fmla="*/ 333 h 436"/>
                <a:gd name="T34" fmla="*/ 39 w 1889"/>
                <a:gd name="T35" fmla="*/ 103 h 436"/>
                <a:gd name="T36" fmla="*/ 103 w 1889"/>
                <a:gd name="T37" fmla="*/ 40 h 436"/>
                <a:gd name="T38" fmla="*/ 1786 w 1889"/>
                <a:gd name="T39" fmla="*/ 4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6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333"/>
                  </a:lnTo>
                  <a:cubicBezTo>
                    <a:pt x="0" y="390"/>
                    <a:pt x="46" y="436"/>
                    <a:pt x="103" y="436"/>
                  </a:cubicBezTo>
                  <a:lnTo>
                    <a:pt x="1786" y="436"/>
                  </a:lnTo>
                  <a:cubicBezTo>
                    <a:pt x="1843" y="436"/>
                    <a:pt x="1889" y="390"/>
                    <a:pt x="1889" y="333"/>
                  </a:cubicBezTo>
                  <a:lnTo>
                    <a:pt x="1889" y="103"/>
                  </a:lnTo>
                  <a:cubicBezTo>
                    <a:pt x="1889" y="46"/>
                    <a:pt x="1843" y="0"/>
                    <a:pt x="1786" y="0"/>
                  </a:cubicBezTo>
                  <a:close/>
                  <a:moveTo>
                    <a:pt x="1786" y="40"/>
                  </a:moveTo>
                  <a:lnTo>
                    <a:pt x="1786" y="40"/>
                  </a:lnTo>
                  <a:cubicBezTo>
                    <a:pt x="1821" y="40"/>
                    <a:pt x="1849" y="68"/>
                    <a:pt x="1849" y="103"/>
                  </a:cubicBezTo>
                  <a:lnTo>
                    <a:pt x="1849" y="333"/>
                  </a:lnTo>
                  <a:cubicBezTo>
                    <a:pt x="1849" y="368"/>
                    <a:pt x="1821" y="396"/>
                    <a:pt x="1786" y="396"/>
                  </a:cubicBezTo>
                  <a:lnTo>
                    <a:pt x="103" y="396"/>
                  </a:lnTo>
                  <a:cubicBezTo>
                    <a:pt x="68" y="396"/>
                    <a:pt x="39" y="368"/>
                    <a:pt x="39" y="333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786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E0703B6A-5FF7-015E-042D-8745E7231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3BE2A276-C0BA-CB2E-3892-CD408580206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3" name="Picture 2">
            <a:hlinkClick r:id="rId17" action="ppaction://hlinksldjump"/>
            <a:extLst>
              <a:ext uri="{FF2B5EF4-FFF2-40B4-BE49-F238E27FC236}">
                <a16:creationId xmlns:a16="http://schemas.microsoft.com/office/drawing/2014/main" xmlns="" id="{B1C84D55-A942-9070-D461-6FC27CA0883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060217" y="2647996"/>
            <a:ext cx="933450" cy="184150"/>
          </a:xfrm>
          <a:prstGeom prst="rect">
            <a:avLst/>
          </a:prstGeom>
        </p:spPr>
      </p:pic>
      <p:pic>
        <p:nvPicPr>
          <p:cNvPr id="7" name="Picture 6">
            <a:hlinkClick r:id="rId19" action="ppaction://hlinksldjump"/>
            <a:extLst>
              <a:ext uri="{FF2B5EF4-FFF2-40B4-BE49-F238E27FC236}">
                <a16:creationId xmlns:a16="http://schemas.microsoft.com/office/drawing/2014/main" xmlns="" id="{1F6FBDA4-4013-5BEA-2835-95646E47ADD9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060217" y="2954826"/>
            <a:ext cx="933450" cy="184150"/>
          </a:xfrm>
          <a:prstGeom prst="rect">
            <a:avLst/>
          </a:prstGeom>
        </p:spPr>
      </p:pic>
      <p:pic>
        <p:nvPicPr>
          <p:cNvPr id="18" name="Picture 17">
            <a:hlinkClick r:id="rId21" action="ppaction://hlinksldjump"/>
            <a:extLst>
              <a:ext uri="{FF2B5EF4-FFF2-40B4-BE49-F238E27FC236}">
                <a16:creationId xmlns:a16="http://schemas.microsoft.com/office/drawing/2014/main" xmlns="" id="{B19F0FF6-70E5-6118-625F-D9C56736541B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1060217" y="3261656"/>
            <a:ext cx="933450" cy="184150"/>
          </a:xfrm>
          <a:prstGeom prst="rect">
            <a:avLst/>
          </a:prstGeom>
        </p:spPr>
      </p:pic>
      <p:pic>
        <p:nvPicPr>
          <p:cNvPr id="19" name="Picture 18">
            <a:hlinkClick r:id="rId23" action="ppaction://hlinksldjump"/>
            <a:extLst>
              <a:ext uri="{FF2B5EF4-FFF2-40B4-BE49-F238E27FC236}">
                <a16:creationId xmlns:a16="http://schemas.microsoft.com/office/drawing/2014/main" xmlns="" id="{467F2B49-89D3-0193-0FF9-CFD8A85665CC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1060217" y="3568486"/>
            <a:ext cx="933450" cy="184150"/>
          </a:xfrm>
          <a:prstGeom prst="rect">
            <a:avLst/>
          </a:prstGeom>
        </p:spPr>
      </p:pic>
      <p:pic>
        <p:nvPicPr>
          <p:cNvPr id="20" name="Picture 19">
            <a:hlinkClick r:id="rId25" action="ppaction://hlinksldjump"/>
            <a:extLst>
              <a:ext uri="{FF2B5EF4-FFF2-40B4-BE49-F238E27FC236}">
                <a16:creationId xmlns:a16="http://schemas.microsoft.com/office/drawing/2014/main" xmlns="" id="{2C7B1878-B62B-51CE-B862-063FE9E341AC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11060217" y="3872988"/>
            <a:ext cx="933450" cy="18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8.emf"/><Relationship Id="rId4" Type="http://schemas.openxmlformats.org/officeDocument/2006/relationships/package" Target="../embeddings/Microsoft_Visio_Drawing1.vsdx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F0ECAE0-79BD-21CF-C96D-4DD448C0663E}"/>
              </a:ext>
            </a:extLst>
          </p:cNvPr>
          <p:cNvSpPr txBox="1"/>
          <p:nvPr/>
        </p:nvSpPr>
        <p:spPr>
          <a:xfrm>
            <a:off x="2498674" y="91646"/>
            <a:ext cx="724366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Commercially Available Data Security Protection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  <a:p>
            <a:pPr algn="ctr">
              <a:spcAft>
                <a:spcPts val="600"/>
              </a:spcAft>
            </a:pP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IMS &amp; OSI</a:t>
            </a:r>
            <a:endParaRPr lang="x-non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dirty="0">
                <a:solidFill>
                  <a:schemeClr val="bg1"/>
                </a:solidFill>
              </a:rPr>
              <a:t>Yong Sun</a:t>
            </a:r>
            <a:r>
              <a:rPr lang="en-US" altLang="zh-CN" baseline="30000" dirty="0">
                <a:solidFill>
                  <a:schemeClr val="bg1"/>
                </a:solidFill>
              </a:rPr>
              <a:t>1</a:t>
            </a:r>
            <a:r>
              <a:rPr lang="en-US" altLang="zh-CN" dirty="0">
                <a:solidFill>
                  <a:schemeClr val="bg1"/>
                </a:solidFill>
              </a:rPr>
              <a:t>, Fan Wu</a:t>
            </a:r>
            <a:r>
              <a:rPr lang="en-US" altLang="zh-CN" baseline="30000" dirty="0">
                <a:solidFill>
                  <a:schemeClr val="bg1"/>
                </a:solidFill>
              </a:rPr>
              <a:t>1</a:t>
            </a:r>
            <a:r>
              <a:rPr lang="en-US" altLang="zh-CN" dirty="0">
                <a:solidFill>
                  <a:schemeClr val="bg1"/>
                </a:solidFill>
              </a:rPr>
              <a:t>, </a:t>
            </a:r>
            <a:r>
              <a:rPr lang="en-US" altLang="zh-CN" dirty="0" err="1">
                <a:solidFill>
                  <a:schemeClr val="bg1"/>
                </a:solidFill>
              </a:rPr>
              <a:t>Lina</a:t>
            </a:r>
            <a:r>
              <a:rPr lang="en-US" altLang="zh-CN" dirty="0">
                <a:solidFill>
                  <a:schemeClr val="bg1"/>
                </a:solidFill>
              </a:rPr>
              <a:t> Shang</a:t>
            </a:r>
            <a:r>
              <a:rPr lang="en-US" altLang="zh-CN" baseline="30000" dirty="0">
                <a:solidFill>
                  <a:schemeClr val="bg1"/>
                </a:solidFill>
              </a:rPr>
              <a:t>1</a:t>
            </a:r>
            <a:r>
              <a:rPr lang="en-US" altLang="zh-CN" dirty="0">
                <a:solidFill>
                  <a:schemeClr val="bg1"/>
                </a:solidFill>
              </a:rPr>
              <a:t>, </a:t>
            </a:r>
            <a:r>
              <a:rPr lang="en-US" altLang="zh-CN" dirty="0" err="1">
                <a:solidFill>
                  <a:schemeClr val="bg1"/>
                </a:solidFill>
              </a:rPr>
              <a:t>Xiwen</a:t>
            </a:r>
            <a:r>
              <a:rPr lang="en-US" altLang="zh-CN" dirty="0">
                <a:solidFill>
                  <a:schemeClr val="bg1"/>
                </a:solidFill>
              </a:rPr>
              <a:t> Zhao</a:t>
            </a:r>
            <a:r>
              <a:rPr lang="en-US" altLang="zh-CN" baseline="30000" dirty="0">
                <a:solidFill>
                  <a:schemeClr val="bg1"/>
                </a:solidFill>
              </a:rPr>
              <a:t>1</a:t>
            </a:r>
            <a:r>
              <a:rPr lang="en-US" altLang="zh-CN" dirty="0">
                <a:solidFill>
                  <a:schemeClr val="bg1"/>
                </a:solidFill>
              </a:rPr>
              <a:t>, </a:t>
            </a:r>
            <a:r>
              <a:rPr lang="en-US" altLang="zh-CN" dirty="0" err="1">
                <a:solidFill>
                  <a:schemeClr val="bg1"/>
                </a:solidFill>
              </a:rPr>
              <a:t>Xuanfu</a:t>
            </a:r>
            <a:r>
              <a:rPr lang="en-US" altLang="zh-CN" dirty="0">
                <a:solidFill>
                  <a:schemeClr val="bg1"/>
                </a:solidFill>
              </a:rPr>
              <a:t> Liu</a:t>
            </a:r>
            <a:r>
              <a:rPr lang="en-US" altLang="zh-CN" baseline="30000" dirty="0">
                <a:solidFill>
                  <a:schemeClr val="bg1"/>
                </a:solidFill>
              </a:rPr>
              <a:t>2</a:t>
            </a:r>
            <a:r>
              <a:rPr lang="en-US" altLang="zh-CN" dirty="0">
                <a:solidFill>
                  <a:schemeClr val="bg1"/>
                </a:solidFill>
              </a:rPr>
              <a:t>, </a:t>
            </a:r>
            <a:r>
              <a:rPr lang="en-US" altLang="zh-CN" dirty="0" err="1">
                <a:solidFill>
                  <a:schemeClr val="bg1"/>
                </a:solidFill>
              </a:rPr>
              <a:t>Hongchao</a:t>
            </a:r>
            <a:r>
              <a:rPr lang="en-US" altLang="zh-CN" dirty="0">
                <a:solidFill>
                  <a:schemeClr val="bg1"/>
                </a:solidFill>
              </a:rPr>
              <a:t> Zhang</a:t>
            </a:r>
            <a:r>
              <a:rPr lang="en-US" altLang="zh-CN" baseline="30000" dirty="0">
                <a:solidFill>
                  <a:schemeClr val="bg1"/>
                </a:solidFill>
              </a:rPr>
              <a:t>3</a:t>
            </a:r>
            <a:r>
              <a:rPr lang="en-US" altLang="zh-CN" dirty="0">
                <a:solidFill>
                  <a:schemeClr val="bg1"/>
                </a:solidFill>
              </a:rPr>
              <a:t>, Jing Yang</a:t>
            </a:r>
            <a:r>
              <a:rPr lang="en-US" altLang="zh-CN" baseline="30000" dirty="0">
                <a:solidFill>
                  <a:schemeClr val="bg1"/>
                </a:solidFill>
              </a:rPr>
              <a:t>4</a:t>
            </a:r>
            <a:r>
              <a:rPr lang="en-US" altLang="zh-CN" dirty="0">
                <a:solidFill>
                  <a:schemeClr val="bg1"/>
                </a:solidFill>
              </a:rPr>
              <a:t>, Kun Xia</a:t>
            </a:r>
            <a:r>
              <a:rPr lang="en-US" altLang="zh-CN" baseline="30000" dirty="0">
                <a:solidFill>
                  <a:schemeClr val="bg1"/>
                </a:solidFill>
              </a:rPr>
              <a:t>4</a:t>
            </a:r>
            <a:r>
              <a:rPr lang="en-US" altLang="zh-CN" dirty="0">
                <a:solidFill>
                  <a:schemeClr val="bg1"/>
                </a:solidFill>
              </a:rPr>
              <a:t>, </a:t>
            </a:r>
            <a:r>
              <a:rPr lang="en-US" altLang="zh-CN" dirty="0" err="1">
                <a:solidFill>
                  <a:schemeClr val="bg1"/>
                </a:solidFill>
              </a:rPr>
              <a:t>Peng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smtClean="0">
                <a:solidFill>
                  <a:schemeClr val="bg1"/>
                </a:solidFill>
              </a:rPr>
              <a:t>Li</a:t>
            </a:r>
            <a:r>
              <a:rPr lang="en-US" altLang="zh-CN" baseline="30000" dirty="0" smtClean="0">
                <a:solidFill>
                  <a:schemeClr val="bg1"/>
                </a:solidFill>
              </a:rPr>
              <a:t>4</a:t>
            </a:r>
          </a:p>
          <a:p>
            <a:pPr algn="ctr"/>
            <a:r>
              <a:rPr lang="en-US" altLang="zh-CN" sz="1400" dirty="0">
                <a:solidFill>
                  <a:schemeClr val="bg1"/>
                </a:solidFill>
              </a:rPr>
              <a:t>1. Space Star Technology Co., Ltd</a:t>
            </a:r>
            <a:r>
              <a:rPr lang="en-US" altLang="zh-CN" sz="1400" dirty="0" smtClean="0">
                <a:solidFill>
                  <a:schemeClr val="bg1"/>
                </a:solidFill>
              </a:rPr>
              <a:t>.; 2</a:t>
            </a:r>
            <a:r>
              <a:rPr lang="en-US" altLang="zh-CN" sz="1400" dirty="0">
                <a:solidFill>
                  <a:schemeClr val="bg1"/>
                </a:solidFill>
              </a:rPr>
              <a:t>. Wuhan </a:t>
            </a:r>
            <a:r>
              <a:rPr lang="en-US" altLang="zh-CN" sz="1400" dirty="0" err="1">
                <a:solidFill>
                  <a:schemeClr val="bg1"/>
                </a:solidFill>
              </a:rPr>
              <a:t>Dameng</a:t>
            </a:r>
            <a:r>
              <a:rPr lang="en-US" altLang="zh-CN" sz="1400" dirty="0">
                <a:solidFill>
                  <a:schemeClr val="bg1"/>
                </a:solidFill>
              </a:rPr>
              <a:t> Database Co., Ltd</a:t>
            </a:r>
            <a:r>
              <a:rPr lang="en-US" altLang="zh-CN" sz="1400" dirty="0" smtClean="0">
                <a:solidFill>
                  <a:schemeClr val="bg1"/>
                </a:solidFill>
              </a:rPr>
              <a:t>.; 3</a:t>
            </a:r>
            <a:r>
              <a:rPr lang="en-US" altLang="zh-CN" sz="1400" dirty="0">
                <a:solidFill>
                  <a:schemeClr val="bg1"/>
                </a:solidFill>
              </a:rPr>
              <a:t>. Beijing </a:t>
            </a:r>
            <a:r>
              <a:rPr lang="en-US" altLang="zh-CN" sz="1400" dirty="0" err="1">
                <a:solidFill>
                  <a:schemeClr val="bg1"/>
                </a:solidFill>
              </a:rPr>
              <a:t>Zhonghang</a:t>
            </a:r>
            <a:r>
              <a:rPr lang="en-US" altLang="zh-CN" sz="1400" dirty="0">
                <a:solidFill>
                  <a:schemeClr val="bg1"/>
                </a:solidFill>
              </a:rPr>
              <a:t> Innovative Technology Co. Ltd</a:t>
            </a:r>
            <a:r>
              <a:rPr lang="en-US" altLang="zh-CN" sz="1400" dirty="0" smtClean="0">
                <a:solidFill>
                  <a:schemeClr val="bg1"/>
                </a:solidFill>
              </a:rPr>
              <a:t>.; 4</a:t>
            </a:r>
            <a:r>
              <a:rPr lang="en-US" altLang="zh-CN" sz="1400" dirty="0">
                <a:solidFill>
                  <a:schemeClr val="bg1"/>
                </a:solidFill>
              </a:rPr>
              <a:t>. HOPE Investment Development Co. </a:t>
            </a:r>
            <a:r>
              <a:rPr lang="en-US" altLang="zh-CN" sz="1400" dirty="0" smtClean="0">
                <a:solidFill>
                  <a:schemeClr val="bg1"/>
                </a:solidFill>
              </a:rPr>
              <a:t>Ltd.</a:t>
            </a:r>
            <a:endParaRPr lang="x-none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554C68-8F60-5BAE-2899-01FF4F782708}"/>
              </a:ext>
            </a:extLst>
          </p:cNvPr>
          <p:cNvSpPr txBox="1">
            <a:spLocks/>
          </p:cNvSpPr>
          <p:nvPr/>
        </p:nvSpPr>
        <p:spPr>
          <a:xfrm>
            <a:off x="178629" y="2958859"/>
            <a:ext cx="2086776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Data security of CTBT verification infrastructure plays a vital role for the authority of CTBT regime</a:t>
            </a:r>
            <a:endParaRPr lang="en-US" altLang="zh-CN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9046321D-4DFA-7CD5-1C74-CE4A75C696CA}"/>
              </a:ext>
            </a:extLst>
          </p:cNvPr>
          <p:cNvSpPr txBox="1">
            <a:spLocks/>
          </p:cNvSpPr>
          <p:nvPr/>
        </p:nvSpPr>
        <p:spPr>
          <a:xfrm>
            <a:off x="5338029" y="6313980"/>
            <a:ext cx="1531435" cy="28052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P4.3-292</a:t>
            </a:r>
            <a:endParaRPr lang="x-none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78602C3A-EEB9-9EC8-F223-9D699EB1860B}"/>
              </a:ext>
            </a:extLst>
          </p:cNvPr>
          <p:cNvSpPr txBox="1">
            <a:spLocks/>
          </p:cNvSpPr>
          <p:nvPr/>
        </p:nvSpPr>
        <p:spPr>
          <a:xfrm>
            <a:off x="2682932" y="2958859"/>
            <a:ext cx="2086776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Adopt Encryption Center, </a:t>
            </a:r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Encryptor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, Customized Algorithm and Three-layer Key structure to provide communication security.  </a:t>
            </a:r>
            <a:endParaRPr lang="en-US" altLang="zh-CN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91788AB8-A468-C471-8A86-3C9F2FE8E750}"/>
              </a:ext>
            </a:extLst>
          </p:cNvPr>
          <p:cNvSpPr txBox="1">
            <a:spLocks/>
          </p:cNvSpPr>
          <p:nvPr/>
        </p:nvSpPr>
        <p:spPr>
          <a:xfrm>
            <a:off x="7422294" y="2958858"/>
            <a:ext cx="2086773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Through this system, various cross-border and interregional data of CTBT can be protected, including various channel data. </a:t>
            </a:r>
            <a:endParaRPr lang="en-US" altLang="zh-CN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CA1C2F89-F7C0-CB4E-A6DB-48E3F2C367AF}"/>
              </a:ext>
            </a:extLst>
          </p:cNvPr>
          <p:cNvSpPr txBox="1">
            <a:spLocks/>
          </p:cNvSpPr>
          <p:nvPr/>
        </p:nvSpPr>
        <p:spPr>
          <a:xfrm>
            <a:off x="9926597" y="2958859"/>
            <a:ext cx="2086773" cy="2066220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Besides high quality, high cost-effective  products and services, deep cooperation can be carried out </a:t>
            </a:r>
            <a:endParaRPr lang="en-US" altLang="zh-CN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864650A7-E68E-DCD4-2E1A-7212FE03F57F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x-non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2334" y="338519"/>
            <a:ext cx="1543845" cy="54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716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x-none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49922F0B-1586-C5C9-5799-0BA2D9F3F16F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P4.3-292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3D59F5DA-4A29-8EBC-DF1C-FF30611F5BAA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x-non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2334" y="338519"/>
            <a:ext cx="1543845" cy="54977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19136" y="3249386"/>
            <a:ext cx="100007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cs typeface="Arial" panose="020B0604020202020204" pitchFamily="34" charset="0"/>
              </a:rPr>
              <a:t>Carry out a full-range solution to IMS &amp; OSI with secured data transmission under various network communication scenarios.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b="1" i="1" kern="100" dirty="0">
                <a:solidFill>
                  <a:srgbClr val="002060"/>
                </a:solidFill>
                <a:ea typeface="宋体"/>
                <a:cs typeface="Times New Roman"/>
              </a:rPr>
              <a:t>Link encryptor 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cs typeface="Arial" panose="020B0604020202020204" pitchFamily="34" charset="0"/>
              </a:rPr>
              <a:t>provides protection for digital data transmission on trunk lines such as microwave, satellite and troposcatter through the encryption of all data including the protocol itself.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b="1" i="1" kern="100" dirty="0">
                <a:solidFill>
                  <a:srgbClr val="002060"/>
                </a:solidFill>
                <a:ea typeface="宋体"/>
                <a:cs typeface="Times New Roman"/>
              </a:rPr>
              <a:t>IP encryptor 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cs typeface="Arial" panose="020B0604020202020204" pitchFamily="34" charset="0"/>
              </a:rPr>
              <a:t>is designed to protect IP communications over TCP/IP network by adopting encryption, identity authentication and data integrity verification</a:t>
            </a:r>
            <a:r>
              <a:rPr lang="en-US" altLang="zh-CN" b="1" i="1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cs typeface="Arial" panose="020B0604020202020204" pitchFamily="34" charset="0"/>
              </a:rPr>
              <a:t>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b="1" i="1" kern="100" dirty="0">
                <a:solidFill>
                  <a:srgbClr val="002060"/>
                </a:solidFill>
                <a:ea typeface="宋体"/>
                <a:cs typeface="Times New Roman"/>
              </a:rPr>
              <a:t>Radio encryptor 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cs typeface="Arial" panose="020B0604020202020204" pitchFamily="34" charset="0"/>
              </a:rPr>
              <a:t>is designed to work with HF/VHF/UHF radios for secured voice and data communication.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19136" y="1387433"/>
            <a:ext cx="100007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>
                <a:cs typeface="Arial" panose="020B0604020202020204" pitchFamily="34" charset="0"/>
              </a:rPr>
              <a:t>For most important cases within CTBT verification infrastructure, such as </a:t>
            </a:r>
            <a:r>
              <a:rPr lang="en-US" altLang="zh-CN" b="1" i="1" kern="100" dirty="0">
                <a:solidFill>
                  <a:srgbClr val="002060"/>
                </a:solidFill>
                <a:ea typeface="宋体"/>
                <a:cs typeface="Times New Roman"/>
              </a:rPr>
              <a:t>IMS data gathered at internationally distributed IMS stations and transmitted through GCI to IDC Vienna, OSI voice communication and data transmission among inspectors, BoO and headquarters in Vienna</a:t>
            </a:r>
            <a:r>
              <a:rPr lang="en-US" altLang="zh-CN" dirty="0">
                <a:cs typeface="Arial" panose="020B0604020202020204" pitchFamily="34" charset="0"/>
              </a:rPr>
              <a:t>, there is a need to make standing arrangement to prevent data from being eavesdropped or intercepted.</a:t>
            </a:r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x-none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0EE6463D-C745-9B54-4D33-67949EA3BB46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P4.3-292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077B9D86-C489-FEF5-C84B-979ED6098558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x-non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2334" y="338519"/>
            <a:ext cx="1543845" cy="54977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95485" y="1301738"/>
            <a:ext cx="103770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>
              <a:lnSpc>
                <a:spcPct val="150000"/>
              </a:lnSpc>
              <a:buFont typeface="+mj-ea"/>
              <a:buAutoNum type="circleNumDbPlain"/>
            </a:pPr>
            <a:r>
              <a:rPr lang="en-US" altLang="zh-CN" b="1" kern="100" dirty="0">
                <a:solidFill>
                  <a:srgbClr val="002060"/>
                </a:solidFill>
                <a:ea typeface="宋体"/>
                <a:cs typeface="Times New Roman"/>
              </a:rPr>
              <a:t>Encryption Center 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cs typeface="Arial" panose="020B0604020202020204" pitchFamily="34" charset="0"/>
              </a:rPr>
              <a:t>which 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cs typeface="Arial" panose="020B0604020202020204" pitchFamily="34" charset="0"/>
              </a:rPr>
              <a:t>can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cs typeface="Arial" panose="020B0604020202020204" pitchFamily="34" charset="0"/>
              </a:rPr>
              <a:t>support customized algorithm and strong structure of key generation, management and distribution.</a:t>
            </a:r>
          </a:p>
          <a:p>
            <a:pPr marL="457189" indent="-457189">
              <a:lnSpc>
                <a:spcPct val="150000"/>
              </a:lnSpc>
              <a:buFont typeface="+mj-ea"/>
              <a:buAutoNum type="circleNumDbPlain"/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cs typeface="Arial" panose="020B0604020202020204" pitchFamily="34" charset="0"/>
              </a:rPr>
              <a:t>Different type of </a:t>
            </a:r>
            <a:r>
              <a:rPr lang="en-US" altLang="zh-CN" b="1" kern="100" dirty="0">
                <a:solidFill>
                  <a:srgbClr val="002060"/>
                </a:solidFill>
                <a:ea typeface="宋体"/>
                <a:cs typeface="Times New Roman"/>
              </a:rPr>
              <a:t>Encryptor</a:t>
            </a:r>
            <a:r>
              <a:rPr lang="en-US" altLang="zh-CN" b="1" dirty="0">
                <a:solidFill>
                  <a:schemeClr val="tx2">
                    <a:lumMod val="75000"/>
                  </a:schemeClr>
                </a:solidFill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cs typeface="Arial" panose="020B0604020202020204" pitchFamily="34" charset="0"/>
              </a:rPr>
              <a:t>which can support different application scenario.</a:t>
            </a:r>
          </a:p>
          <a:p>
            <a:pPr marL="457189" indent="-457189">
              <a:lnSpc>
                <a:spcPct val="150000"/>
              </a:lnSpc>
              <a:buFont typeface="+mj-ea"/>
              <a:buAutoNum type="circleNumDbPlain"/>
            </a:pPr>
            <a:r>
              <a:rPr lang="en-US" altLang="zh-CN" b="1" kern="1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cs typeface="Arial" panose="020B0604020202020204" pitchFamily="34" charset="0"/>
              </a:rPr>
              <a:t>A</a:t>
            </a:r>
            <a:r>
              <a:rPr lang="en-US" altLang="zh-CN" b="1" kern="100" dirty="0">
                <a:solidFill>
                  <a:srgbClr val="002060"/>
                </a:solidFill>
                <a:ea typeface="宋体"/>
                <a:cs typeface="Times New Roman"/>
              </a:rPr>
              <a:t>lgorithm which can be customized and have configurable parameters</a:t>
            </a:r>
            <a:r>
              <a:rPr lang="en-US" altLang="zh-CN" dirty="0"/>
              <a:t>, which is more secure than public algorithm.</a:t>
            </a:r>
          </a:p>
          <a:p>
            <a:pPr marL="457189" indent="-457189">
              <a:lnSpc>
                <a:spcPct val="150000"/>
              </a:lnSpc>
              <a:buFont typeface="+mj-ea"/>
              <a:buAutoNum type="circleNumDbPlain"/>
            </a:pPr>
            <a:r>
              <a:rPr lang="en-US" altLang="zh-CN" kern="100" dirty="0">
                <a:solidFill>
                  <a:srgbClr val="000000"/>
                </a:solidFill>
                <a:ea typeface="宋体"/>
                <a:cs typeface="Times New Roman"/>
              </a:rPr>
              <a:t>Use </a:t>
            </a:r>
            <a:r>
              <a:rPr lang="en-US" altLang="zh-CN" b="1" kern="100" dirty="0">
                <a:solidFill>
                  <a:srgbClr val="002060"/>
                </a:solidFill>
                <a:ea typeface="宋体"/>
                <a:cs typeface="Times New Roman"/>
              </a:rPr>
              <a:t>three layer key structure</a:t>
            </a:r>
            <a:r>
              <a:rPr lang="en-US" altLang="zh-CN" kern="100" dirty="0">
                <a:solidFill>
                  <a:srgbClr val="000000"/>
                </a:solidFill>
                <a:ea typeface="宋体"/>
                <a:cs typeface="Times New Roman"/>
              </a:rPr>
              <a:t>: </a:t>
            </a:r>
            <a:r>
              <a:rPr lang="en-US" altLang="zh-CN" kern="0" dirty="0">
                <a:ea typeface="黑体" pitchFamily="49" charset="-122"/>
              </a:rPr>
              <a:t>to protect business data security, control data security and identity authentication.</a:t>
            </a:r>
            <a:endParaRPr lang="en-US" altLang="zh-CN" kern="100" dirty="0">
              <a:ea typeface="宋体"/>
              <a:cs typeface="Times New Roman"/>
            </a:endParaRPr>
          </a:p>
          <a:p>
            <a:pPr marL="457189" indent="-457189">
              <a:lnSpc>
                <a:spcPct val="150000"/>
              </a:lnSpc>
              <a:buFont typeface="+mj-ea"/>
              <a:buAutoNum type="circleNumDbPlain"/>
            </a:pPr>
            <a:endParaRPr lang="en-US" altLang="zh-CN" dirty="0"/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170461"/>
              </p:ext>
            </p:extLst>
          </p:nvPr>
        </p:nvGraphicFramePr>
        <p:xfrm>
          <a:off x="6805778" y="3948088"/>
          <a:ext cx="3965100" cy="2732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Visio" r:id="rId4" imgW="7721600" imgH="5181600" progId="">
                  <p:embed/>
                </p:oleObj>
              </mc:Choice>
              <mc:Fallback>
                <p:oleObj name="Visio" r:id="rId4" imgW="7721600" imgH="5181600" progId="">
                  <p:embed/>
                  <p:pic>
                    <p:nvPicPr>
                      <p:cNvPr id="0" name="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05778" y="3948088"/>
                        <a:ext cx="3965100" cy="273209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216627"/>
              </p:ext>
            </p:extLst>
          </p:nvPr>
        </p:nvGraphicFramePr>
        <p:xfrm>
          <a:off x="227013" y="3486150"/>
          <a:ext cx="7145337" cy="451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Visio" r:id="rId6" imgW="14430634" imgH="9211056" progId="Visio.Drawing.15">
                  <p:embed/>
                </p:oleObj>
              </mc:Choice>
              <mc:Fallback>
                <p:oleObj name="Visio" r:id="rId6" imgW="14430634" imgH="9211056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3" y="3486150"/>
                        <a:ext cx="7145337" cy="451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9705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Methods/data</a:t>
            </a:r>
            <a:endParaRPr lang="x-none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DBA6E9A0-04A9-1F29-F239-4E9CDDDE29AF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P4.3-292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3364D2B1-4606-9726-8487-E03DE1731415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x-non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95593" y="1311233"/>
            <a:ext cx="100007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>
                <a:cs typeface="Arial" panose="020B0604020202020204" pitchFamily="34" charset="0"/>
              </a:rPr>
              <a:t>Through this system, various cross-border and interregional data of CTBT can be protected, including various channel data. Even if the data is intercepted by a third party, the data content cannot be obtained. At the same time, the following advantages are reflected in the system, ensuring the security of data from various aspects.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47608" y="3198604"/>
            <a:ext cx="10223083" cy="3712877"/>
            <a:chOff x="-587839" y="2439696"/>
            <a:chExt cx="11755904" cy="4856644"/>
          </a:xfrm>
        </p:grpSpPr>
        <p:grpSp>
          <p:nvGrpSpPr>
            <p:cNvPr id="9" name="组合 8"/>
            <p:cNvGrpSpPr/>
            <p:nvPr/>
          </p:nvGrpSpPr>
          <p:grpSpPr>
            <a:xfrm>
              <a:off x="-587839" y="2439696"/>
              <a:ext cx="11755904" cy="4856644"/>
              <a:chOff x="-587839" y="2327259"/>
              <a:chExt cx="11755904" cy="4856644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-587839" y="2327259"/>
                <a:ext cx="11755904" cy="4856644"/>
                <a:chOff x="-1599370" y="1768259"/>
                <a:chExt cx="15712164" cy="5890767"/>
              </a:xfrm>
            </p:grpSpPr>
            <p:grpSp>
              <p:nvGrpSpPr>
                <p:cNvPr id="22" name="组合 21"/>
                <p:cNvGrpSpPr/>
                <p:nvPr/>
              </p:nvGrpSpPr>
              <p:grpSpPr>
                <a:xfrm>
                  <a:off x="5138872" y="4354180"/>
                  <a:ext cx="2126778" cy="3304846"/>
                  <a:chOff x="5138872" y="4630633"/>
                  <a:chExt cx="2126778" cy="3304846"/>
                </a:xfrm>
              </p:grpSpPr>
              <p:sp>
                <p:nvSpPr>
                  <p:cNvPr id="61" name="Freeform 6"/>
                  <p:cNvSpPr/>
                  <p:nvPr/>
                </p:nvSpPr>
                <p:spPr bwMode="auto">
                  <a:xfrm>
                    <a:off x="6130560" y="5005774"/>
                    <a:ext cx="875972" cy="916580"/>
                  </a:xfrm>
                  <a:custGeom>
                    <a:avLst/>
                    <a:gdLst>
                      <a:gd name="T0" fmla="*/ 453 w 453"/>
                      <a:gd name="T1" fmla="*/ 0 h 474"/>
                      <a:gd name="T2" fmla="*/ 0 w 453"/>
                      <a:gd name="T3" fmla="*/ 197 h 474"/>
                      <a:gd name="T4" fmla="*/ 0 w 453"/>
                      <a:gd name="T5" fmla="*/ 474 h 474"/>
                      <a:gd name="T6" fmla="*/ 453 w 453"/>
                      <a:gd name="T7" fmla="*/ 277 h 474"/>
                      <a:gd name="T8" fmla="*/ 453 w 453"/>
                      <a:gd name="T9" fmla="*/ 0 h 4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3" h="474">
                        <a:moveTo>
                          <a:pt x="453" y="0"/>
                        </a:moveTo>
                        <a:lnTo>
                          <a:pt x="0" y="197"/>
                        </a:lnTo>
                        <a:lnTo>
                          <a:pt x="0" y="474"/>
                        </a:lnTo>
                        <a:lnTo>
                          <a:pt x="453" y="277"/>
                        </a:lnTo>
                        <a:lnTo>
                          <a:pt x="453" y="0"/>
                        </a:lnTo>
                        <a:close/>
                      </a:path>
                    </a:pathLst>
                  </a:custGeom>
                  <a:solidFill>
                    <a:srgbClr val="21908C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1600"/>
                  </a:p>
                </p:txBody>
              </p:sp>
              <p:sp>
                <p:nvSpPr>
                  <p:cNvPr id="62" name="Freeform 7"/>
                  <p:cNvSpPr/>
                  <p:nvPr/>
                </p:nvSpPr>
                <p:spPr bwMode="auto">
                  <a:xfrm>
                    <a:off x="5254589" y="5005774"/>
                    <a:ext cx="875972" cy="916580"/>
                  </a:xfrm>
                  <a:custGeom>
                    <a:avLst/>
                    <a:gdLst>
                      <a:gd name="T0" fmla="*/ 0 w 453"/>
                      <a:gd name="T1" fmla="*/ 0 h 474"/>
                      <a:gd name="T2" fmla="*/ 453 w 453"/>
                      <a:gd name="T3" fmla="*/ 197 h 474"/>
                      <a:gd name="T4" fmla="*/ 453 w 453"/>
                      <a:gd name="T5" fmla="*/ 474 h 474"/>
                      <a:gd name="T6" fmla="*/ 0 w 453"/>
                      <a:gd name="T7" fmla="*/ 277 h 474"/>
                      <a:gd name="T8" fmla="*/ 0 w 453"/>
                      <a:gd name="T9" fmla="*/ 0 h 4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3" h="474">
                        <a:moveTo>
                          <a:pt x="0" y="0"/>
                        </a:moveTo>
                        <a:lnTo>
                          <a:pt x="453" y="197"/>
                        </a:lnTo>
                        <a:lnTo>
                          <a:pt x="453" y="474"/>
                        </a:lnTo>
                        <a:lnTo>
                          <a:pt x="0" y="27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2CC0BB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1600"/>
                  </a:p>
                </p:txBody>
              </p:sp>
              <p:sp>
                <p:nvSpPr>
                  <p:cNvPr id="63" name="Freeform 8"/>
                  <p:cNvSpPr/>
                  <p:nvPr/>
                </p:nvSpPr>
                <p:spPr bwMode="auto">
                  <a:xfrm>
                    <a:off x="5254589" y="5005774"/>
                    <a:ext cx="875972" cy="916580"/>
                  </a:xfrm>
                  <a:custGeom>
                    <a:avLst/>
                    <a:gdLst>
                      <a:gd name="T0" fmla="*/ 0 w 453"/>
                      <a:gd name="T1" fmla="*/ 0 h 474"/>
                      <a:gd name="T2" fmla="*/ 453 w 453"/>
                      <a:gd name="T3" fmla="*/ 197 h 474"/>
                      <a:gd name="T4" fmla="*/ 453 w 453"/>
                      <a:gd name="T5" fmla="*/ 474 h 474"/>
                      <a:gd name="T6" fmla="*/ 0 w 453"/>
                      <a:gd name="T7" fmla="*/ 277 h 474"/>
                      <a:gd name="T8" fmla="*/ 0 w 453"/>
                      <a:gd name="T9" fmla="*/ 0 h 4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3" h="474">
                        <a:moveTo>
                          <a:pt x="0" y="0"/>
                        </a:moveTo>
                        <a:lnTo>
                          <a:pt x="453" y="197"/>
                        </a:lnTo>
                        <a:lnTo>
                          <a:pt x="453" y="474"/>
                        </a:lnTo>
                        <a:lnTo>
                          <a:pt x="0" y="277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1600"/>
                  </a:p>
                </p:txBody>
              </p:sp>
              <p:sp>
                <p:nvSpPr>
                  <p:cNvPr id="64" name="Freeform 9"/>
                  <p:cNvSpPr/>
                  <p:nvPr/>
                </p:nvSpPr>
                <p:spPr bwMode="auto">
                  <a:xfrm>
                    <a:off x="5254589" y="4630633"/>
                    <a:ext cx="1751943" cy="756081"/>
                  </a:xfrm>
                  <a:custGeom>
                    <a:avLst/>
                    <a:gdLst>
                      <a:gd name="T0" fmla="*/ 453 w 906"/>
                      <a:gd name="T1" fmla="*/ 0 h 391"/>
                      <a:gd name="T2" fmla="*/ 0 w 906"/>
                      <a:gd name="T3" fmla="*/ 194 h 391"/>
                      <a:gd name="T4" fmla="*/ 453 w 906"/>
                      <a:gd name="T5" fmla="*/ 391 h 391"/>
                      <a:gd name="T6" fmla="*/ 906 w 906"/>
                      <a:gd name="T7" fmla="*/ 194 h 391"/>
                      <a:gd name="T8" fmla="*/ 453 w 906"/>
                      <a:gd name="T9" fmla="*/ 0 h 3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06" h="391">
                        <a:moveTo>
                          <a:pt x="453" y="0"/>
                        </a:moveTo>
                        <a:lnTo>
                          <a:pt x="0" y="194"/>
                        </a:lnTo>
                        <a:lnTo>
                          <a:pt x="453" y="391"/>
                        </a:lnTo>
                        <a:lnTo>
                          <a:pt x="906" y="194"/>
                        </a:lnTo>
                        <a:lnTo>
                          <a:pt x="453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1600"/>
                  </a:p>
                </p:txBody>
              </p:sp>
              <p:sp>
                <p:nvSpPr>
                  <p:cNvPr id="65" name="Freeform 41"/>
                  <p:cNvSpPr>
                    <a:spLocks noEditPoints="1"/>
                  </p:cNvSpPr>
                  <p:nvPr/>
                </p:nvSpPr>
                <p:spPr bwMode="auto">
                  <a:xfrm>
                    <a:off x="5475032" y="5239753"/>
                    <a:ext cx="353869" cy="444754"/>
                  </a:xfrm>
                  <a:custGeom>
                    <a:avLst/>
                    <a:gdLst>
                      <a:gd name="T0" fmla="*/ 25 w 77"/>
                      <a:gd name="T1" fmla="*/ 80 h 97"/>
                      <a:gd name="T2" fmla="*/ 9 w 77"/>
                      <a:gd name="T3" fmla="*/ 46 h 97"/>
                      <a:gd name="T4" fmla="*/ 25 w 77"/>
                      <a:gd name="T5" fmla="*/ 26 h 97"/>
                      <a:gd name="T6" fmla="*/ 41 w 77"/>
                      <a:gd name="T7" fmla="*/ 60 h 97"/>
                      <a:gd name="T8" fmla="*/ 22 w 77"/>
                      <a:gd name="T9" fmla="*/ 9 h 97"/>
                      <a:gd name="T10" fmla="*/ 20 w 77"/>
                      <a:gd name="T11" fmla="*/ 17 h 97"/>
                      <a:gd name="T12" fmla="*/ 11 w 77"/>
                      <a:gd name="T13" fmla="*/ 12 h 97"/>
                      <a:gd name="T14" fmla="*/ 8 w 77"/>
                      <a:gd name="T15" fmla="*/ 26 h 97"/>
                      <a:gd name="T16" fmla="*/ 0 w 77"/>
                      <a:gd name="T17" fmla="*/ 36 h 97"/>
                      <a:gd name="T18" fmla="*/ 5 w 77"/>
                      <a:gd name="T19" fmla="*/ 51 h 97"/>
                      <a:gd name="T20" fmla="*/ 5 w 77"/>
                      <a:gd name="T21" fmla="*/ 70 h 97"/>
                      <a:gd name="T22" fmla="*/ 13 w 77"/>
                      <a:gd name="T23" fmla="*/ 77 h 97"/>
                      <a:gd name="T24" fmla="*/ 21 w 77"/>
                      <a:gd name="T25" fmla="*/ 94 h 97"/>
                      <a:gd name="T26" fmla="*/ 29 w 77"/>
                      <a:gd name="T27" fmla="*/ 89 h 97"/>
                      <a:gd name="T28" fmla="*/ 36 w 77"/>
                      <a:gd name="T29" fmla="*/ 87 h 97"/>
                      <a:gd name="T30" fmla="*/ 45 w 77"/>
                      <a:gd name="T31" fmla="*/ 88 h 97"/>
                      <a:gd name="T32" fmla="*/ 45 w 77"/>
                      <a:gd name="T33" fmla="*/ 69 h 97"/>
                      <a:gd name="T34" fmla="*/ 50 w 77"/>
                      <a:gd name="T35" fmla="*/ 58 h 97"/>
                      <a:gd name="T36" fmla="*/ 42 w 77"/>
                      <a:gd name="T37" fmla="*/ 41 h 97"/>
                      <a:gd name="T38" fmla="*/ 40 w 77"/>
                      <a:gd name="T39" fmla="*/ 25 h 97"/>
                      <a:gd name="T40" fmla="*/ 30 w 77"/>
                      <a:gd name="T41" fmla="*/ 21 h 97"/>
                      <a:gd name="T42" fmla="*/ 22 w 77"/>
                      <a:gd name="T43" fmla="*/ 9 h 97"/>
                      <a:gd name="T44" fmla="*/ 60 w 77"/>
                      <a:gd name="T45" fmla="*/ 48 h 97"/>
                      <a:gd name="T46" fmla="*/ 49 w 77"/>
                      <a:gd name="T47" fmla="*/ 25 h 97"/>
                      <a:gd name="T48" fmla="*/ 60 w 77"/>
                      <a:gd name="T49" fmla="*/ 12 h 97"/>
                      <a:gd name="T50" fmla="*/ 70 w 77"/>
                      <a:gd name="T51" fmla="*/ 35 h 97"/>
                      <a:gd name="T52" fmla="*/ 58 w 77"/>
                      <a:gd name="T53" fmla="*/ 0 h 97"/>
                      <a:gd name="T54" fmla="*/ 57 w 77"/>
                      <a:gd name="T55" fmla="*/ 5 h 97"/>
                      <a:gd name="T56" fmla="*/ 50 w 77"/>
                      <a:gd name="T57" fmla="*/ 2 h 97"/>
                      <a:gd name="T58" fmla="*/ 48 w 77"/>
                      <a:gd name="T59" fmla="*/ 11 h 97"/>
                      <a:gd name="T60" fmla="*/ 43 w 77"/>
                      <a:gd name="T61" fmla="*/ 18 h 97"/>
                      <a:gd name="T62" fmla="*/ 46 w 77"/>
                      <a:gd name="T63" fmla="*/ 28 h 97"/>
                      <a:gd name="T64" fmla="*/ 46 w 77"/>
                      <a:gd name="T65" fmla="*/ 41 h 97"/>
                      <a:gd name="T66" fmla="*/ 52 w 77"/>
                      <a:gd name="T67" fmla="*/ 46 h 97"/>
                      <a:gd name="T68" fmla="*/ 57 w 77"/>
                      <a:gd name="T69" fmla="*/ 57 h 97"/>
                      <a:gd name="T70" fmla="*/ 62 w 77"/>
                      <a:gd name="T71" fmla="*/ 55 h 97"/>
                      <a:gd name="T72" fmla="*/ 67 w 77"/>
                      <a:gd name="T73" fmla="*/ 53 h 97"/>
                      <a:gd name="T74" fmla="*/ 73 w 77"/>
                      <a:gd name="T75" fmla="*/ 53 h 97"/>
                      <a:gd name="T76" fmla="*/ 73 w 77"/>
                      <a:gd name="T77" fmla="*/ 41 h 97"/>
                      <a:gd name="T78" fmla="*/ 77 w 77"/>
                      <a:gd name="T79" fmla="*/ 33 h 97"/>
                      <a:gd name="T80" fmla="*/ 72 w 77"/>
                      <a:gd name="T81" fmla="*/ 22 h 97"/>
                      <a:gd name="T82" fmla="*/ 70 w 77"/>
                      <a:gd name="T83" fmla="*/ 11 h 97"/>
                      <a:gd name="T84" fmla="*/ 63 w 77"/>
                      <a:gd name="T85" fmla="*/ 8 h 97"/>
                      <a:gd name="T86" fmla="*/ 58 w 77"/>
                      <a:gd name="T87" fmla="*/ 0 h 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77" h="97">
                        <a:moveTo>
                          <a:pt x="29" y="81"/>
                        </a:moveTo>
                        <a:cubicBezTo>
                          <a:pt x="28" y="81"/>
                          <a:pt x="26" y="81"/>
                          <a:pt x="25" y="80"/>
                        </a:cubicBezTo>
                        <a:cubicBezTo>
                          <a:pt x="25" y="80"/>
                          <a:pt x="25" y="80"/>
                          <a:pt x="25" y="80"/>
                        </a:cubicBezTo>
                        <a:cubicBezTo>
                          <a:pt x="16" y="76"/>
                          <a:pt x="9" y="61"/>
                          <a:pt x="9" y="46"/>
                        </a:cubicBezTo>
                        <a:cubicBezTo>
                          <a:pt x="10" y="34"/>
                          <a:pt x="15" y="26"/>
                          <a:pt x="22" y="26"/>
                        </a:cubicBezTo>
                        <a:cubicBezTo>
                          <a:pt x="23" y="26"/>
                          <a:pt x="24" y="26"/>
                          <a:pt x="25" y="26"/>
                        </a:cubicBezTo>
                        <a:cubicBezTo>
                          <a:pt x="26" y="27"/>
                          <a:pt x="26" y="27"/>
                          <a:pt x="26" y="27"/>
                        </a:cubicBezTo>
                        <a:cubicBezTo>
                          <a:pt x="34" y="30"/>
                          <a:pt x="41" y="46"/>
                          <a:pt x="41" y="60"/>
                        </a:cubicBezTo>
                        <a:cubicBezTo>
                          <a:pt x="41" y="73"/>
                          <a:pt x="36" y="81"/>
                          <a:pt x="29" y="81"/>
                        </a:cubicBezTo>
                        <a:moveTo>
                          <a:pt x="22" y="9"/>
                        </a:moveTo>
                        <a:cubicBezTo>
                          <a:pt x="22" y="17"/>
                          <a:pt x="22" y="17"/>
                          <a:pt x="22" y="17"/>
                        </a:cubicBezTo>
                        <a:cubicBezTo>
                          <a:pt x="21" y="17"/>
                          <a:pt x="21" y="17"/>
                          <a:pt x="20" y="17"/>
                        </a:cubicBezTo>
                        <a:cubicBezTo>
                          <a:pt x="18" y="17"/>
                          <a:pt x="16" y="18"/>
                          <a:pt x="14" y="19"/>
                        </a:cubicBezTo>
                        <a:cubicBezTo>
                          <a:pt x="11" y="12"/>
                          <a:pt x="11" y="12"/>
                          <a:pt x="11" y="12"/>
                        </a:cubicBezTo>
                        <a:cubicBezTo>
                          <a:pt x="5" y="19"/>
                          <a:pt x="5" y="19"/>
                          <a:pt x="5" y="19"/>
                        </a:cubicBezTo>
                        <a:cubicBezTo>
                          <a:pt x="8" y="26"/>
                          <a:pt x="8" y="26"/>
                          <a:pt x="8" y="26"/>
                        </a:cubicBezTo>
                        <a:cubicBezTo>
                          <a:pt x="7" y="29"/>
                          <a:pt x="6" y="33"/>
                          <a:pt x="5" y="38"/>
                        </a:cubicBezTo>
                        <a:cubicBezTo>
                          <a:pt x="0" y="36"/>
                          <a:pt x="0" y="36"/>
                          <a:pt x="0" y="36"/>
                        </a:cubicBezTo>
                        <a:cubicBezTo>
                          <a:pt x="0" y="49"/>
                          <a:pt x="0" y="49"/>
                          <a:pt x="0" y="49"/>
                        </a:cubicBezTo>
                        <a:cubicBezTo>
                          <a:pt x="5" y="51"/>
                          <a:pt x="5" y="51"/>
                          <a:pt x="5" y="51"/>
                        </a:cubicBezTo>
                        <a:cubicBezTo>
                          <a:pt x="5" y="56"/>
                          <a:pt x="6" y="61"/>
                          <a:pt x="8" y="65"/>
                        </a:cubicBezTo>
                        <a:cubicBezTo>
                          <a:pt x="5" y="70"/>
                          <a:pt x="5" y="70"/>
                          <a:pt x="5" y="70"/>
                        </a:cubicBezTo>
                        <a:cubicBezTo>
                          <a:pt x="10" y="81"/>
                          <a:pt x="10" y="81"/>
                          <a:pt x="10" y="81"/>
                        </a:cubicBezTo>
                        <a:cubicBezTo>
                          <a:pt x="13" y="77"/>
                          <a:pt x="13" y="77"/>
                          <a:pt x="13" y="77"/>
                        </a:cubicBezTo>
                        <a:cubicBezTo>
                          <a:pt x="16" y="81"/>
                          <a:pt x="18" y="84"/>
                          <a:pt x="21" y="86"/>
                        </a:cubicBezTo>
                        <a:cubicBezTo>
                          <a:pt x="21" y="94"/>
                          <a:pt x="21" y="94"/>
                          <a:pt x="21" y="94"/>
                        </a:cubicBezTo>
                        <a:cubicBezTo>
                          <a:pt x="29" y="97"/>
                          <a:pt x="29" y="97"/>
                          <a:pt x="29" y="97"/>
                        </a:cubicBezTo>
                        <a:cubicBezTo>
                          <a:pt x="29" y="89"/>
                          <a:pt x="29" y="89"/>
                          <a:pt x="29" y="89"/>
                        </a:cubicBezTo>
                        <a:cubicBezTo>
                          <a:pt x="29" y="90"/>
                          <a:pt x="30" y="90"/>
                          <a:pt x="30" y="90"/>
                        </a:cubicBezTo>
                        <a:cubicBezTo>
                          <a:pt x="32" y="90"/>
                          <a:pt x="34" y="89"/>
                          <a:pt x="36" y="87"/>
                        </a:cubicBezTo>
                        <a:cubicBezTo>
                          <a:pt x="40" y="94"/>
                          <a:pt x="40" y="94"/>
                          <a:pt x="40" y="94"/>
                        </a:cubicBezTo>
                        <a:cubicBezTo>
                          <a:pt x="45" y="88"/>
                          <a:pt x="45" y="88"/>
                          <a:pt x="45" y="88"/>
                        </a:cubicBezTo>
                        <a:cubicBezTo>
                          <a:pt x="42" y="81"/>
                          <a:pt x="42" y="81"/>
                          <a:pt x="42" y="81"/>
                        </a:cubicBezTo>
                        <a:cubicBezTo>
                          <a:pt x="44" y="77"/>
                          <a:pt x="45" y="73"/>
                          <a:pt x="45" y="69"/>
                        </a:cubicBezTo>
                        <a:cubicBezTo>
                          <a:pt x="50" y="71"/>
                          <a:pt x="50" y="71"/>
                          <a:pt x="50" y="71"/>
                        </a:cubicBezTo>
                        <a:cubicBezTo>
                          <a:pt x="50" y="58"/>
                          <a:pt x="50" y="58"/>
                          <a:pt x="50" y="58"/>
                        </a:cubicBezTo>
                        <a:cubicBezTo>
                          <a:pt x="45" y="56"/>
                          <a:pt x="45" y="56"/>
                          <a:pt x="45" y="56"/>
                        </a:cubicBezTo>
                        <a:cubicBezTo>
                          <a:pt x="45" y="51"/>
                          <a:pt x="44" y="46"/>
                          <a:pt x="42" y="41"/>
                        </a:cubicBezTo>
                        <a:cubicBezTo>
                          <a:pt x="46" y="37"/>
                          <a:pt x="46" y="37"/>
                          <a:pt x="46" y="37"/>
                        </a:cubicBezTo>
                        <a:cubicBezTo>
                          <a:pt x="40" y="25"/>
                          <a:pt x="40" y="25"/>
                          <a:pt x="40" y="25"/>
                        </a:cubicBezTo>
                        <a:cubicBezTo>
                          <a:pt x="37" y="29"/>
                          <a:pt x="37" y="29"/>
                          <a:pt x="37" y="29"/>
                        </a:cubicBezTo>
                        <a:cubicBezTo>
                          <a:pt x="35" y="26"/>
                          <a:pt x="32" y="23"/>
                          <a:pt x="30" y="21"/>
                        </a:cubicBezTo>
                        <a:cubicBezTo>
                          <a:pt x="30" y="13"/>
                          <a:pt x="30" y="13"/>
                          <a:pt x="30" y="13"/>
                        </a:cubicBezTo>
                        <a:cubicBezTo>
                          <a:pt x="22" y="9"/>
                          <a:pt x="22" y="9"/>
                          <a:pt x="22" y="9"/>
                        </a:cubicBezTo>
                        <a:moveTo>
                          <a:pt x="62" y="49"/>
                        </a:moveTo>
                        <a:cubicBezTo>
                          <a:pt x="61" y="49"/>
                          <a:pt x="61" y="49"/>
                          <a:pt x="60" y="48"/>
                        </a:cubicBezTo>
                        <a:cubicBezTo>
                          <a:pt x="60" y="48"/>
                          <a:pt x="60" y="48"/>
                          <a:pt x="60" y="48"/>
                        </a:cubicBezTo>
                        <a:cubicBezTo>
                          <a:pt x="54" y="46"/>
                          <a:pt x="49" y="35"/>
                          <a:pt x="49" y="25"/>
                        </a:cubicBezTo>
                        <a:cubicBezTo>
                          <a:pt x="49" y="17"/>
                          <a:pt x="53" y="11"/>
                          <a:pt x="57" y="11"/>
                        </a:cubicBezTo>
                        <a:cubicBezTo>
                          <a:pt x="58" y="11"/>
                          <a:pt x="59" y="11"/>
                          <a:pt x="60" y="12"/>
                        </a:cubicBezTo>
                        <a:cubicBezTo>
                          <a:pt x="60" y="12"/>
                          <a:pt x="60" y="12"/>
                          <a:pt x="60" y="12"/>
                        </a:cubicBezTo>
                        <a:cubicBezTo>
                          <a:pt x="66" y="14"/>
                          <a:pt x="71" y="25"/>
                          <a:pt x="70" y="35"/>
                        </a:cubicBezTo>
                        <a:cubicBezTo>
                          <a:pt x="70" y="43"/>
                          <a:pt x="67" y="49"/>
                          <a:pt x="62" y="49"/>
                        </a:cubicBezTo>
                        <a:moveTo>
                          <a:pt x="58" y="0"/>
                        </a:moveTo>
                        <a:cubicBezTo>
                          <a:pt x="57" y="5"/>
                          <a:pt x="57" y="5"/>
                          <a:pt x="57" y="5"/>
                        </a:cubicBezTo>
                        <a:cubicBezTo>
                          <a:pt x="57" y="5"/>
                          <a:pt x="57" y="5"/>
                          <a:pt x="57" y="5"/>
                        </a:cubicBezTo>
                        <a:cubicBezTo>
                          <a:pt x="55" y="5"/>
                          <a:pt x="54" y="6"/>
                          <a:pt x="52" y="7"/>
                        </a:cubicBezTo>
                        <a:cubicBezTo>
                          <a:pt x="50" y="2"/>
                          <a:pt x="50" y="2"/>
                          <a:pt x="50" y="2"/>
                        </a:cubicBezTo>
                        <a:cubicBezTo>
                          <a:pt x="46" y="7"/>
                          <a:pt x="46" y="7"/>
                          <a:pt x="46" y="7"/>
                        </a:cubicBezTo>
                        <a:cubicBezTo>
                          <a:pt x="48" y="11"/>
                          <a:pt x="48" y="11"/>
                          <a:pt x="48" y="11"/>
                        </a:cubicBezTo>
                        <a:cubicBezTo>
                          <a:pt x="47" y="14"/>
                          <a:pt x="47" y="16"/>
                          <a:pt x="46" y="19"/>
                        </a:cubicBezTo>
                        <a:cubicBezTo>
                          <a:pt x="43" y="18"/>
                          <a:pt x="43" y="18"/>
                          <a:pt x="43" y="18"/>
                        </a:cubicBezTo>
                        <a:cubicBezTo>
                          <a:pt x="43" y="27"/>
                          <a:pt x="43" y="27"/>
                          <a:pt x="43" y="27"/>
                        </a:cubicBezTo>
                        <a:cubicBezTo>
                          <a:pt x="46" y="28"/>
                          <a:pt x="46" y="28"/>
                          <a:pt x="46" y="28"/>
                        </a:cubicBezTo>
                        <a:cubicBezTo>
                          <a:pt x="46" y="32"/>
                          <a:pt x="47" y="35"/>
                          <a:pt x="48" y="38"/>
                        </a:cubicBezTo>
                        <a:cubicBezTo>
                          <a:pt x="46" y="41"/>
                          <a:pt x="46" y="41"/>
                          <a:pt x="46" y="41"/>
                        </a:cubicBezTo>
                        <a:cubicBezTo>
                          <a:pt x="49" y="49"/>
                          <a:pt x="49" y="49"/>
                          <a:pt x="49" y="49"/>
                        </a:cubicBezTo>
                        <a:cubicBezTo>
                          <a:pt x="52" y="46"/>
                          <a:pt x="52" y="46"/>
                          <a:pt x="52" y="46"/>
                        </a:cubicBezTo>
                        <a:cubicBezTo>
                          <a:pt x="53" y="49"/>
                          <a:pt x="55" y="51"/>
                          <a:pt x="57" y="52"/>
                        </a:cubicBezTo>
                        <a:cubicBezTo>
                          <a:pt x="57" y="57"/>
                          <a:pt x="57" y="57"/>
                          <a:pt x="57" y="57"/>
                        </a:cubicBezTo>
                        <a:cubicBezTo>
                          <a:pt x="62" y="60"/>
                          <a:pt x="62" y="60"/>
                          <a:pt x="62" y="60"/>
                        </a:cubicBezTo>
                        <a:cubicBezTo>
                          <a:pt x="62" y="55"/>
                          <a:pt x="62" y="55"/>
                          <a:pt x="62" y="55"/>
                        </a:cubicBezTo>
                        <a:cubicBezTo>
                          <a:pt x="62" y="55"/>
                          <a:pt x="63" y="55"/>
                          <a:pt x="63" y="55"/>
                        </a:cubicBezTo>
                        <a:cubicBezTo>
                          <a:pt x="65" y="55"/>
                          <a:pt x="66" y="54"/>
                          <a:pt x="67" y="53"/>
                        </a:cubicBezTo>
                        <a:cubicBezTo>
                          <a:pt x="70" y="58"/>
                          <a:pt x="70" y="58"/>
                          <a:pt x="70" y="58"/>
                        </a:cubicBezTo>
                        <a:cubicBezTo>
                          <a:pt x="73" y="53"/>
                          <a:pt x="73" y="53"/>
                          <a:pt x="73" y="53"/>
                        </a:cubicBezTo>
                        <a:cubicBezTo>
                          <a:pt x="71" y="48"/>
                          <a:pt x="71" y="48"/>
                          <a:pt x="71" y="48"/>
                        </a:cubicBezTo>
                        <a:cubicBezTo>
                          <a:pt x="72" y="46"/>
                          <a:pt x="73" y="44"/>
                          <a:pt x="73" y="41"/>
                        </a:cubicBezTo>
                        <a:cubicBezTo>
                          <a:pt x="77" y="42"/>
                          <a:pt x="77" y="42"/>
                          <a:pt x="77" y="42"/>
                        </a:cubicBezTo>
                        <a:cubicBezTo>
                          <a:pt x="77" y="33"/>
                          <a:pt x="77" y="33"/>
                          <a:pt x="77" y="33"/>
                        </a:cubicBezTo>
                        <a:cubicBezTo>
                          <a:pt x="74" y="32"/>
                          <a:pt x="74" y="32"/>
                          <a:pt x="74" y="32"/>
                        </a:cubicBezTo>
                        <a:cubicBezTo>
                          <a:pt x="73" y="28"/>
                          <a:pt x="73" y="25"/>
                          <a:pt x="72" y="22"/>
                        </a:cubicBezTo>
                        <a:cubicBezTo>
                          <a:pt x="74" y="19"/>
                          <a:pt x="74" y="19"/>
                          <a:pt x="74" y="19"/>
                        </a:cubicBezTo>
                        <a:cubicBezTo>
                          <a:pt x="70" y="11"/>
                          <a:pt x="70" y="11"/>
                          <a:pt x="70" y="11"/>
                        </a:cubicBezTo>
                        <a:cubicBezTo>
                          <a:pt x="68" y="14"/>
                          <a:pt x="68" y="14"/>
                          <a:pt x="68" y="14"/>
                        </a:cubicBezTo>
                        <a:cubicBezTo>
                          <a:pt x="66" y="11"/>
                          <a:pt x="65" y="9"/>
                          <a:pt x="63" y="8"/>
                        </a:cubicBezTo>
                        <a:cubicBezTo>
                          <a:pt x="63" y="2"/>
                          <a:pt x="63" y="2"/>
                          <a:pt x="63" y="2"/>
                        </a:cubicBezTo>
                        <a:cubicBezTo>
                          <a:pt x="58" y="0"/>
                          <a:pt x="58" y="0"/>
                          <a:pt x="58" y="0"/>
                        </a:cubicBez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1600"/>
                  </a:p>
                </p:txBody>
              </p:sp>
              <p:sp>
                <p:nvSpPr>
                  <p:cNvPr id="66" name="椭圆 65"/>
                  <p:cNvSpPr>
                    <a:spLocks noChangeAspect="1"/>
                  </p:cNvSpPr>
                  <p:nvPr/>
                </p:nvSpPr>
                <p:spPr>
                  <a:xfrm>
                    <a:off x="5138872" y="6995965"/>
                    <a:ext cx="2126778" cy="939514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  <a:effectLst>
                    <a:softEdge rad="27940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</p:grpSp>
            <p:grpSp>
              <p:nvGrpSpPr>
                <p:cNvPr id="23" name="组合 22"/>
                <p:cNvGrpSpPr/>
                <p:nvPr/>
              </p:nvGrpSpPr>
              <p:grpSpPr>
                <a:xfrm>
                  <a:off x="5254589" y="3058651"/>
                  <a:ext cx="1751943" cy="1289786"/>
                  <a:chOff x="5254589" y="3569026"/>
                  <a:chExt cx="1751943" cy="1289786"/>
                </a:xfrm>
              </p:grpSpPr>
              <p:sp>
                <p:nvSpPr>
                  <p:cNvPr id="57" name="Freeform 10"/>
                  <p:cNvSpPr/>
                  <p:nvPr/>
                </p:nvSpPr>
                <p:spPr bwMode="auto">
                  <a:xfrm>
                    <a:off x="6130560" y="3944166"/>
                    <a:ext cx="875972" cy="914646"/>
                  </a:xfrm>
                  <a:custGeom>
                    <a:avLst/>
                    <a:gdLst>
                      <a:gd name="T0" fmla="*/ 453 w 453"/>
                      <a:gd name="T1" fmla="*/ 0 h 473"/>
                      <a:gd name="T2" fmla="*/ 0 w 453"/>
                      <a:gd name="T3" fmla="*/ 194 h 473"/>
                      <a:gd name="T4" fmla="*/ 0 w 453"/>
                      <a:gd name="T5" fmla="*/ 473 h 473"/>
                      <a:gd name="T6" fmla="*/ 453 w 453"/>
                      <a:gd name="T7" fmla="*/ 277 h 473"/>
                      <a:gd name="T8" fmla="*/ 453 w 453"/>
                      <a:gd name="T9" fmla="*/ 0 h 4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3" h="473">
                        <a:moveTo>
                          <a:pt x="453" y="0"/>
                        </a:moveTo>
                        <a:lnTo>
                          <a:pt x="0" y="194"/>
                        </a:lnTo>
                        <a:lnTo>
                          <a:pt x="0" y="473"/>
                        </a:lnTo>
                        <a:lnTo>
                          <a:pt x="453" y="277"/>
                        </a:lnTo>
                        <a:lnTo>
                          <a:pt x="453" y="0"/>
                        </a:lnTo>
                        <a:close/>
                      </a:path>
                    </a:pathLst>
                  </a:custGeom>
                  <a:solidFill>
                    <a:srgbClr val="76902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1600"/>
                  </a:p>
                </p:txBody>
              </p:sp>
              <p:sp>
                <p:nvSpPr>
                  <p:cNvPr id="58" name="Freeform 11"/>
                  <p:cNvSpPr/>
                  <p:nvPr/>
                </p:nvSpPr>
                <p:spPr bwMode="auto">
                  <a:xfrm>
                    <a:off x="5254589" y="3944166"/>
                    <a:ext cx="875972" cy="914646"/>
                  </a:xfrm>
                  <a:custGeom>
                    <a:avLst/>
                    <a:gdLst>
                      <a:gd name="T0" fmla="*/ 0 w 453"/>
                      <a:gd name="T1" fmla="*/ 0 h 473"/>
                      <a:gd name="T2" fmla="*/ 453 w 453"/>
                      <a:gd name="T3" fmla="*/ 194 h 473"/>
                      <a:gd name="T4" fmla="*/ 453 w 453"/>
                      <a:gd name="T5" fmla="*/ 473 h 473"/>
                      <a:gd name="T6" fmla="*/ 0 w 453"/>
                      <a:gd name="T7" fmla="*/ 277 h 473"/>
                      <a:gd name="T8" fmla="*/ 0 w 453"/>
                      <a:gd name="T9" fmla="*/ 0 h 4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3" h="473">
                        <a:moveTo>
                          <a:pt x="0" y="0"/>
                        </a:moveTo>
                        <a:lnTo>
                          <a:pt x="453" y="194"/>
                        </a:lnTo>
                        <a:lnTo>
                          <a:pt x="453" y="473"/>
                        </a:lnTo>
                        <a:lnTo>
                          <a:pt x="0" y="27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DC02D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1600"/>
                  </a:p>
                </p:txBody>
              </p:sp>
              <p:sp>
                <p:nvSpPr>
                  <p:cNvPr id="59" name="Freeform 12"/>
                  <p:cNvSpPr/>
                  <p:nvPr/>
                </p:nvSpPr>
                <p:spPr bwMode="auto">
                  <a:xfrm>
                    <a:off x="5254589" y="3569026"/>
                    <a:ext cx="1751943" cy="750280"/>
                  </a:xfrm>
                  <a:custGeom>
                    <a:avLst/>
                    <a:gdLst>
                      <a:gd name="T0" fmla="*/ 453 w 906"/>
                      <a:gd name="T1" fmla="*/ 0 h 388"/>
                      <a:gd name="T2" fmla="*/ 0 w 906"/>
                      <a:gd name="T3" fmla="*/ 194 h 388"/>
                      <a:gd name="T4" fmla="*/ 453 w 906"/>
                      <a:gd name="T5" fmla="*/ 388 h 388"/>
                      <a:gd name="T6" fmla="*/ 906 w 906"/>
                      <a:gd name="T7" fmla="*/ 194 h 388"/>
                      <a:gd name="T8" fmla="*/ 453 w 906"/>
                      <a:gd name="T9" fmla="*/ 0 h 3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06" h="388">
                        <a:moveTo>
                          <a:pt x="453" y="0"/>
                        </a:moveTo>
                        <a:lnTo>
                          <a:pt x="0" y="194"/>
                        </a:lnTo>
                        <a:lnTo>
                          <a:pt x="453" y="388"/>
                        </a:lnTo>
                        <a:lnTo>
                          <a:pt x="906" y="194"/>
                        </a:lnTo>
                        <a:lnTo>
                          <a:pt x="453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1600"/>
                  </a:p>
                </p:txBody>
              </p:sp>
              <p:sp>
                <p:nvSpPr>
                  <p:cNvPr id="60" name="Freeform 43"/>
                  <p:cNvSpPr>
                    <a:spLocks noEditPoints="1"/>
                  </p:cNvSpPr>
                  <p:nvPr/>
                </p:nvSpPr>
                <p:spPr bwMode="auto">
                  <a:xfrm>
                    <a:off x="5534977" y="4149139"/>
                    <a:ext cx="320996" cy="485362"/>
                  </a:xfrm>
                  <a:custGeom>
                    <a:avLst/>
                    <a:gdLst>
                      <a:gd name="T0" fmla="*/ 63 w 70"/>
                      <a:gd name="T1" fmla="*/ 23 h 106"/>
                      <a:gd name="T2" fmla="*/ 51 w 70"/>
                      <a:gd name="T3" fmla="*/ 38 h 106"/>
                      <a:gd name="T4" fmla="*/ 42 w 70"/>
                      <a:gd name="T5" fmla="*/ 25 h 106"/>
                      <a:gd name="T6" fmla="*/ 42 w 70"/>
                      <a:gd name="T7" fmla="*/ 24 h 106"/>
                      <a:gd name="T8" fmla="*/ 41 w 70"/>
                      <a:gd name="T9" fmla="*/ 25 h 106"/>
                      <a:gd name="T10" fmla="*/ 33 w 70"/>
                      <a:gd name="T11" fmla="*/ 35 h 106"/>
                      <a:gd name="T12" fmla="*/ 34 w 70"/>
                      <a:gd name="T13" fmla="*/ 37 h 106"/>
                      <a:gd name="T14" fmla="*/ 42 w 70"/>
                      <a:gd name="T15" fmla="*/ 28 h 106"/>
                      <a:gd name="T16" fmla="*/ 51 w 70"/>
                      <a:gd name="T17" fmla="*/ 40 h 106"/>
                      <a:gd name="T18" fmla="*/ 51 w 70"/>
                      <a:gd name="T19" fmla="*/ 41 h 106"/>
                      <a:gd name="T20" fmla="*/ 52 w 70"/>
                      <a:gd name="T21" fmla="*/ 41 h 106"/>
                      <a:gd name="T22" fmla="*/ 64 w 70"/>
                      <a:gd name="T23" fmla="*/ 26 h 106"/>
                      <a:gd name="T24" fmla="*/ 63 w 70"/>
                      <a:gd name="T25" fmla="*/ 23 h 106"/>
                      <a:gd name="T26" fmla="*/ 18 w 70"/>
                      <a:gd name="T27" fmla="*/ 13 h 106"/>
                      <a:gd name="T28" fmla="*/ 8 w 70"/>
                      <a:gd name="T29" fmla="*/ 26 h 106"/>
                      <a:gd name="T30" fmla="*/ 13 w 70"/>
                      <a:gd name="T31" fmla="*/ 43 h 106"/>
                      <a:gd name="T32" fmla="*/ 5 w 70"/>
                      <a:gd name="T33" fmla="*/ 52 h 106"/>
                      <a:gd name="T34" fmla="*/ 29 w 70"/>
                      <a:gd name="T35" fmla="*/ 62 h 106"/>
                      <a:gd name="T36" fmla="*/ 29 w 70"/>
                      <a:gd name="T37" fmla="*/ 98 h 106"/>
                      <a:gd name="T38" fmla="*/ 47 w 70"/>
                      <a:gd name="T39" fmla="*/ 78 h 106"/>
                      <a:gd name="T40" fmla="*/ 47 w 70"/>
                      <a:gd name="T41" fmla="*/ 68 h 106"/>
                      <a:gd name="T42" fmla="*/ 44 w 70"/>
                      <a:gd name="T43" fmla="*/ 66 h 106"/>
                      <a:gd name="T44" fmla="*/ 41 w 70"/>
                      <a:gd name="T45" fmla="*/ 67 h 106"/>
                      <a:gd name="T46" fmla="*/ 33 w 70"/>
                      <a:gd name="T47" fmla="*/ 73 h 106"/>
                      <a:gd name="T48" fmla="*/ 24 w 70"/>
                      <a:gd name="T49" fmla="*/ 48 h 106"/>
                      <a:gd name="T50" fmla="*/ 29 w 70"/>
                      <a:gd name="T51" fmla="*/ 35 h 106"/>
                      <a:gd name="T52" fmla="*/ 18 w 70"/>
                      <a:gd name="T53" fmla="*/ 13 h 106"/>
                      <a:gd name="T54" fmla="*/ 28 w 70"/>
                      <a:gd name="T55" fmla="*/ 64 h 106"/>
                      <a:gd name="T56" fmla="*/ 0 w 70"/>
                      <a:gd name="T57" fmla="*/ 52 h 106"/>
                      <a:gd name="T58" fmla="*/ 0 w 70"/>
                      <a:gd name="T59" fmla="*/ 94 h 106"/>
                      <a:gd name="T60" fmla="*/ 3 w 70"/>
                      <a:gd name="T61" fmla="*/ 96 h 106"/>
                      <a:gd name="T62" fmla="*/ 3 w 70"/>
                      <a:gd name="T63" fmla="*/ 59 h 106"/>
                      <a:gd name="T64" fmla="*/ 25 w 70"/>
                      <a:gd name="T65" fmla="*/ 68 h 106"/>
                      <a:gd name="T66" fmla="*/ 25 w 70"/>
                      <a:gd name="T67" fmla="*/ 105 h 106"/>
                      <a:gd name="T68" fmla="*/ 28 w 70"/>
                      <a:gd name="T69" fmla="*/ 106 h 106"/>
                      <a:gd name="T70" fmla="*/ 28 w 70"/>
                      <a:gd name="T71" fmla="*/ 64 h 106"/>
                      <a:gd name="T72" fmla="*/ 70 w 70"/>
                      <a:gd name="T73" fmla="*/ 17 h 106"/>
                      <a:gd name="T74" fmla="*/ 27 w 70"/>
                      <a:gd name="T75" fmla="*/ 0 h 106"/>
                      <a:gd name="T76" fmla="*/ 27 w 70"/>
                      <a:gd name="T77" fmla="*/ 16 h 106"/>
                      <a:gd name="T78" fmla="*/ 30 w 70"/>
                      <a:gd name="T79" fmla="*/ 23 h 106"/>
                      <a:gd name="T80" fmla="*/ 30 w 70"/>
                      <a:gd name="T81" fmla="*/ 6 h 106"/>
                      <a:gd name="T82" fmla="*/ 67 w 70"/>
                      <a:gd name="T83" fmla="*/ 21 h 106"/>
                      <a:gd name="T84" fmla="*/ 67 w 70"/>
                      <a:gd name="T85" fmla="*/ 53 h 106"/>
                      <a:gd name="T86" fmla="*/ 32 w 70"/>
                      <a:gd name="T87" fmla="*/ 39 h 106"/>
                      <a:gd name="T88" fmla="*/ 31 w 70"/>
                      <a:gd name="T89" fmla="*/ 44 h 106"/>
                      <a:gd name="T90" fmla="*/ 47 w 70"/>
                      <a:gd name="T91" fmla="*/ 50 h 106"/>
                      <a:gd name="T92" fmla="*/ 47 w 70"/>
                      <a:gd name="T93" fmla="*/ 54 h 106"/>
                      <a:gd name="T94" fmla="*/ 43 w 70"/>
                      <a:gd name="T95" fmla="*/ 52 h 106"/>
                      <a:gd name="T96" fmla="*/ 43 w 70"/>
                      <a:gd name="T97" fmla="*/ 57 h 106"/>
                      <a:gd name="T98" fmla="*/ 55 w 70"/>
                      <a:gd name="T99" fmla="*/ 63 h 106"/>
                      <a:gd name="T100" fmla="*/ 55 w 70"/>
                      <a:gd name="T101" fmla="*/ 57 h 106"/>
                      <a:gd name="T102" fmla="*/ 50 w 70"/>
                      <a:gd name="T103" fmla="*/ 55 h 106"/>
                      <a:gd name="T104" fmla="*/ 50 w 70"/>
                      <a:gd name="T105" fmla="*/ 52 h 106"/>
                      <a:gd name="T106" fmla="*/ 70 w 70"/>
                      <a:gd name="T107" fmla="*/ 60 h 106"/>
                      <a:gd name="T108" fmla="*/ 70 w 70"/>
                      <a:gd name="T109" fmla="*/ 17 h 1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70" h="106">
                        <a:moveTo>
                          <a:pt x="63" y="23"/>
                        </a:moveTo>
                        <a:cubicBezTo>
                          <a:pt x="51" y="38"/>
                          <a:pt x="51" y="38"/>
                          <a:pt x="51" y="38"/>
                        </a:cubicBezTo>
                        <a:cubicBezTo>
                          <a:pt x="42" y="25"/>
                          <a:pt x="42" y="25"/>
                          <a:pt x="42" y="25"/>
                        </a:cubicBezTo>
                        <a:cubicBezTo>
                          <a:pt x="42" y="24"/>
                          <a:pt x="42" y="24"/>
                          <a:pt x="42" y="24"/>
                        </a:cubicBezTo>
                        <a:cubicBezTo>
                          <a:pt x="41" y="25"/>
                          <a:pt x="41" y="25"/>
                          <a:pt x="41" y="25"/>
                        </a:cubicBezTo>
                        <a:cubicBezTo>
                          <a:pt x="33" y="35"/>
                          <a:pt x="33" y="35"/>
                          <a:pt x="33" y="35"/>
                        </a:cubicBezTo>
                        <a:cubicBezTo>
                          <a:pt x="34" y="37"/>
                          <a:pt x="34" y="37"/>
                          <a:pt x="34" y="37"/>
                        </a:cubicBezTo>
                        <a:cubicBezTo>
                          <a:pt x="42" y="28"/>
                          <a:pt x="42" y="28"/>
                          <a:pt x="42" y="28"/>
                        </a:cubicBezTo>
                        <a:cubicBezTo>
                          <a:pt x="51" y="40"/>
                          <a:pt x="51" y="40"/>
                          <a:pt x="51" y="40"/>
                        </a:cubicBezTo>
                        <a:cubicBezTo>
                          <a:pt x="51" y="41"/>
                          <a:pt x="51" y="41"/>
                          <a:pt x="51" y="41"/>
                        </a:cubicBezTo>
                        <a:cubicBezTo>
                          <a:pt x="52" y="41"/>
                          <a:pt x="52" y="41"/>
                          <a:pt x="52" y="41"/>
                        </a:cubicBezTo>
                        <a:cubicBezTo>
                          <a:pt x="64" y="26"/>
                          <a:pt x="64" y="26"/>
                          <a:pt x="64" y="26"/>
                        </a:cubicBezTo>
                        <a:lnTo>
                          <a:pt x="63" y="23"/>
                        </a:lnTo>
                        <a:close/>
                        <a:moveTo>
                          <a:pt x="18" y="13"/>
                        </a:moveTo>
                        <a:cubicBezTo>
                          <a:pt x="13" y="10"/>
                          <a:pt x="8" y="16"/>
                          <a:pt x="8" y="26"/>
                        </a:cubicBezTo>
                        <a:cubicBezTo>
                          <a:pt x="8" y="33"/>
                          <a:pt x="10" y="39"/>
                          <a:pt x="13" y="43"/>
                        </a:cubicBezTo>
                        <a:cubicBezTo>
                          <a:pt x="10" y="45"/>
                          <a:pt x="7" y="48"/>
                          <a:pt x="5" y="52"/>
                        </a:cubicBezTo>
                        <a:cubicBezTo>
                          <a:pt x="29" y="62"/>
                          <a:pt x="29" y="62"/>
                          <a:pt x="29" y="62"/>
                        </a:cubicBezTo>
                        <a:cubicBezTo>
                          <a:pt x="29" y="98"/>
                          <a:pt x="29" y="98"/>
                          <a:pt x="29" y="98"/>
                        </a:cubicBezTo>
                        <a:cubicBezTo>
                          <a:pt x="47" y="78"/>
                          <a:pt x="47" y="78"/>
                          <a:pt x="47" y="78"/>
                        </a:cubicBezTo>
                        <a:cubicBezTo>
                          <a:pt x="49" y="76"/>
                          <a:pt x="48" y="72"/>
                          <a:pt x="47" y="68"/>
                        </a:cubicBezTo>
                        <a:cubicBezTo>
                          <a:pt x="46" y="67"/>
                          <a:pt x="45" y="66"/>
                          <a:pt x="44" y="66"/>
                        </a:cubicBezTo>
                        <a:cubicBezTo>
                          <a:pt x="43" y="65"/>
                          <a:pt x="42" y="65"/>
                          <a:pt x="41" y="67"/>
                        </a:cubicBezTo>
                        <a:cubicBezTo>
                          <a:pt x="33" y="73"/>
                          <a:pt x="33" y="73"/>
                          <a:pt x="33" y="73"/>
                        </a:cubicBezTo>
                        <a:cubicBezTo>
                          <a:pt x="32" y="65"/>
                          <a:pt x="29" y="56"/>
                          <a:pt x="24" y="48"/>
                        </a:cubicBezTo>
                        <a:cubicBezTo>
                          <a:pt x="27" y="46"/>
                          <a:pt x="29" y="41"/>
                          <a:pt x="29" y="35"/>
                        </a:cubicBezTo>
                        <a:cubicBezTo>
                          <a:pt x="29" y="25"/>
                          <a:pt x="24" y="15"/>
                          <a:pt x="18" y="13"/>
                        </a:cubicBezTo>
                        <a:close/>
                        <a:moveTo>
                          <a:pt x="28" y="64"/>
                        </a:moveTo>
                        <a:cubicBezTo>
                          <a:pt x="0" y="52"/>
                          <a:pt x="0" y="52"/>
                          <a:pt x="0" y="52"/>
                        </a:cubicBezTo>
                        <a:cubicBezTo>
                          <a:pt x="0" y="94"/>
                          <a:pt x="0" y="94"/>
                          <a:pt x="0" y="94"/>
                        </a:cubicBezTo>
                        <a:cubicBezTo>
                          <a:pt x="3" y="96"/>
                          <a:pt x="3" y="96"/>
                          <a:pt x="3" y="96"/>
                        </a:cubicBezTo>
                        <a:cubicBezTo>
                          <a:pt x="3" y="59"/>
                          <a:pt x="3" y="59"/>
                          <a:pt x="3" y="59"/>
                        </a:cubicBezTo>
                        <a:cubicBezTo>
                          <a:pt x="25" y="68"/>
                          <a:pt x="25" y="68"/>
                          <a:pt x="25" y="68"/>
                        </a:cubicBezTo>
                        <a:cubicBezTo>
                          <a:pt x="25" y="105"/>
                          <a:pt x="25" y="105"/>
                          <a:pt x="25" y="105"/>
                        </a:cubicBezTo>
                        <a:cubicBezTo>
                          <a:pt x="28" y="106"/>
                          <a:pt x="28" y="106"/>
                          <a:pt x="28" y="106"/>
                        </a:cubicBezTo>
                        <a:lnTo>
                          <a:pt x="28" y="64"/>
                        </a:lnTo>
                        <a:close/>
                        <a:moveTo>
                          <a:pt x="70" y="17"/>
                        </a:moveTo>
                        <a:cubicBezTo>
                          <a:pt x="27" y="0"/>
                          <a:pt x="27" y="0"/>
                          <a:pt x="27" y="0"/>
                        </a:cubicBezTo>
                        <a:cubicBezTo>
                          <a:pt x="27" y="16"/>
                          <a:pt x="27" y="16"/>
                          <a:pt x="27" y="16"/>
                        </a:cubicBezTo>
                        <a:cubicBezTo>
                          <a:pt x="28" y="18"/>
                          <a:pt x="29" y="21"/>
                          <a:pt x="30" y="23"/>
                        </a:cubicBezTo>
                        <a:cubicBezTo>
                          <a:pt x="30" y="6"/>
                          <a:pt x="30" y="6"/>
                          <a:pt x="30" y="6"/>
                        </a:cubicBezTo>
                        <a:cubicBezTo>
                          <a:pt x="67" y="21"/>
                          <a:pt x="67" y="21"/>
                          <a:pt x="67" y="21"/>
                        </a:cubicBezTo>
                        <a:cubicBezTo>
                          <a:pt x="67" y="53"/>
                          <a:pt x="67" y="53"/>
                          <a:pt x="67" y="53"/>
                        </a:cubicBezTo>
                        <a:cubicBezTo>
                          <a:pt x="32" y="39"/>
                          <a:pt x="32" y="39"/>
                          <a:pt x="32" y="39"/>
                        </a:cubicBezTo>
                        <a:cubicBezTo>
                          <a:pt x="32" y="40"/>
                          <a:pt x="31" y="42"/>
                          <a:pt x="31" y="44"/>
                        </a:cubicBezTo>
                        <a:cubicBezTo>
                          <a:pt x="47" y="50"/>
                          <a:pt x="47" y="50"/>
                          <a:pt x="47" y="50"/>
                        </a:cubicBezTo>
                        <a:cubicBezTo>
                          <a:pt x="47" y="54"/>
                          <a:pt x="47" y="54"/>
                          <a:pt x="47" y="54"/>
                        </a:cubicBezTo>
                        <a:cubicBezTo>
                          <a:pt x="43" y="52"/>
                          <a:pt x="43" y="52"/>
                          <a:pt x="43" y="52"/>
                        </a:cubicBezTo>
                        <a:cubicBezTo>
                          <a:pt x="43" y="57"/>
                          <a:pt x="43" y="57"/>
                          <a:pt x="43" y="57"/>
                        </a:cubicBezTo>
                        <a:cubicBezTo>
                          <a:pt x="55" y="63"/>
                          <a:pt x="55" y="63"/>
                          <a:pt x="55" y="63"/>
                        </a:cubicBezTo>
                        <a:cubicBezTo>
                          <a:pt x="55" y="57"/>
                          <a:pt x="55" y="57"/>
                          <a:pt x="55" y="57"/>
                        </a:cubicBezTo>
                        <a:cubicBezTo>
                          <a:pt x="50" y="55"/>
                          <a:pt x="50" y="55"/>
                          <a:pt x="50" y="55"/>
                        </a:cubicBezTo>
                        <a:cubicBezTo>
                          <a:pt x="50" y="52"/>
                          <a:pt x="50" y="52"/>
                          <a:pt x="50" y="52"/>
                        </a:cubicBezTo>
                        <a:cubicBezTo>
                          <a:pt x="70" y="60"/>
                          <a:pt x="70" y="60"/>
                          <a:pt x="70" y="60"/>
                        </a:cubicBezTo>
                        <a:lnTo>
                          <a:pt x="70" y="1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1600"/>
                  </a:p>
                </p:txBody>
              </p:sp>
            </p:grpSp>
            <p:grpSp>
              <p:nvGrpSpPr>
                <p:cNvPr id="24" name="组合 23"/>
                <p:cNvGrpSpPr/>
                <p:nvPr/>
              </p:nvGrpSpPr>
              <p:grpSpPr>
                <a:xfrm>
                  <a:off x="6770436" y="2097743"/>
                  <a:ext cx="7342358" cy="2694460"/>
                  <a:chOff x="6770436" y="2608118"/>
                  <a:chExt cx="7342358" cy="2694460"/>
                </a:xfrm>
              </p:grpSpPr>
              <p:sp>
                <p:nvSpPr>
                  <p:cNvPr id="49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7136091" y="4094995"/>
                    <a:ext cx="187570" cy="187570"/>
                  </a:xfrm>
                  <a:prstGeom prst="ellipse">
                    <a:avLst/>
                  </a:prstGeom>
                  <a:solidFill>
                    <a:srgbClr val="9DC02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1600"/>
                  </a:p>
                </p:txBody>
              </p:sp>
              <p:sp>
                <p:nvSpPr>
                  <p:cNvPr id="50" name="Freeform 37"/>
                  <p:cNvSpPr/>
                  <p:nvPr/>
                </p:nvSpPr>
                <p:spPr bwMode="auto">
                  <a:xfrm>
                    <a:off x="7317860" y="4158808"/>
                    <a:ext cx="357737" cy="59945"/>
                  </a:xfrm>
                  <a:custGeom>
                    <a:avLst/>
                    <a:gdLst>
                      <a:gd name="T0" fmla="*/ 78 w 78"/>
                      <a:gd name="T1" fmla="*/ 0 h 13"/>
                      <a:gd name="T2" fmla="*/ 0 w 78"/>
                      <a:gd name="T3" fmla="*/ 0 h 13"/>
                      <a:gd name="T4" fmla="*/ 1 w 78"/>
                      <a:gd name="T5" fmla="*/ 6 h 13"/>
                      <a:gd name="T6" fmla="*/ 0 w 78"/>
                      <a:gd name="T7" fmla="*/ 13 h 13"/>
                      <a:gd name="T8" fmla="*/ 78 w 78"/>
                      <a:gd name="T9" fmla="*/ 13 h 13"/>
                      <a:gd name="T10" fmla="*/ 78 w 78"/>
                      <a:gd name="T11" fmla="*/ 0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8" h="13">
                        <a:moveTo>
                          <a:pt x="78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2"/>
                          <a:pt x="1" y="4"/>
                          <a:pt x="1" y="6"/>
                        </a:cubicBezTo>
                        <a:cubicBezTo>
                          <a:pt x="1" y="9"/>
                          <a:pt x="0" y="11"/>
                          <a:pt x="0" y="13"/>
                        </a:cubicBezTo>
                        <a:cubicBezTo>
                          <a:pt x="78" y="13"/>
                          <a:pt x="78" y="13"/>
                          <a:pt x="78" y="13"/>
                        </a:cubicBezTo>
                        <a:cubicBezTo>
                          <a:pt x="78" y="0"/>
                          <a:pt x="78" y="0"/>
                          <a:pt x="78" y="0"/>
                        </a:cubicBezTo>
                      </a:path>
                    </a:pathLst>
                  </a:custGeom>
                  <a:solidFill>
                    <a:srgbClr val="C5CDC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1600"/>
                  </a:p>
                </p:txBody>
              </p:sp>
              <p:sp>
                <p:nvSpPr>
                  <p:cNvPr id="51" name="Freeform 38"/>
                  <p:cNvSpPr/>
                  <p:nvPr/>
                </p:nvSpPr>
                <p:spPr bwMode="auto">
                  <a:xfrm>
                    <a:off x="7226975" y="4158808"/>
                    <a:ext cx="96686" cy="59945"/>
                  </a:xfrm>
                  <a:custGeom>
                    <a:avLst/>
                    <a:gdLst>
                      <a:gd name="T0" fmla="*/ 20 w 21"/>
                      <a:gd name="T1" fmla="*/ 0 h 13"/>
                      <a:gd name="T2" fmla="*/ 0 w 21"/>
                      <a:gd name="T3" fmla="*/ 0 h 13"/>
                      <a:gd name="T4" fmla="*/ 0 w 21"/>
                      <a:gd name="T5" fmla="*/ 13 h 13"/>
                      <a:gd name="T6" fmla="*/ 20 w 21"/>
                      <a:gd name="T7" fmla="*/ 13 h 13"/>
                      <a:gd name="T8" fmla="*/ 21 w 21"/>
                      <a:gd name="T9" fmla="*/ 6 h 13"/>
                      <a:gd name="T10" fmla="*/ 20 w 21"/>
                      <a:gd name="T11" fmla="*/ 0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1" h="13">
                        <a:moveTo>
                          <a:pt x="2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3"/>
                          <a:pt x="0" y="13"/>
                          <a:pt x="0" y="13"/>
                        </a:cubicBezTo>
                        <a:cubicBezTo>
                          <a:pt x="20" y="13"/>
                          <a:pt x="20" y="13"/>
                          <a:pt x="20" y="13"/>
                        </a:cubicBezTo>
                        <a:cubicBezTo>
                          <a:pt x="20" y="11"/>
                          <a:pt x="21" y="9"/>
                          <a:pt x="21" y="6"/>
                        </a:cubicBezTo>
                        <a:cubicBezTo>
                          <a:pt x="21" y="4"/>
                          <a:pt x="20" y="2"/>
                          <a:pt x="20" y="0"/>
                        </a:cubicBezTo>
                      </a:path>
                    </a:pathLst>
                  </a:custGeom>
                  <a:solidFill>
                    <a:srgbClr val="373E3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1600"/>
                  </a:p>
                </p:txBody>
              </p:sp>
              <p:sp>
                <p:nvSpPr>
                  <p:cNvPr id="52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7186367" y="4145272"/>
                    <a:ext cx="81216" cy="83150"/>
                  </a:xfrm>
                  <a:prstGeom prst="ellipse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1600"/>
                  </a:p>
                </p:txBody>
              </p:sp>
              <p:sp>
                <p:nvSpPr>
                  <p:cNvPr id="53" name="Oval 40"/>
                  <p:cNvSpPr>
                    <a:spLocks noChangeArrowheads="1"/>
                  </p:cNvSpPr>
                  <p:nvPr/>
                </p:nvSpPr>
                <p:spPr bwMode="auto">
                  <a:xfrm>
                    <a:off x="7634988" y="4149139"/>
                    <a:ext cx="83150" cy="79282"/>
                  </a:xfrm>
                  <a:prstGeom prst="ellipse">
                    <a:avLst/>
                  </a:prstGeom>
                  <a:solidFill>
                    <a:srgbClr val="45444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1600"/>
                  </a:p>
                </p:txBody>
              </p:sp>
              <p:sp>
                <p:nvSpPr>
                  <p:cNvPr id="54" name="文本框 40"/>
                  <p:cNvSpPr txBox="1"/>
                  <p:nvPr/>
                </p:nvSpPr>
                <p:spPr>
                  <a:xfrm>
                    <a:off x="7275289" y="3330338"/>
                    <a:ext cx="800616" cy="73275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2800" dirty="0">
                        <a:solidFill>
                          <a:srgbClr val="605E5E"/>
                        </a:solidFill>
                        <a:latin typeface="Impact" panose="020B0806030902050204" pitchFamily="34" charset="0"/>
                        <a:cs typeface="Aharoni" panose="02010803020104030203" pitchFamily="2" charset="-79"/>
                      </a:rPr>
                      <a:t>02</a:t>
                    </a:r>
                    <a:endParaRPr lang="zh-CN" altLang="en-US" sz="2800" dirty="0">
                      <a:solidFill>
                        <a:srgbClr val="605E5E"/>
                      </a:solidFill>
                      <a:latin typeface="Impact" panose="020B0806030902050204" pitchFamily="34" charset="0"/>
                      <a:cs typeface="Aharoni" panose="02010803020104030203" pitchFamily="2" charset="-79"/>
                    </a:endParaRPr>
                  </a:p>
                </p:txBody>
              </p:sp>
              <p:sp>
                <p:nvSpPr>
                  <p:cNvPr id="55" name="文本框 41"/>
                  <p:cNvSpPr txBox="1"/>
                  <p:nvPr/>
                </p:nvSpPr>
                <p:spPr>
                  <a:xfrm>
                    <a:off x="6770436" y="4130630"/>
                    <a:ext cx="3361675" cy="117194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zh-CN"/>
                    </a:defPPr>
                    <a:lvl1pPr algn="r">
                      <a:defRPr sz="2000">
                        <a:solidFill>
                          <a:srgbClr val="605E5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ahoma" panose="020B0604030504040204" pitchFamily="34" charset="0"/>
                      </a:defRPr>
                    </a:lvl1pPr>
                  </a:lstStyle>
                  <a:p>
                    <a:r>
                      <a:rPr lang="en-US" altLang="zh-CN" sz="1400" dirty="0"/>
                      <a:t>Customized </a:t>
                    </a:r>
                  </a:p>
                  <a:p>
                    <a:r>
                      <a:rPr lang="en-US" altLang="zh-CN" sz="1400" dirty="0"/>
                      <a:t>Algorithm/Product</a:t>
                    </a:r>
                  </a:p>
                  <a:p>
                    <a:r>
                      <a:rPr lang="en-US" altLang="zh-CN" sz="1400" dirty="0"/>
                      <a:t>and High-level Security</a:t>
                    </a:r>
                    <a:endParaRPr lang="zh-CN" altLang="en-US" sz="1400" dirty="0"/>
                  </a:p>
                </p:txBody>
              </p:sp>
              <p:sp>
                <p:nvSpPr>
                  <p:cNvPr id="56" name="Rectangle 42"/>
                  <p:cNvSpPr/>
                  <p:nvPr/>
                </p:nvSpPr>
                <p:spPr>
                  <a:xfrm>
                    <a:off x="9947435" y="2608118"/>
                    <a:ext cx="4165359" cy="1045502"/>
                  </a:xfrm>
                  <a:prstGeom prst="rect">
                    <a:avLst/>
                  </a:prstGeom>
                  <a:noFill/>
                  <a:ln w="12700" cap="flat" cmpd="sng" algn="ctr">
                    <a:noFill/>
                    <a:prstDash val="solid"/>
                  </a:ln>
                  <a:effectLst/>
                </p:spPr>
                <p:txBody>
                  <a:bodyPr lIns="91440" tIns="0" rIns="91440" bIns="0" rtlCol="0" anchor="t"/>
                  <a:lstStyle/>
                  <a:p>
                    <a:pPr marL="285750" indent="-285750" algn="just">
                      <a:buFont typeface="Wingdings" panose="05000000000000000000" pitchFamily="2" charset="2"/>
                      <a:buChar char="l"/>
                      <a:defRPr/>
                    </a:pPr>
                    <a:r>
                      <a:rPr lang="en-US" altLang="zh-CN" sz="1050" b="1" kern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a:t>Cipher algorithm can be customized </a:t>
                    </a:r>
                  </a:p>
                  <a:p>
                    <a:pPr marL="285750" indent="-285750" algn="just">
                      <a:buFont typeface="Wingdings" panose="05000000000000000000" pitchFamily="2" charset="2"/>
                      <a:buChar char="l"/>
                      <a:defRPr/>
                    </a:pPr>
                    <a:r>
                      <a:rPr lang="en-US" altLang="zh-CN" sz="1050" b="1" kern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a:t>Support configurable parameters, only customer know the detail of algorithm</a:t>
                    </a:r>
                  </a:p>
                  <a:p>
                    <a:pPr marL="285750" indent="-285750" algn="just">
                      <a:buFont typeface="Wingdings" panose="05000000000000000000" pitchFamily="2" charset="2"/>
                      <a:buChar char="l"/>
                      <a:defRPr/>
                    </a:pPr>
                    <a:r>
                      <a:rPr lang="en-US" altLang="zh-CN" sz="1050" b="1" kern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a:t>Each software and hardware can be customized to realize different requirement</a:t>
                    </a:r>
                  </a:p>
                  <a:p>
                    <a:pPr marL="285750" indent="-285750" algn="just">
                      <a:buFont typeface="Wingdings" panose="05000000000000000000" pitchFamily="2" charset="2"/>
                      <a:buChar char="l"/>
                      <a:defRPr/>
                    </a:pPr>
                    <a:r>
                      <a:rPr lang="en-US" altLang="zh-CN" sz="1050" kern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a:t>Combined session key, transmission key, master to protect business data, control data and ID authentication.</a:t>
                    </a:r>
                  </a:p>
                  <a:p>
                    <a:pPr marL="285750" indent="-285750" algn="just">
                      <a:buFont typeface="Wingdings" panose="05000000000000000000" pitchFamily="2" charset="2"/>
                      <a:buChar char="l"/>
                      <a:defRPr/>
                    </a:pPr>
                    <a:endParaRPr lang="en-US" altLang="zh-CN" sz="1050" dirty="0">
                      <a:solidFill>
                        <a:srgbClr val="760000"/>
                      </a:solidFill>
                      <a:latin typeface="Calibri"/>
                      <a:ea typeface="微软雅黑"/>
                    </a:endParaRPr>
                  </a:p>
                  <a:p>
                    <a:pPr marL="285750" indent="-285750" algn="just">
                      <a:buFont typeface="Wingdings" panose="05000000000000000000" pitchFamily="2" charset="2"/>
                      <a:buChar char="l"/>
                      <a:defRPr/>
                    </a:pPr>
                    <a:endParaRPr lang="zh-CN" altLang="en-US" sz="1050" dirty="0">
                      <a:solidFill>
                        <a:srgbClr val="760000"/>
                      </a:solidFill>
                      <a:latin typeface="Calibri"/>
                      <a:ea typeface="微软雅黑"/>
                    </a:endParaRPr>
                  </a:p>
                  <a:p>
                    <a:pPr marL="285750" indent="-285750" algn="just">
                      <a:buFont typeface="Wingdings" panose="05000000000000000000" pitchFamily="2" charset="2"/>
                      <a:buChar char="l"/>
                      <a:defRPr/>
                    </a:pPr>
                    <a:endParaRPr lang="zh-CN" altLang="en-US" sz="1050" kern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5" name="组合 24"/>
                <p:cNvGrpSpPr/>
                <p:nvPr/>
              </p:nvGrpSpPr>
              <p:grpSpPr>
                <a:xfrm>
                  <a:off x="-1540241" y="1768259"/>
                  <a:ext cx="6703945" cy="1727822"/>
                  <a:chOff x="-1540241" y="2501917"/>
                  <a:chExt cx="6703945" cy="1727822"/>
                </a:xfrm>
              </p:grpSpPr>
              <p:sp>
                <p:nvSpPr>
                  <p:cNvPr id="41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4976134" y="3218814"/>
                    <a:ext cx="187570" cy="187570"/>
                  </a:xfrm>
                  <a:prstGeom prst="ellipse">
                    <a:avLst/>
                  </a:prstGeom>
                  <a:solidFill>
                    <a:srgbClr val="D1677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1600"/>
                  </a:p>
                </p:txBody>
              </p:sp>
              <p:sp>
                <p:nvSpPr>
                  <p:cNvPr id="42" name="Freeform 22"/>
                  <p:cNvSpPr/>
                  <p:nvPr/>
                </p:nvSpPr>
                <p:spPr bwMode="auto">
                  <a:xfrm>
                    <a:off x="4622265" y="3284561"/>
                    <a:ext cx="357737" cy="58011"/>
                  </a:xfrm>
                  <a:custGeom>
                    <a:avLst/>
                    <a:gdLst>
                      <a:gd name="T0" fmla="*/ 78 w 78"/>
                      <a:gd name="T1" fmla="*/ 0 h 13"/>
                      <a:gd name="T2" fmla="*/ 0 w 78"/>
                      <a:gd name="T3" fmla="*/ 0 h 13"/>
                      <a:gd name="T4" fmla="*/ 0 w 78"/>
                      <a:gd name="T5" fmla="*/ 13 h 13"/>
                      <a:gd name="T6" fmla="*/ 78 w 78"/>
                      <a:gd name="T7" fmla="*/ 13 h 13"/>
                      <a:gd name="T8" fmla="*/ 77 w 78"/>
                      <a:gd name="T9" fmla="*/ 6 h 13"/>
                      <a:gd name="T10" fmla="*/ 78 w 78"/>
                      <a:gd name="T11" fmla="*/ 0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8" h="13">
                        <a:moveTo>
                          <a:pt x="78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3"/>
                          <a:pt x="0" y="13"/>
                          <a:pt x="0" y="13"/>
                        </a:cubicBezTo>
                        <a:cubicBezTo>
                          <a:pt x="78" y="13"/>
                          <a:pt x="78" y="13"/>
                          <a:pt x="78" y="13"/>
                        </a:cubicBezTo>
                        <a:cubicBezTo>
                          <a:pt x="78" y="11"/>
                          <a:pt x="77" y="9"/>
                          <a:pt x="77" y="6"/>
                        </a:cubicBezTo>
                        <a:cubicBezTo>
                          <a:pt x="77" y="4"/>
                          <a:pt x="78" y="2"/>
                          <a:pt x="78" y="0"/>
                        </a:cubicBezTo>
                      </a:path>
                    </a:pathLst>
                  </a:custGeom>
                  <a:solidFill>
                    <a:srgbClr val="C5CDC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1600"/>
                  </a:p>
                </p:txBody>
              </p:sp>
              <p:sp>
                <p:nvSpPr>
                  <p:cNvPr id="43" name="Freeform 23"/>
                  <p:cNvSpPr/>
                  <p:nvPr/>
                </p:nvSpPr>
                <p:spPr bwMode="auto">
                  <a:xfrm>
                    <a:off x="4976134" y="3280280"/>
                    <a:ext cx="90884" cy="58011"/>
                  </a:xfrm>
                  <a:custGeom>
                    <a:avLst/>
                    <a:gdLst>
                      <a:gd name="T0" fmla="*/ 20 w 20"/>
                      <a:gd name="T1" fmla="*/ 0 h 13"/>
                      <a:gd name="T2" fmla="*/ 1 w 20"/>
                      <a:gd name="T3" fmla="*/ 0 h 13"/>
                      <a:gd name="T4" fmla="*/ 0 w 20"/>
                      <a:gd name="T5" fmla="*/ 6 h 13"/>
                      <a:gd name="T6" fmla="*/ 1 w 20"/>
                      <a:gd name="T7" fmla="*/ 13 h 13"/>
                      <a:gd name="T8" fmla="*/ 20 w 20"/>
                      <a:gd name="T9" fmla="*/ 13 h 13"/>
                      <a:gd name="T10" fmla="*/ 20 w 20"/>
                      <a:gd name="T11" fmla="*/ 0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0" h="13">
                        <a:moveTo>
                          <a:pt x="20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2"/>
                          <a:pt x="0" y="4"/>
                          <a:pt x="0" y="6"/>
                        </a:cubicBezTo>
                        <a:cubicBezTo>
                          <a:pt x="0" y="9"/>
                          <a:pt x="1" y="11"/>
                          <a:pt x="1" y="13"/>
                        </a:cubicBezTo>
                        <a:cubicBezTo>
                          <a:pt x="20" y="13"/>
                          <a:pt x="20" y="13"/>
                          <a:pt x="20" y="13"/>
                        </a:cubicBezTo>
                        <a:cubicBezTo>
                          <a:pt x="20" y="0"/>
                          <a:pt x="20" y="0"/>
                          <a:pt x="20" y="0"/>
                        </a:cubicBezTo>
                      </a:path>
                    </a:pathLst>
                  </a:custGeom>
                  <a:solidFill>
                    <a:srgbClr val="A9586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1600"/>
                  </a:p>
                </p:txBody>
              </p:sp>
              <p:sp>
                <p:nvSpPr>
                  <p:cNvPr id="44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5026411" y="3264811"/>
                    <a:ext cx="87016" cy="8315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1600"/>
                  </a:p>
                </p:txBody>
              </p:sp>
              <p:sp>
                <p:nvSpPr>
                  <p:cNvPr id="45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4581657" y="3270612"/>
                    <a:ext cx="81216" cy="77349"/>
                  </a:xfrm>
                  <a:prstGeom prst="ellipse">
                    <a:avLst/>
                  </a:prstGeom>
                  <a:solidFill>
                    <a:srgbClr val="45444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1600"/>
                  </a:p>
                </p:txBody>
              </p:sp>
              <p:sp>
                <p:nvSpPr>
                  <p:cNvPr id="46" name="文本框 32"/>
                  <p:cNvSpPr txBox="1"/>
                  <p:nvPr/>
                </p:nvSpPr>
                <p:spPr>
                  <a:xfrm>
                    <a:off x="4396212" y="2501917"/>
                    <a:ext cx="686019" cy="6346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2800" dirty="0">
                        <a:solidFill>
                          <a:srgbClr val="605E5E"/>
                        </a:solidFill>
                        <a:latin typeface="Impact" panose="020B0806030902050204" pitchFamily="34" charset="0"/>
                        <a:cs typeface="Aharoni" panose="02010803020104030203" pitchFamily="2" charset="-79"/>
                      </a:rPr>
                      <a:t>01</a:t>
                    </a:r>
                    <a:endParaRPr lang="zh-CN" altLang="en-US" sz="2800" dirty="0">
                      <a:solidFill>
                        <a:srgbClr val="605E5E"/>
                      </a:solidFill>
                      <a:latin typeface="Impact" panose="020B0806030902050204" pitchFamily="34" charset="0"/>
                      <a:cs typeface="Aharoni" panose="02010803020104030203" pitchFamily="2" charset="-79"/>
                    </a:endParaRPr>
                  </a:p>
                </p:txBody>
              </p:sp>
              <p:sp>
                <p:nvSpPr>
                  <p:cNvPr id="47" name="文本框 33"/>
                  <p:cNvSpPr txBox="1"/>
                  <p:nvPr/>
                </p:nvSpPr>
                <p:spPr>
                  <a:xfrm>
                    <a:off x="1452998" y="3399610"/>
                    <a:ext cx="3649795" cy="8301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zh-CN"/>
                    </a:defPPr>
                    <a:lvl1pPr>
                      <a:defRPr sz="2000">
                        <a:solidFill>
                          <a:srgbClr val="605E5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ahoma" panose="020B0604030504040204" pitchFamily="34" charset="0"/>
                      </a:defRPr>
                    </a:lvl1pPr>
                  </a:lstStyle>
                  <a:p>
                    <a:pPr algn="r"/>
                    <a:r>
                      <a:rPr lang="en-US" altLang="zh-CN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Complies with International Standards</a:t>
                    </a:r>
                    <a:endParaRPr lang="zh-CN" altLang="en-US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48" name="Rectangle 42"/>
                  <p:cNvSpPr/>
                  <p:nvPr/>
                </p:nvSpPr>
                <p:spPr>
                  <a:xfrm>
                    <a:off x="-1540241" y="2831156"/>
                    <a:ext cx="3486095" cy="739402"/>
                  </a:xfrm>
                  <a:prstGeom prst="rect">
                    <a:avLst/>
                  </a:prstGeom>
                  <a:noFill/>
                  <a:ln w="12700" cap="flat" cmpd="sng" algn="ctr">
                    <a:noFill/>
                    <a:prstDash val="solid"/>
                  </a:ln>
                  <a:effectLst/>
                </p:spPr>
                <p:txBody>
                  <a:bodyPr lIns="91440" tIns="0" rIns="91440" bIns="0" rtlCol="0" anchor="t"/>
                  <a:lstStyle/>
                  <a:p>
                    <a:pPr marL="285750" indent="-285750" algn="just">
                      <a:buFont typeface="Wingdings" panose="05000000000000000000" pitchFamily="2" charset="2"/>
                      <a:buChar char="l"/>
                    </a:pPr>
                    <a:r>
                      <a:rPr lang="en-US" altLang="zh-CN" sz="1050" kern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a:t>Encryptor and cipher machine can complies with </a:t>
                    </a:r>
                    <a:r>
                      <a:rPr lang="en-US" altLang="zh-CN" sz="1050" b="1" kern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a:t>FIPS 140-2 level-2 </a:t>
                    </a:r>
                  </a:p>
                  <a:p>
                    <a:pPr marL="285750" indent="-285750" algn="just">
                      <a:buFont typeface="Wingdings" panose="05000000000000000000" pitchFamily="2" charset="2"/>
                      <a:buChar char="l"/>
                    </a:pPr>
                    <a:r>
                      <a:rPr lang="en-US" altLang="zh-CN" sz="1050" kern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a:t>Support open cover alarm. When the cover of encryption equipment open, </a:t>
                    </a:r>
                    <a:r>
                      <a:rPr lang="en-US" altLang="zh-CN" sz="1050" b="1" kern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a:t>all parameters and keys will be erased</a:t>
                    </a:r>
                    <a:r>
                      <a:rPr lang="en-US" altLang="zh-CN" sz="1050" kern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a:t>.</a:t>
                    </a:r>
                    <a:endParaRPr lang="zh-CN" altLang="zh-CN" sz="1050" kern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Arial" panose="020B0604020202020204" pitchFamily="34" charset="0"/>
                    </a:endParaRPr>
                  </a:p>
                  <a:p>
                    <a:pPr marL="285750" indent="-285750" algn="just">
                      <a:buFont typeface="Wingdings" panose="05000000000000000000" pitchFamily="2" charset="2"/>
                      <a:buChar char="l"/>
                    </a:pPr>
                    <a:endParaRPr lang="zh-CN" altLang="en-US" sz="1050" kern="0" dirty="0">
                      <a:solidFill>
                        <a:srgbClr val="C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6" name="组合 25"/>
                <p:cNvGrpSpPr/>
                <p:nvPr/>
              </p:nvGrpSpPr>
              <p:grpSpPr>
                <a:xfrm>
                  <a:off x="-1599370" y="3942969"/>
                  <a:ext cx="6845774" cy="1674166"/>
                  <a:chOff x="-1599370" y="4219422"/>
                  <a:chExt cx="6845774" cy="1674166"/>
                </a:xfrm>
              </p:grpSpPr>
              <p:sp>
                <p:nvSpPr>
                  <p:cNvPr id="33" name="Oval 26"/>
                  <p:cNvSpPr>
                    <a:spLocks noChangeArrowheads="1"/>
                  </p:cNvSpPr>
                  <p:nvPr/>
                </p:nvSpPr>
                <p:spPr bwMode="auto">
                  <a:xfrm>
                    <a:off x="4976134" y="4929783"/>
                    <a:ext cx="187570" cy="187570"/>
                  </a:xfrm>
                  <a:prstGeom prst="ellipse">
                    <a:avLst/>
                  </a:prstGeom>
                  <a:solidFill>
                    <a:srgbClr val="4F9DA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1600"/>
                  </a:p>
                </p:txBody>
              </p:sp>
              <p:sp>
                <p:nvSpPr>
                  <p:cNvPr id="34" name="Freeform 27"/>
                  <p:cNvSpPr/>
                  <p:nvPr/>
                </p:nvSpPr>
                <p:spPr bwMode="auto">
                  <a:xfrm>
                    <a:off x="4622265" y="4993597"/>
                    <a:ext cx="357737" cy="59945"/>
                  </a:xfrm>
                  <a:custGeom>
                    <a:avLst/>
                    <a:gdLst>
                      <a:gd name="T0" fmla="*/ 78 w 78"/>
                      <a:gd name="T1" fmla="*/ 0 h 13"/>
                      <a:gd name="T2" fmla="*/ 0 w 78"/>
                      <a:gd name="T3" fmla="*/ 0 h 13"/>
                      <a:gd name="T4" fmla="*/ 0 w 78"/>
                      <a:gd name="T5" fmla="*/ 13 h 13"/>
                      <a:gd name="T6" fmla="*/ 78 w 78"/>
                      <a:gd name="T7" fmla="*/ 13 h 13"/>
                      <a:gd name="T8" fmla="*/ 77 w 78"/>
                      <a:gd name="T9" fmla="*/ 7 h 13"/>
                      <a:gd name="T10" fmla="*/ 78 w 78"/>
                      <a:gd name="T11" fmla="*/ 0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8" h="13">
                        <a:moveTo>
                          <a:pt x="78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3"/>
                          <a:pt x="0" y="13"/>
                          <a:pt x="0" y="13"/>
                        </a:cubicBezTo>
                        <a:cubicBezTo>
                          <a:pt x="78" y="13"/>
                          <a:pt x="78" y="13"/>
                          <a:pt x="78" y="13"/>
                        </a:cubicBezTo>
                        <a:cubicBezTo>
                          <a:pt x="78" y="11"/>
                          <a:pt x="77" y="9"/>
                          <a:pt x="77" y="7"/>
                        </a:cubicBezTo>
                        <a:cubicBezTo>
                          <a:pt x="77" y="4"/>
                          <a:pt x="78" y="2"/>
                          <a:pt x="78" y="0"/>
                        </a:cubicBezTo>
                      </a:path>
                    </a:pathLst>
                  </a:custGeom>
                  <a:solidFill>
                    <a:srgbClr val="C5CDC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1600"/>
                  </a:p>
                </p:txBody>
              </p:sp>
              <p:sp>
                <p:nvSpPr>
                  <p:cNvPr id="35" name="Freeform 28"/>
                  <p:cNvSpPr/>
                  <p:nvPr/>
                </p:nvSpPr>
                <p:spPr bwMode="auto">
                  <a:xfrm>
                    <a:off x="4976133" y="4987393"/>
                    <a:ext cx="90884" cy="59945"/>
                  </a:xfrm>
                  <a:custGeom>
                    <a:avLst/>
                    <a:gdLst>
                      <a:gd name="T0" fmla="*/ 20 w 20"/>
                      <a:gd name="T1" fmla="*/ 0 h 13"/>
                      <a:gd name="T2" fmla="*/ 1 w 20"/>
                      <a:gd name="T3" fmla="*/ 0 h 13"/>
                      <a:gd name="T4" fmla="*/ 0 w 20"/>
                      <a:gd name="T5" fmla="*/ 7 h 13"/>
                      <a:gd name="T6" fmla="*/ 1 w 20"/>
                      <a:gd name="T7" fmla="*/ 13 h 13"/>
                      <a:gd name="T8" fmla="*/ 20 w 20"/>
                      <a:gd name="T9" fmla="*/ 13 h 13"/>
                      <a:gd name="T10" fmla="*/ 20 w 20"/>
                      <a:gd name="T11" fmla="*/ 0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0" h="13">
                        <a:moveTo>
                          <a:pt x="20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2"/>
                          <a:pt x="0" y="4"/>
                          <a:pt x="0" y="7"/>
                        </a:cubicBezTo>
                        <a:cubicBezTo>
                          <a:pt x="0" y="9"/>
                          <a:pt x="1" y="11"/>
                          <a:pt x="1" y="13"/>
                        </a:cubicBezTo>
                        <a:cubicBezTo>
                          <a:pt x="20" y="13"/>
                          <a:pt x="20" y="13"/>
                          <a:pt x="20" y="13"/>
                        </a:cubicBezTo>
                        <a:cubicBezTo>
                          <a:pt x="20" y="0"/>
                          <a:pt x="20" y="0"/>
                          <a:pt x="20" y="0"/>
                        </a:cubicBezTo>
                      </a:path>
                    </a:pathLst>
                  </a:custGeom>
                  <a:solidFill>
                    <a:srgbClr val="37869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1600"/>
                  </a:p>
                </p:txBody>
              </p:sp>
              <p:sp>
                <p:nvSpPr>
                  <p:cNvPr id="36" name="Oval 29"/>
                  <p:cNvSpPr>
                    <a:spLocks noChangeArrowheads="1"/>
                  </p:cNvSpPr>
                  <p:nvPr/>
                </p:nvSpPr>
                <p:spPr bwMode="auto">
                  <a:xfrm>
                    <a:off x="5026411" y="4977723"/>
                    <a:ext cx="87016" cy="83150"/>
                  </a:xfrm>
                  <a:prstGeom prst="ellipse">
                    <a:avLst/>
                  </a:prstGeom>
                  <a:solidFill>
                    <a:srgbClr val="E6EAE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1600"/>
                  </a:p>
                </p:txBody>
              </p:sp>
              <p:sp>
                <p:nvSpPr>
                  <p:cNvPr id="37" name="Oval 30"/>
                  <p:cNvSpPr>
                    <a:spLocks noChangeArrowheads="1"/>
                  </p:cNvSpPr>
                  <p:nvPr/>
                </p:nvSpPr>
                <p:spPr bwMode="auto">
                  <a:xfrm>
                    <a:off x="4581657" y="4983514"/>
                    <a:ext cx="81216" cy="77349"/>
                  </a:xfrm>
                  <a:prstGeom prst="ellipse">
                    <a:avLst/>
                  </a:prstGeom>
                  <a:solidFill>
                    <a:srgbClr val="45444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1600"/>
                  </a:p>
                </p:txBody>
              </p:sp>
              <p:sp>
                <p:nvSpPr>
                  <p:cNvPr id="38" name="文本框 24"/>
                  <p:cNvSpPr txBox="1"/>
                  <p:nvPr/>
                </p:nvSpPr>
                <p:spPr>
                  <a:xfrm>
                    <a:off x="4417484" y="4219422"/>
                    <a:ext cx="758862" cy="63462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2800" dirty="0">
                        <a:solidFill>
                          <a:srgbClr val="605E5E"/>
                        </a:solidFill>
                        <a:latin typeface="Impact" panose="020B0806030902050204" pitchFamily="34" charset="0"/>
                        <a:cs typeface="Aharoni" panose="02010803020104030203" pitchFamily="2" charset="-79"/>
                      </a:rPr>
                      <a:t>03</a:t>
                    </a:r>
                    <a:endParaRPr lang="zh-CN" altLang="en-US" sz="2800" dirty="0">
                      <a:solidFill>
                        <a:srgbClr val="605E5E"/>
                      </a:solidFill>
                      <a:latin typeface="Impact" panose="020B0806030902050204" pitchFamily="34" charset="0"/>
                      <a:cs typeface="Aharoni" panose="02010803020104030203" pitchFamily="2" charset="-79"/>
                    </a:endParaRPr>
                  </a:p>
                </p:txBody>
              </p:sp>
              <p:sp>
                <p:nvSpPr>
                  <p:cNvPr id="39" name="文本框 25"/>
                  <p:cNvSpPr txBox="1"/>
                  <p:nvPr/>
                </p:nvSpPr>
                <p:spPr>
                  <a:xfrm>
                    <a:off x="1866958" y="5063459"/>
                    <a:ext cx="3379446" cy="8301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zh-CN"/>
                    </a:defPPr>
                    <a:lvl1pPr algn="r">
                      <a:defRPr sz="2000">
                        <a:solidFill>
                          <a:srgbClr val="605E5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ahoma" panose="020B0604030504040204" pitchFamily="34" charset="0"/>
                      </a:defRPr>
                    </a:lvl1pPr>
                  </a:lstStyle>
                  <a:p>
                    <a:r>
                      <a:rPr lang="en-US" altLang="zh-CN" sz="1400" dirty="0"/>
                      <a:t>Superior System Performance</a:t>
                    </a:r>
                    <a:endParaRPr lang="zh-CN" altLang="en-US" sz="1400" dirty="0"/>
                  </a:p>
                </p:txBody>
              </p:sp>
              <p:sp>
                <p:nvSpPr>
                  <p:cNvPr id="40" name="Rectangle 42"/>
                  <p:cNvSpPr/>
                  <p:nvPr/>
                </p:nvSpPr>
                <p:spPr>
                  <a:xfrm>
                    <a:off x="-1599370" y="4836813"/>
                    <a:ext cx="3545223" cy="587448"/>
                  </a:xfrm>
                  <a:prstGeom prst="rect">
                    <a:avLst/>
                  </a:prstGeom>
                  <a:noFill/>
                  <a:ln w="12700" cap="flat" cmpd="sng" algn="ctr">
                    <a:noFill/>
                    <a:prstDash val="solid"/>
                  </a:ln>
                  <a:effectLst/>
                </p:spPr>
                <p:txBody>
                  <a:bodyPr lIns="91440" tIns="0" rIns="91440" bIns="0" rtlCol="0" anchor="t"/>
                  <a:lstStyle/>
                  <a:p>
                    <a:pPr marL="285750" indent="-285750" algn="just">
                      <a:buFont typeface="Wingdings" panose="05000000000000000000" pitchFamily="2" charset="2"/>
                      <a:buChar char="l"/>
                      <a:defRPr/>
                    </a:pPr>
                    <a:r>
                      <a:rPr lang="en-US" altLang="zh-CN" sz="1050" b="1" kern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a:t>100Mbps/1000Mbps/10Gbps encryption speed </a:t>
                    </a:r>
                    <a:r>
                      <a:rPr lang="en-US" altLang="zh-CN" sz="1050" kern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a:t>can meet any need of communication situation</a:t>
                    </a:r>
                  </a:p>
                  <a:p>
                    <a:pPr marL="285750" indent="-285750" algn="just">
                      <a:buFont typeface="Wingdings" panose="05000000000000000000" pitchFamily="2" charset="2"/>
                      <a:buChar char="l"/>
                      <a:defRPr/>
                    </a:pPr>
                    <a:r>
                      <a:rPr lang="en-US" altLang="zh-CN" sz="1050" kern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a:t>Support 4000 access authentication and session key negotiation at the same time</a:t>
                    </a:r>
                  </a:p>
                  <a:p>
                    <a:pPr marL="285750" indent="-285750" algn="just">
                      <a:buFont typeface="Wingdings" panose="05000000000000000000" pitchFamily="2" charset="2"/>
                      <a:buChar char="l"/>
                      <a:defRPr/>
                    </a:pPr>
                    <a:r>
                      <a:rPr lang="en-US" altLang="zh-CN" sz="1050" kern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a:t>Support more than 200 VPN tunnels </a:t>
                    </a:r>
                  </a:p>
                </p:txBody>
              </p:sp>
            </p:grpSp>
            <p:grpSp>
              <p:nvGrpSpPr>
                <p:cNvPr id="27" name="组合 26"/>
                <p:cNvGrpSpPr/>
                <p:nvPr/>
              </p:nvGrpSpPr>
              <p:grpSpPr>
                <a:xfrm>
                  <a:off x="5254589" y="1771826"/>
                  <a:ext cx="1751943" cy="1291720"/>
                  <a:chOff x="5254589" y="2505484"/>
                  <a:chExt cx="1751943" cy="1291720"/>
                </a:xfrm>
              </p:grpSpPr>
              <p:sp>
                <p:nvSpPr>
                  <p:cNvPr id="28" name="Freeform 13"/>
                  <p:cNvSpPr/>
                  <p:nvPr/>
                </p:nvSpPr>
                <p:spPr bwMode="auto">
                  <a:xfrm>
                    <a:off x="6130560" y="2880624"/>
                    <a:ext cx="875972" cy="916580"/>
                  </a:xfrm>
                  <a:custGeom>
                    <a:avLst/>
                    <a:gdLst>
                      <a:gd name="T0" fmla="*/ 453 w 453"/>
                      <a:gd name="T1" fmla="*/ 0 h 474"/>
                      <a:gd name="T2" fmla="*/ 0 w 453"/>
                      <a:gd name="T3" fmla="*/ 194 h 474"/>
                      <a:gd name="T4" fmla="*/ 0 w 453"/>
                      <a:gd name="T5" fmla="*/ 474 h 474"/>
                      <a:gd name="T6" fmla="*/ 453 w 453"/>
                      <a:gd name="T7" fmla="*/ 277 h 474"/>
                      <a:gd name="T8" fmla="*/ 453 w 453"/>
                      <a:gd name="T9" fmla="*/ 0 h 4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3" h="474">
                        <a:moveTo>
                          <a:pt x="453" y="0"/>
                        </a:moveTo>
                        <a:lnTo>
                          <a:pt x="0" y="194"/>
                        </a:lnTo>
                        <a:lnTo>
                          <a:pt x="0" y="474"/>
                        </a:lnTo>
                        <a:lnTo>
                          <a:pt x="453" y="277"/>
                        </a:lnTo>
                        <a:lnTo>
                          <a:pt x="453" y="0"/>
                        </a:lnTo>
                        <a:close/>
                      </a:path>
                    </a:pathLst>
                  </a:custGeom>
                  <a:solidFill>
                    <a:srgbClr val="CC9407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1600"/>
                  </a:p>
                </p:txBody>
              </p:sp>
              <p:sp>
                <p:nvSpPr>
                  <p:cNvPr id="29" name="Freeform 14"/>
                  <p:cNvSpPr/>
                  <p:nvPr/>
                </p:nvSpPr>
                <p:spPr bwMode="auto">
                  <a:xfrm>
                    <a:off x="5254589" y="2880624"/>
                    <a:ext cx="875972" cy="916580"/>
                  </a:xfrm>
                  <a:custGeom>
                    <a:avLst/>
                    <a:gdLst>
                      <a:gd name="T0" fmla="*/ 0 w 453"/>
                      <a:gd name="T1" fmla="*/ 0 h 474"/>
                      <a:gd name="T2" fmla="*/ 453 w 453"/>
                      <a:gd name="T3" fmla="*/ 194 h 474"/>
                      <a:gd name="T4" fmla="*/ 453 w 453"/>
                      <a:gd name="T5" fmla="*/ 474 h 474"/>
                      <a:gd name="T6" fmla="*/ 0 w 453"/>
                      <a:gd name="T7" fmla="*/ 277 h 474"/>
                      <a:gd name="T8" fmla="*/ 0 w 453"/>
                      <a:gd name="T9" fmla="*/ 0 h 4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3" h="474">
                        <a:moveTo>
                          <a:pt x="0" y="0"/>
                        </a:moveTo>
                        <a:lnTo>
                          <a:pt x="453" y="194"/>
                        </a:lnTo>
                        <a:lnTo>
                          <a:pt x="453" y="474"/>
                        </a:lnTo>
                        <a:lnTo>
                          <a:pt x="0" y="27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7BB23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1600"/>
                  </a:p>
                </p:txBody>
              </p:sp>
              <p:sp>
                <p:nvSpPr>
                  <p:cNvPr id="30" name="Freeform 15"/>
                  <p:cNvSpPr/>
                  <p:nvPr/>
                </p:nvSpPr>
                <p:spPr bwMode="auto">
                  <a:xfrm>
                    <a:off x="5254589" y="2880624"/>
                    <a:ext cx="875972" cy="916580"/>
                  </a:xfrm>
                  <a:custGeom>
                    <a:avLst/>
                    <a:gdLst>
                      <a:gd name="T0" fmla="*/ 0 w 453"/>
                      <a:gd name="T1" fmla="*/ 0 h 474"/>
                      <a:gd name="T2" fmla="*/ 453 w 453"/>
                      <a:gd name="T3" fmla="*/ 194 h 474"/>
                      <a:gd name="T4" fmla="*/ 453 w 453"/>
                      <a:gd name="T5" fmla="*/ 474 h 474"/>
                      <a:gd name="T6" fmla="*/ 0 w 453"/>
                      <a:gd name="T7" fmla="*/ 277 h 474"/>
                      <a:gd name="T8" fmla="*/ 0 w 453"/>
                      <a:gd name="T9" fmla="*/ 0 h 4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3" h="474">
                        <a:moveTo>
                          <a:pt x="0" y="0"/>
                        </a:moveTo>
                        <a:lnTo>
                          <a:pt x="453" y="194"/>
                        </a:lnTo>
                        <a:lnTo>
                          <a:pt x="453" y="474"/>
                        </a:lnTo>
                        <a:lnTo>
                          <a:pt x="0" y="277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1600"/>
                  </a:p>
                </p:txBody>
              </p:sp>
              <p:sp>
                <p:nvSpPr>
                  <p:cNvPr id="31" name="Freeform 16"/>
                  <p:cNvSpPr/>
                  <p:nvPr/>
                </p:nvSpPr>
                <p:spPr bwMode="auto">
                  <a:xfrm>
                    <a:off x="5254589" y="2505484"/>
                    <a:ext cx="1751943" cy="750280"/>
                  </a:xfrm>
                  <a:custGeom>
                    <a:avLst/>
                    <a:gdLst>
                      <a:gd name="T0" fmla="*/ 453 w 906"/>
                      <a:gd name="T1" fmla="*/ 0 h 388"/>
                      <a:gd name="T2" fmla="*/ 0 w 906"/>
                      <a:gd name="T3" fmla="*/ 194 h 388"/>
                      <a:gd name="T4" fmla="*/ 453 w 906"/>
                      <a:gd name="T5" fmla="*/ 388 h 388"/>
                      <a:gd name="T6" fmla="*/ 906 w 906"/>
                      <a:gd name="T7" fmla="*/ 194 h 388"/>
                      <a:gd name="T8" fmla="*/ 453 w 906"/>
                      <a:gd name="T9" fmla="*/ 0 h 3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06" h="388">
                        <a:moveTo>
                          <a:pt x="453" y="0"/>
                        </a:moveTo>
                        <a:lnTo>
                          <a:pt x="0" y="194"/>
                        </a:lnTo>
                        <a:lnTo>
                          <a:pt x="453" y="388"/>
                        </a:lnTo>
                        <a:lnTo>
                          <a:pt x="906" y="194"/>
                        </a:lnTo>
                        <a:lnTo>
                          <a:pt x="453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1600"/>
                  </a:p>
                </p:txBody>
              </p:sp>
              <p:sp>
                <p:nvSpPr>
                  <p:cNvPr id="32" name="Freeform 42"/>
                  <p:cNvSpPr>
                    <a:spLocks noEditPoints="1"/>
                  </p:cNvSpPr>
                  <p:nvPr/>
                </p:nvSpPr>
                <p:spPr bwMode="auto">
                  <a:xfrm>
                    <a:off x="5558182" y="3064327"/>
                    <a:ext cx="261051" cy="535638"/>
                  </a:xfrm>
                  <a:custGeom>
                    <a:avLst/>
                    <a:gdLst>
                      <a:gd name="T0" fmla="*/ 42 w 57"/>
                      <a:gd name="T1" fmla="*/ 64 h 117"/>
                      <a:gd name="T2" fmla="*/ 43 w 57"/>
                      <a:gd name="T3" fmla="*/ 68 h 117"/>
                      <a:gd name="T4" fmla="*/ 42 w 57"/>
                      <a:gd name="T5" fmla="*/ 71 h 117"/>
                      <a:gd name="T6" fmla="*/ 33 w 57"/>
                      <a:gd name="T7" fmla="*/ 83 h 117"/>
                      <a:gd name="T8" fmla="*/ 32 w 57"/>
                      <a:gd name="T9" fmla="*/ 85 h 117"/>
                      <a:gd name="T10" fmla="*/ 30 w 57"/>
                      <a:gd name="T11" fmla="*/ 83 h 117"/>
                      <a:gd name="T12" fmla="*/ 28 w 57"/>
                      <a:gd name="T13" fmla="*/ 81 h 117"/>
                      <a:gd name="T14" fmla="*/ 29 w 57"/>
                      <a:gd name="T15" fmla="*/ 92 h 117"/>
                      <a:gd name="T16" fmla="*/ 30 w 57"/>
                      <a:gd name="T17" fmla="*/ 92 h 117"/>
                      <a:gd name="T18" fmla="*/ 32 w 57"/>
                      <a:gd name="T19" fmla="*/ 91 h 117"/>
                      <a:gd name="T20" fmla="*/ 33 w 57"/>
                      <a:gd name="T21" fmla="*/ 94 h 117"/>
                      <a:gd name="T22" fmla="*/ 51 w 57"/>
                      <a:gd name="T23" fmla="*/ 117 h 117"/>
                      <a:gd name="T24" fmla="*/ 57 w 57"/>
                      <a:gd name="T25" fmla="*/ 109 h 117"/>
                      <a:gd name="T26" fmla="*/ 48 w 57"/>
                      <a:gd name="T27" fmla="*/ 74 h 117"/>
                      <a:gd name="T28" fmla="*/ 48 w 57"/>
                      <a:gd name="T29" fmla="*/ 70 h 117"/>
                      <a:gd name="T30" fmla="*/ 45 w 57"/>
                      <a:gd name="T31" fmla="*/ 60 h 117"/>
                      <a:gd name="T32" fmla="*/ 11 w 57"/>
                      <a:gd name="T33" fmla="*/ 46 h 117"/>
                      <a:gd name="T34" fmla="*/ 9 w 57"/>
                      <a:gd name="T35" fmla="*/ 54 h 117"/>
                      <a:gd name="T36" fmla="*/ 9 w 57"/>
                      <a:gd name="T37" fmla="*/ 58 h 117"/>
                      <a:gd name="T38" fmla="*/ 0 w 57"/>
                      <a:gd name="T39" fmla="*/ 54 h 117"/>
                      <a:gd name="T40" fmla="*/ 0 w 57"/>
                      <a:gd name="T41" fmla="*/ 70 h 117"/>
                      <a:gd name="T42" fmla="*/ 1 w 57"/>
                      <a:gd name="T43" fmla="*/ 70 h 117"/>
                      <a:gd name="T44" fmla="*/ 3 w 57"/>
                      <a:gd name="T45" fmla="*/ 69 h 117"/>
                      <a:gd name="T46" fmla="*/ 8 w 57"/>
                      <a:gd name="T47" fmla="*/ 78 h 117"/>
                      <a:gd name="T48" fmla="*/ 4 w 57"/>
                      <a:gd name="T49" fmla="*/ 84 h 117"/>
                      <a:gd name="T50" fmla="*/ 1 w 57"/>
                      <a:gd name="T51" fmla="*/ 80 h 117"/>
                      <a:gd name="T52" fmla="*/ 0 w 57"/>
                      <a:gd name="T53" fmla="*/ 80 h 117"/>
                      <a:gd name="T54" fmla="*/ 0 w 57"/>
                      <a:gd name="T55" fmla="*/ 85 h 117"/>
                      <a:gd name="T56" fmla="*/ 24 w 57"/>
                      <a:gd name="T57" fmla="*/ 106 h 117"/>
                      <a:gd name="T58" fmla="*/ 24 w 57"/>
                      <a:gd name="T59" fmla="*/ 89 h 117"/>
                      <a:gd name="T60" fmla="*/ 23 w 57"/>
                      <a:gd name="T61" fmla="*/ 89 h 117"/>
                      <a:gd name="T62" fmla="*/ 21 w 57"/>
                      <a:gd name="T63" fmla="*/ 90 h 117"/>
                      <a:gd name="T64" fmla="*/ 16 w 57"/>
                      <a:gd name="T65" fmla="*/ 81 h 117"/>
                      <a:gd name="T66" fmla="*/ 20 w 57"/>
                      <a:gd name="T67" fmla="*/ 76 h 117"/>
                      <a:gd name="T68" fmla="*/ 23 w 57"/>
                      <a:gd name="T69" fmla="*/ 79 h 117"/>
                      <a:gd name="T70" fmla="*/ 24 w 57"/>
                      <a:gd name="T71" fmla="*/ 80 h 117"/>
                      <a:gd name="T72" fmla="*/ 24 w 57"/>
                      <a:gd name="T73" fmla="*/ 64 h 117"/>
                      <a:gd name="T74" fmla="*/ 14 w 57"/>
                      <a:gd name="T75" fmla="*/ 57 h 117"/>
                      <a:gd name="T76" fmla="*/ 15 w 57"/>
                      <a:gd name="T77" fmla="*/ 53 h 117"/>
                      <a:gd name="T78" fmla="*/ 11 w 57"/>
                      <a:gd name="T79" fmla="*/ 46 h 117"/>
                      <a:gd name="T80" fmla="*/ 0 w 57"/>
                      <a:gd name="T81" fmla="*/ 8 h 117"/>
                      <a:gd name="T82" fmla="*/ 9 w 57"/>
                      <a:gd name="T83" fmla="*/ 43 h 117"/>
                      <a:gd name="T84" fmla="*/ 9 w 57"/>
                      <a:gd name="T85" fmla="*/ 41 h 117"/>
                      <a:gd name="T86" fmla="*/ 8 w 57"/>
                      <a:gd name="T87" fmla="*/ 35 h 117"/>
                      <a:gd name="T88" fmla="*/ 12 w 57"/>
                      <a:gd name="T89" fmla="*/ 30 h 117"/>
                      <a:gd name="T90" fmla="*/ 15 w 57"/>
                      <a:gd name="T91" fmla="*/ 42 h 117"/>
                      <a:gd name="T92" fmla="*/ 15 w 57"/>
                      <a:gd name="T93" fmla="*/ 45 h 117"/>
                      <a:gd name="T94" fmla="*/ 24 w 57"/>
                      <a:gd name="T95" fmla="*/ 49 h 117"/>
                      <a:gd name="T96" fmla="*/ 24 w 57"/>
                      <a:gd name="T97" fmla="*/ 33 h 117"/>
                      <a:gd name="T98" fmla="*/ 23 w 57"/>
                      <a:gd name="T99" fmla="*/ 33 h 117"/>
                      <a:gd name="T100" fmla="*/ 21 w 57"/>
                      <a:gd name="T101" fmla="*/ 34 h 117"/>
                      <a:gd name="T102" fmla="*/ 16 w 57"/>
                      <a:gd name="T103" fmla="*/ 25 h 117"/>
                      <a:gd name="T104" fmla="*/ 20 w 57"/>
                      <a:gd name="T105" fmla="*/ 20 h 117"/>
                      <a:gd name="T106" fmla="*/ 23 w 57"/>
                      <a:gd name="T107" fmla="*/ 23 h 117"/>
                      <a:gd name="T108" fmla="*/ 24 w 57"/>
                      <a:gd name="T109" fmla="*/ 24 h 117"/>
                      <a:gd name="T110" fmla="*/ 24 w 57"/>
                      <a:gd name="T111" fmla="*/ 7 h 117"/>
                      <a:gd name="T112" fmla="*/ 4 w 57"/>
                      <a:gd name="T113" fmla="*/ 0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57" h="117">
                        <a:moveTo>
                          <a:pt x="44" y="59"/>
                        </a:moveTo>
                        <a:cubicBezTo>
                          <a:pt x="43" y="59"/>
                          <a:pt x="42" y="61"/>
                          <a:pt x="42" y="64"/>
                        </a:cubicBezTo>
                        <a:cubicBezTo>
                          <a:pt x="42" y="65"/>
                          <a:pt x="42" y="66"/>
                          <a:pt x="42" y="68"/>
                        </a:cubicBezTo>
                        <a:cubicBezTo>
                          <a:pt x="43" y="68"/>
                          <a:pt x="43" y="68"/>
                          <a:pt x="43" y="68"/>
                        </a:cubicBezTo>
                        <a:cubicBezTo>
                          <a:pt x="43" y="71"/>
                          <a:pt x="43" y="71"/>
                          <a:pt x="42" y="71"/>
                        </a:cubicBezTo>
                        <a:cubicBezTo>
                          <a:pt x="42" y="71"/>
                          <a:pt x="42" y="71"/>
                          <a:pt x="42" y="71"/>
                        </a:cubicBezTo>
                        <a:cubicBezTo>
                          <a:pt x="33" y="68"/>
                          <a:pt x="33" y="68"/>
                          <a:pt x="33" y="68"/>
                        </a:cubicBezTo>
                        <a:cubicBezTo>
                          <a:pt x="33" y="83"/>
                          <a:pt x="33" y="83"/>
                          <a:pt x="33" y="83"/>
                        </a:cubicBezTo>
                        <a:cubicBezTo>
                          <a:pt x="33" y="84"/>
                          <a:pt x="33" y="85"/>
                          <a:pt x="32" y="85"/>
                        </a:cubicBezTo>
                        <a:cubicBezTo>
                          <a:pt x="32" y="85"/>
                          <a:pt x="32" y="85"/>
                          <a:pt x="32" y="85"/>
                        </a:cubicBezTo>
                        <a:cubicBezTo>
                          <a:pt x="32" y="85"/>
                          <a:pt x="31" y="84"/>
                          <a:pt x="31" y="84"/>
                        </a:cubicBezTo>
                        <a:cubicBezTo>
                          <a:pt x="30" y="83"/>
                          <a:pt x="30" y="83"/>
                          <a:pt x="30" y="83"/>
                        </a:cubicBezTo>
                        <a:cubicBezTo>
                          <a:pt x="30" y="82"/>
                          <a:pt x="29" y="81"/>
                          <a:pt x="29" y="81"/>
                        </a:cubicBezTo>
                        <a:cubicBezTo>
                          <a:pt x="28" y="81"/>
                          <a:pt x="28" y="81"/>
                          <a:pt x="28" y="81"/>
                        </a:cubicBezTo>
                        <a:cubicBezTo>
                          <a:pt x="26" y="81"/>
                          <a:pt x="25" y="83"/>
                          <a:pt x="25" y="85"/>
                        </a:cubicBezTo>
                        <a:cubicBezTo>
                          <a:pt x="25" y="88"/>
                          <a:pt x="27" y="92"/>
                          <a:pt x="29" y="92"/>
                        </a:cubicBezTo>
                        <a:cubicBezTo>
                          <a:pt x="29" y="93"/>
                          <a:pt x="29" y="93"/>
                          <a:pt x="29" y="93"/>
                        </a:cubicBezTo>
                        <a:cubicBezTo>
                          <a:pt x="30" y="93"/>
                          <a:pt x="30" y="92"/>
                          <a:pt x="30" y="92"/>
                        </a:cubicBezTo>
                        <a:cubicBezTo>
                          <a:pt x="31" y="92"/>
                          <a:pt x="31" y="92"/>
                          <a:pt x="31" y="92"/>
                        </a:cubicBezTo>
                        <a:cubicBezTo>
                          <a:pt x="31" y="91"/>
                          <a:pt x="31" y="91"/>
                          <a:pt x="32" y="91"/>
                        </a:cubicBezTo>
                        <a:cubicBezTo>
                          <a:pt x="32" y="91"/>
                          <a:pt x="32" y="91"/>
                          <a:pt x="32" y="91"/>
                        </a:cubicBezTo>
                        <a:cubicBezTo>
                          <a:pt x="33" y="92"/>
                          <a:pt x="33" y="93"/>
                          <a:pt x="33" y="94"/>
                        </a:cubicBezTo>
                        <a:cubicBezTo>
                          <a:pt x="33" y="109"/>
                          <a:pt x="33" y="109"/>
                          <a:pt x="33" y="109"/>
                        </a:cubicBezTo>
                        <a:cubicBezTo>
                          <a:pt x="51" y="117"/>
                          <a:pt x="51" y="117"/>
                          <a:pt x="51" y="117"/>
                        </a:cubicBezTo>
                        <a:cubicBezTo>
                          <a:pt x="52" y="117"/>
                          <a:pt x="52" y="117"/>
                          <a:pt x="53" y="117"/>
                        </a:cubicBezTo>
                        <a:cubicBezTo>
                          <a:pt x="55" y="117"/>
                          <a:pt x="57" y="114"/>
                          <a:pt x="57" y="109"/>
                        </a:cubicBezTo>
                        <a:cubicBezTo>
                          <a:pt x="57" y="78"/>
                          <a:pt x="57" y="78"/>
                          <a:pt x="57" y="78"/>
                        </a:cubicBezTo>
                        <a:cubicBezTo>
                          <a:pt x="48" y="74"/>
                          <a:pt x="48" y="74"/>
                          <a:pt x="48" y="74"/>
                        </a:cubicBezTo>
                        <a:cubicBezTo>
                          <a:pt x="47" y="73"/>
                          <a:pt x="46" y="72"/>
                          <a:pt x="47" y="70"/>
                        </a:cubicBezTo>
                        <a:cubicBezTo>
                          <a:pt x="48" y="70"/>
                          <a:pt x="48" y="70"/>
                          <a:pt x="48" y="70"/>
                        </a:cubicBezTo>
                        <a:cubicBezTo>
                          <a:pt x="48" y="69"/>
                          <a:pt x="48" y="68"/>
                          <a:pt x="48" y="67"/>
                        </a:cubicBezTo>
                        <a:cubicBezTo>
                          <a:pt x="48" y="64"/>
                          <a:pt x="47" y="60"/>
                          <a:pt x="45" y="60"/>
                        </a:cubicBezTo>
                        <a:cubicBezTo>
                          <a:pt x="45" y="60"/>
                          <a:pt x="45" y="59"/>
                          <a:pt x="44" y="59"/>
                        </a:cubicBezTo>
                        <a:moveTo>
                          <a:pt x="11" y="46"/>
                        </a:moveTo>
                        <a:cubicBezTo>
                          <a:pt x="10" y="46"/>
                          <a:pt x="9" y="48"/>
                          <a:pt x="9" y="50"/>
                        </a:cubicBezTo>
                        <a:cubicBezTo>
                          <a:pt x="9" y="52"/>
                          <a:pt x="9" y="53"/>
                          <a:pt x="9" y="54"/>
                        </a:cubicBezTo>
                        <a:cubicBezTo>
                          <a:pt x="9" y="55"/>
                          <a:pt x="9" y="55"/>
                          <a:pt x="9" y="55"/>
                        </a:cubicBezTo>
                        <a:cubicBezTo>
                          <a:pt x="10" y="57"/>
                          <a:pt x="10" y="58"/>
                          <a:pt x="9" y="58"/>
                        </a:cubicBezTo>
                        <a:cubicBezTo>
                          <a:pt x="9" y="58"/>
                          <a:pt x="9" y="58"/>
                          <a:pt x="9" y="58"/>
                        </a:cubicBezTo>
                        <a:cubicBezTo>
                          <a:pt x="0" y="54"/>
                          <a:pt x="0" y="54"/>
                          <a:pt x="0" y="54"/>
                        </a:cubicBezTo>
                        <a:cubicBezTo>
                          <a:pt x="0" y="70"/>
                          <a:pt x="0" y="70"/>
                          <a:pt x="0" y="70"/>
                        </a:cubicBezTo>
                        <a:cubicBezTo>
                          <a:pt x="0" y="70"/>
                          <a:pt x="0" y="70"/>
                          <a:pt x="0" y="70"/>
                        </a:cubicBezTo>
                        <a:cubicBezTo>
                          <a:pt x="0" y="71"/>
                          <a:pt x="0" y="71"/>
                          <a:pt x="0" y="71"/>
                        </a:cubicBezTo>
                        <a:cubicBezTo>
                          <a:pt x="1" y="70"/>
                          <a:pt x="1" y="70"/>
                          <a:pt x="1" y="70"/>
                        </a:cubicBezTo>
                        <a:cubicBezTo>
                          <a:pt x="1" y="70"/>
                          <a:pt x="1" y="70"/>
                          <a:pt x="1" y="70"/>
                        </a:cubicBezTo>
                        <a:cubicBezTo>
                          <a:pt x="2" y="70"/>
                          <a:pt x="2" y="69"/>
                          <a:pt x="3" y="69"/>
                        </a:cubicBezTo>
                        <a:cubicBezTo>
                          <a:pt x="3" y="69"/>
                          <a:pt x="4" y="69"/>
                          <a:pt x="4" y="70"/>
                        </a:cubicBezTo>
                        <a:cubicBezTo>
                          <a:pt x="6" y="70"/>
                          <a:pt x="8" y="74"/>
                          <a:pt x="8" y="78"/>
                        </a:cubicBezTo>
                        <a:cubicBezTo>
                          <a:pt x="8" y="82"/>
                          <a:pt x="7" y="84"/>
                          <a:pt x="5" y="84"/>
                        </a:cubicBezTo>
                        <a:cubicBezTo>
                          <a:pt x="4" y="84"/>
                          <a:pt x="4" y="84"/>
                          <a:pt x="4" y="84"/>
                        </a:cubicBezTo>
                        <a:cubicBezTo>
                          <a:pt x="3" y="83"/>
                          <a:pt x="2" y="82"/>
                          <a:pt x="1" y="81"/>
                        </a:cubicBezTo>
                        <a:cubicBezTo>
                          <a:pt x="1" y="80"/>
                          <a:pt x="1" y="80"/>
                          <a:pt x="1" y="80"/>
                        </a:cubicBezTo>
                        <a:cubicBezTo>
                          <a:pt x="1" y="80"/>
                          <a:pt x="0" y="80"/>
                          <a:pt x="0" y="80"/>
                        </a:cubicBezTo>
                        <a:cubicBezTo>
                          <a:pt x="0" y="80"/>
                          <a:pt x="0" y="80"/>
                          <a:pt x="0" y="80"/>
                        </a:cubicBezTo>
                        <a:cubicBezTo>
                          <a:pt x="0" y="80"/>
                          <a:pt x="0" y="80"/>
                          <a:pt x="0" y="80"/>
                        </a:cubicBezTo>
                        <a:cubicBezTo>
                          <a:pt x="0" y="85"/>
                          <a:pt x="0" y="85"/>
                          <a:pt x="0" y="85"/>
                        </a:cubicBezTo>
                        <a:cubicBezTo>
                          <a:pt x="0" y="91"/>
                          <a:pt x="2" y="97"/>
                          <a:pt x="6" y="98"/>
                        </a:cubicBezTo>
                        <a:cubicBezTo>
                          <a:pt x="24" y="106"/>
                          <a:pt x="24" y="106"/>
                          <a:pt x="24" y="106"/>
                        </a:cubicBezTo>
                        <a:cubicBezTo>
                          <a:pt x="24" y="90"/>
                          <a:pt x="24" y="90"/>
                          <a:pt x="24" y="90"/>
                        </a:cubicBezTo>
                        <a:cubicBezTo>
                          <a:pt x="24" y="89"/>
                          <a:pt x="24" y="89"/>
                          <a:pt x="24" y="89"/>
                        </a:cubicBezTo>
                        <a:cubicBezTo>
                          <a:pt x="23" y="89"/>
                          <a:pt x="23" y="89"/>
                          <a:pt x="23" y="89"/>
                        </a:cubicBezTo>
                        <a:cubicBezTo>
                          <a:pt x="23" y="89"/>
                          <a:pt x="23" y="89"/>
                          <a:pt x="23" y="89"/>
                        </a:cubicBezTo>
                        <a:cubicBezTo>
                          <a:pt x="22" y="90"/>
                          <a:pt x="22" y="90"/>
                          <a:pt x="22" y="90"/>
                        </a:cubicBezTo>
                        <a:cubicBezTo>
                          <a:pt x="22" y="90"/>
                          <a:pt x="21" y="90"/>
                          <a:pt x="21" y="90"/>
                        </a:cubicBezTo>
                        <a:cubicBezTo>
                          <a:pt x="20" y="90"/>
                          <a:pt x="20" y="90"/>
                          <a:pt x="20" y="90"/>
                        </a:cubicBezTo>
                        <a:cubicBezTo>
                          <a:pt x="18" y="89"/>
                          <a:pt x="16" y="85"/>
                          <a:pt x="16" y="81"/>
                        </a:cubicBezTo>
                        <a:cubicBezTo>
                          <a:pt x="16" y="78"/>
                          <a:pt x="17" y="76"/>
                          <a:pt x="19" y="76"/>
                        </a:cubicBezTo>
                        <a:cubicBezTo>
                          <a:pt x="19" y="76"/>
                          <a:pt x="20" y="76"/>
                          <a:pt x="20" y="76"/>
                        </a:cubicBezTo>
                        <a:cubicBezTo>
                          <a:pt x="21" y="76"/>
                          <a:pt x="22" y="77"/>
                          <a:pt x="22" y="78"/>
                        </a:cubicBezTo>
                        <a:cubicBezTo>
                          <a:pt x="23" y="79"/>
                          <a:pt x="23" y="79"/>
                          <a:pt x="23" y="79"/>
                        </a:cubicBezTo>
                        <a:cubicBezTo>
                          <a:pt x="23" y="80"/>
                          <a:pt x="23" y="80"/>
                          <a:pt x="23" y="80"/>
                        </a:cubicBezTo>
                        <a:cubicBezTo>
                          <a:pt x="24" y="80"/>
                          <a:pt x="24" y="80"/>
                          <a:pt x="24" y="80"/>
                        </a:cubicBezTo>
                        <a:cubicBezTo>
                          <a:pt x="24" y="80"/>
                          <a:pt x="24" y="80"/>
                          <a:pt x="24" y="80"/>
                        </a:cubicBezTo>
                        <a:cubicBezTo>
                          <a:pt x="24" y="64"/>
                          <a:pt x="24" y="64"/>
                          <a:pt x="24" y="64"/>
                        </a:cubicBezTo>
                        <a:cubicBezTo>
                          <a:pt x="15" y="60"/>
                          <a:pt x="15" y="60"/>
                          <a:pt x="15" y="60"/>
                        </a:cubicBezTo>
                        <a:cubicBezTo>
                          <a:pt x="14" y="60"/>
                          <a:pt x="13" y="59"/>
                          <a:pt x="14" y="57"/>
                        </a:cubicBezTo>
                        <a:cubicBezTo>
                          <a:pt x="15" y="56"/>
                          <a:pt x="15" y="56"/>
                          <a:pt x="15" y="56"/>
                        </a:cubicBezTo>
                        <a:cubicBezTo>
                          <a:pt x="15" y="55"/>
                          <a:pt x="15" y="54"/>
                          <a:pt x="15" y="53"/>
                        </a:cubicBezTo>
                        <a:cubicBezTo>
                          <a:pt x="15" y="50"/>
                          <a:pt x="14" y="47"/>
                          <a:pt x="12" y="46"/>
                        </a:cubicBezTo>
                        <a:cubicBezTo>
                          <a:pt x="12" y="46"/>
                          <a:pt x="11" y="46"/>
                          <a:pt x="11" y="46"/>
                        </a:cubicBezTo>
                        <a:moveTo>
                          <a:pt x="4" y="0"/>
                        </a:moveTo>
                        <a:cubicBezTo>
                          <a:pt x="2" y="0"/>
                          <a:pt x="0" y="3"/>
                          <a:pt x="0" y="8"/>
                        </a:cubicBezTo>
                        <a:cubicBezTo>
                          <a:pt x="0" y="39"/>
                          <a:pt x="0" y="39"/>
                          <a:pt x="0" y="39"/>
                        </a:cubicBezTo>
                        <a:cubicBezTo>
                          <a:pt x="9" y="43"/>
                          <a:pt x="9" y="43"/>
                          <a:pt x="9" y="43"/>
                        </a:cubicBezTo>
                        <a:cubicBezTo>
                          <a:pt x="9" y="43"/>
                          <a:pt x="9" y="43"/>
                          <a:pt x="9" y="43"/>
                        </a:cubicBezTo>
                        <a:cubicBezTo>
                          <a:pt x="9" y="42"/>
                          <a:pt x="9" y="41"/>
                          <a:pt x="9" y="41"/>
                        </a:cubicBezTo>
                        <a:cubicBezTo>
                          <a:pt x="9" y="40"/>
                          <a:pt x="9" y="40"/>
                          <a:pt x="9" y="40"/>
                        </a:cubicBezTo>
                        <a:cubicBezTo>
                          <a:pt x="8" y="38"/>
                          <a:pt x="8" y="37"/>
                          <a:pt x="8" y="35"/>
                        </a:cubicBezTo>
                        <a:cubicBezTo>
                          <a:pt x="8" y="32"/>
                          <a:pt x="9" y="30"/>
                          <a:pt x="11" y="30"/>
                        </a:cubicBezTo>
                        <a:cubicBezTo>
                          <a:pt x="11" y="30"/>
                          <a:pt x="12" y="30"/>
                          <a:pt x="12" y="30"/>
                        </a:cubicBezTo>
                        <a:cubicBezTo>
                          <a:pt x="14" y="31"/>
                          <a:pt x="16" y="35"/>
                          <a:pt x="16" y="39"/>
                        </a:cubicBezTo>
                        <a:cubicBezTo>
                          <a:pt x="16" y="40"/>
                          <a:pt x="16" y="41"/>
                          <a:pt x="15" y="42"/>
                        </a:cubicBezTo>
                        <a:cubicBezTo>
                          <a:pt x="15" y="43"/>
                          <a:pt x="15" y="43"/>
                          <a:pt x="15" y="43"/>
                        </a:cubicBezTo>
                        <a:cubicBezTo>
                          <a:pt x="15" y="44"/>
                          <a:pt x="14" y="44"/>
                          <a:pt x="15" y="45"/>
                        </a:cubicBezTo>
                        <a:cubicBezTo>
                          <a:pt x="15" y="45"/>
                          <a:pt x="15" y="45"/>
                          <a:pt x="15" y="45"/>
                        </a:cubicBezTo>
                        <a:cubicBezTo>
                          <a:pt x="24" y="49"/>
                          <a:pt x="24" y="49"/>
                          <a:pt x="24" y="49"/>
                        </a:cubicBezTo>
                        <a:cubicBezTo>
                          <a:pt x="24" y="33"/>
                          <a:pt x="24" y="33"/>
                          <a:pt x="24" y="33"/>
                        </a:cubicBezTo>
                        <a:cubicBezTo>
                          <a:pt x="24" y="33"/>
                          <a:pt x="24" y="33"/>
                          <a:pt x="24" y="33"/>
                        </a:cubicBezTo>
                        <a:cubicBezTo>
                          <a:pt x="24" y="33"/>
                          <a:pt x="24" y="33"/>
                          <a:pt x="24" y="33"/>
                        </a:cubicBezTo>
                        <a:cubicBezTo>
                          <a:pt x="23" y="33"/>
                          <a:pt x="23" y="33"/>
                          <a:pt x="23" y="33"/>
                        </a:cubicBezTo>
                        <a:cubicBezTo>
                          <a:pt x="22" y="33"/>
                          <a:pt x="22" y="33"/>
                          <a:pt x="22" y="33"/>
                        </a:cubicBezTo>
                        <a:cubicBezTo>
                          <a:pt x="22" y="34"/>
                          <a:pt x="21" y="34"/>
                          <a:pt x="21" y="34"/>
                        </a:cubicBezTo>
                        <a:cubicBezTo>
                          <a:pt x="21" y="34"/>
                          <a:pt x="20" y="34"/>
                          <a:pt x="20" y="34"/>
                        </a:cubicBezTo>
                        <a:cubicBezTo>
                          <a:pt x="18" y="33"/>
                          <a:pt x="16" y="29"/>
                          <a:pt x="16" y="25"/>
                        </a:cubicBezTo>
                        <a:cubicBezTo>
                          <a:pt x="16" y="22"/>
                          <a:pt x="17" y="19"/>
                          <a:pt x="19" y="19"/>
                        </a:cubicBezTo>
                        <a:cubicBezTo>
                          <a:pt x="19" y="19"/>
                          <a:pt x="20" y="19"/>
                          <a:pt x="20" y="20"/>
                        </a:cubicBezTo>
                        <a:cubicBezTo>
                          <a:pt x="21" y="20"/>
                          <a:pt x="22" y="21"/>
                          <a:pt x="22" y="22"/>
                        </a:cubicBezTo>
                        <a:cubicBezTo>
                          <a:pt x="23" y="23"/>
                          <a:pt x="23" y="23"/>
                          <a:pt x="23" y="23"/>
                        </a:cubicBezTo>
                        <a:cubicBezTo>
                          <a:pt x="23" y="23"/>
                          <a:pt x="23" y="23"/>
                          <a:pt x="24" y="24"/>
                        </a:cubicBezTo>
                        <a:cubicBezTo>
                          <a:pt x="24" y="24"/>
                          <a:pt x="24" y="24"/>
                          <a:pt x="24" y="24"/>
                        </a:cubicBezTo>
                        <a:cubicBezTo>
                          <a:pt x="24" y="23"/>
                          <a:pt x="24" y="23"/>
                          <a:pt x="24" y="23"/>
                        </a:cubicBezTo>
                        <a:cubicBezTo>
                          <a:pt x="24" y="7"/>
                          <a:pt x="24" y="7"/>
                          <a:pt x="24" y="7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5" y="0"/>
                          <a:pt x="5" y="0"/>
                          <a:pt x="4" y="0"/>
                        </a:cubicBez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1600"/>
                  </a:p>
                </p:txBody>
              </p:sp>
            </p:grpSp>
          </p:grpSp>
          <p:grpSp>
            <p:nvGrpSpPr>
              <p:cNvPr id="12" name="组合 11"/>
              <p:cNvGrpSpPr/>
              <p:nvPr/>
            </p:nvGrpSpPr>
            <p:grpSpPr>
              <a:xfrm>
                <a:off x="4540321" y="5364270"/>
                <a:ext cx="3542833" cy="1460434"/>
                <a:chOff x="4540321" y="5364270"/>
                <a:chExt cx="3542833" cy="1460434"/>
              </a:xfrm>
            </p:grpSpPr>
            <p:sp>
              <p:nvSpPr>
                <p:cNvPr id="13" name="Freeform 10"/>
                <p:cNvSpPr/>
                <p:nvPr/>
              </p:nvSpPr>
              <p:spPr bwMode="auto">
                <a:xfrm>
                  <a:off x="5209281" y="5851735"/>
                  <a:ext cx="655406" cy="754080"/>
                </a:xfrm>
                <a:custGeom>
                  <a:avLst/>
                  <a:gdLst>
                    <a:gd name="T0" fmla="*/ 453 w 453"/>
                    <a:gd name="T1" fmla="*/ 0 h 473"/>
                    <a:gd name="T2" fmla="*/ 0 w 453"/>
                    <a:gd name="T3" fmla="*/ 194 h 473"/>
                    <a:gd name="T4" fmla="*/ 0 w 453"/>
                    <a:gd name="T5" fmla="*/ 473 h 473"/>
                    <a:gd name="T6" fmla="*/ 453 w 453"/>
                    <a:gd name="T7" fmla="*/ 277 h 473"/>
                    <a:gd name="T8" fmla="*/ 453 w 453"/>
                    <a:gd name="T9" fmla="*/ 0 h 4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3" h="473">
                      <a:moveTo>
                        <a:pt x="453" y="0"/>
                      </a:moveTo>
                      <a:lnTo>
                        <a:pt x="0" y="194"/>
                      </a:lnTo>
                      <a:lnTo>
                        <a:pt x="0" y="473"/>
                      </a:lnTo>
                      <a:lnTo>
                        <a:pt x="453" y="277"/>
                      </a:lnTo>
                      <a:lnTo>
                        <a:pt x="453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14" name="Freeform 11"/>
                <p:cNvSpPr/>
                <p:nvPr/>
              </p:nvSpPr>
              <p:spPr bwMode="auto">
                <a:xfrm>
                  <a:off x="4553876" y="5851735"/>
                  <a:ext cx="655406" cy="754080"/>
                </a:xfrm>
                <a:custGeom>
                  <a:avLst/>
                  <a:gdLst>
                    <a:gd name="T0" fmla="*/ 0 w 453"/>
                    <a:gd name="T1" fmla="*/ 0 h 473"/>
                    <a:gd name="T2" fmla="*/ 453 w 453"/>
                    <a:gd name="T3" fmla="*/ 194 h 473"/>
                    <a:gd name="T4" fmla="*/ 453 w 453"/>
                    <a:gd name="T5" fmla="*/ 473 h 473"/>
                    <a:gd name="T6" fmla="*/ 0 w 453"/>
                    <a:gd name="T7" fmla="*/ 277 h 473"/>
                    <a:gd name="T8" fmla="*/ 0 w 453"/>
                    <a:gd name="T9" fmla="*/ 0 h 4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3" h="473">
                      <a:moveTo>
                        <a:pt x="0" y="0"/>
                      </a:moveTo>
                      <a:lnTo>
                        <a:pt x="453" y="194"/>
                      </a:lnTo>
                      <a:lnTo>
                        <a:pt x="453" y="473"/>
                      </a:lnTo>
                      <a:lnTo>
                        <a:pt x="0" y="2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15" name="Freeform 12"/>
                <p:cNvSpPr/>
                <p:nvPr/>
              </p:nvSpPr>
              <p:spPr bwMode="auto">
                <a:xfrm>
                  <a:off x="4540321" y="5542451"/>
                  <a:ext cx="1310811" cy="618568"/>
                </a:xfrm>
                <a:custGeom>
                  <a:avLst/>
                  <a:gdLst>
                    <a:gd name="T0" fmla="*/ 453 w 906"/>
                    <a:gd name="T1" fmla="*/ 0 h 388"/>
                    <a:gd name="T2" fmla="*/ 0 w 906"/>
                    <a:gd name="T3" fmla="*/ 194 h 388"/>
                    <a:gd name="T4" fmla="*/ 453 w 906"/>
                    <a:gd name="T5" fmla="*/ 388 h 388"/>
                    <a:gd name="T6" fmla="*/ 906 w 906"/>
                    <a:gd name="T7" fmla="*/ 194 h 388"/>
                    <a:gd name="T8" fmla="*/ 453 w 906"/>
                    <a:gd name="T9" fmla="*/ 0 h 3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6" h="388">
                      <a:moveTo>
                        <a:pt x="453" y="0"/>
                      </a:moveTo>
                      <a:lnTo>
                        <a:pt x="0" y="194"/>
                      </a:lnTo>
                      <a:lnTo>
                        <a:pt x="453" y="388"/>
                      </a:lnTo>
                      <a:lnTo>
                        <a:pt x="906" y="194"/>
                      </a:lnTo>
                      <a:lnTo>
                        <a:pt x="453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16" name="Oval 36"/>
                <p:cNvSpPr>
                  <a:spLocks noChangeArrowheads="1"/>
                </p:cNvSpPr>
                <p:nvPr/>
              </p:nvSpPr>
              <p:spPr bwMode="auto">
                <a:xfrm>
                  <a:off x="5961623" y="5976087"/>
                  <a:ext cx="140341" cy="154642"/>
                </a:xfrm>
                <a:prstGeom prst="ellipse">
                  <a:avLst/>
                </a:prstGeom>
                <a:solidFill>
                  <a:srgbClr val="9DC0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17" name="Oval 39"/>
                <p:cNvSpPr>
                  <a:spLocks noChangeArrowheads="1"/>
                </p:cNvSpPr>
                <p:nvPr/>
              </p:nvSpPr>
              <p:spPr bwMode="auto">
                <a:xfrm>
                  <a:off x="5999240" y="6017538"/>
                  <a:ext cx="60766" cy="68553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18" name="文本框 64"/>
                <p:cNvSpPr txBox="1"/>
                <p:nvPr/>
              </p:nvSpPr>
              <p:spPr>
                <a:xfrm>
                  <a:off x="6055149" y="5364270"/>
                  <a:ext cx="55656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800" dirty="0">
                      <a:solidFill>
                        <a:srgbClr val="605E5E"/>
                      </a:solidFill>
                      <a:latin typeface="Impact" panose="020B0806030902050204" pitchFamily="34" charset="0"/>
                      <a:cs typeface="Aharoni" panose="02010803020104030203" pitchFamily="2" charset="-79"/>
                    </a:rPr>
                    <a:t>04</a:t>
                  </a:r>
                  <a:endParaRPr lang="zh-CN" altLang="en-US" sz="2800" dirty="0">
                    <a:solidFill>
                      <a:srgbClr val="605E5E"/>
                    </a:solidFill>
                    <a:latin typeface="Impact" panose="020B0806030902050204" pitchFamily="34" charset="0"/>
                    <a:cs typeface="Aharoni" panose="02010803020104030203" pitchFamily="2" charset="-79"/>
                  </a:endParaRPr>
                </a:p>
              </p:txBody>
            </p:sp>
            <p:sp>
              <p:nvSpPr>
                <p:cNvPr id="19" name="文本框 65"/>
                <p:cNvSpPr txBox="1"/>
                <p:nvPr/>
              </p:nvSpPr>
              <p:spPr>
                <a:xfrm>
                  <a:off x="5885564" y="6140304"/>
                  <a:ext cx="2197590" cy="6844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algn="r">
                    <a:defRPr sz="2000">
                      <a:solidFill>
                        <a:srgbClr val="605E5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  <a:cs typeface="Tahoma" panose="020B0604030504040204" pitchFamily="34" charset="0"/>
                    </a:defRPr>
                  </a:lvl1pPr>
                </a:lstStyle>
                <a:p>
                  <a:r>
                    <a:rPr lang="en-US" altLang="zh-CN" sz="1400" dirty="0"/>
                    <a:t>Wide Application Scenarios</a:t>
                  </a:r>
                  <a:endParaRPr lang="zh-CN" altLang="en-US" sz="1400" dirty="0"/>
                </a:p>
              </p:txBody>
            </p:sp>
            <p:sp>
              <p:nvSpPr>
                <p:cNvPr id="20" name="Freeform 43"/>
                <p:cNvSpPr>
                  <a:spLocks noEditPoints="1"/>
                </p:cNvSpPr>
                <p:nvPr/>
              </p:nvSpPr>
              <p:spPr bwMode="auto">
                <a:xfrm>
                  <a:off x="4794624" y="6044472"/>
                  <a:ext cx="240171" cy="400157"/>
                </a:xfrm>
                <a:custGeom>
                  <a:avLst/>
                  <a:gdLst>
                    <a:gd name="T0" fmla="*/ 63 w 70"/>
                    <a:gd name="T1" fmla="*/ 23 h 106"/>
                    <a:gd name="T2" fmla="*/ 51 w 70"/>
                    <a:gd name="T3" fmla="*/ 38 h 106"/>
                    <a:gd name="T4" fmla="*/ 42 w 70"/>
                    <a:gd name="T5" fmla="*/ 25 h 106"/>
                    <a:gd name="T6" fmla="*/ 42 w 70"/>
                    <a:gd name="T7" fmla="*/ 24 h 106"/>
                    <a:gd name="T8" fmla="*/ 41 w 70"/>
                    <a:gd name="T9" fmla="*/ 25 h 106"/>
                    <a:gd name="T10" fmla="*/ 33 w 70"/>
                    <a:gd name="T11" fmla="*/ 35 h 106"/>
                    <a:gd name="T12" fmla="*/ 34 w 70"/>
                    <a:gd name="T13" fmla="*/ 37 h 106"/>
                    <a:gd name="T14" fmla="*/ 42 w 70"/>
                    <a:gd name="T15" fmla="*/ 28 h 106"/>
                    <a:gd name="T16" fmla="*/ 51 w 70"/>
                    <a:gd name="T17" fmla="*/ 40 h 106"/>
                    <a:gd name="T18" fmla="*/ 51 w 70"/>
                    <a:gd name="T19" fmla="*/ 41 h 106"/>
                    <a:gd name="T20" fmla="*/ 52 w 70"/>
                    <a:gd name="T21" fmla="*/ 41 h 106"/>
                    <a:gd name="T22" fmla="*/ 64 w 70"/>
                    <a:gd name="T23" fmla="*/ 26 h 106"/>
                    <a:gd name="T24" fmla="*/ 63 w 70"/>
                    <a:gd name="T25" fmla="*/ 23 h 106"/>
                    <a:gd name="T26" fmla="*/ 18 w 70"/>
                    <a:gd name="T27" fmla="*/ 13 h 106"/>
                    <a:gd name="T28" fmla="*/ 8 w 70"/>
                    <a:gd name="T29" fmla="*/ 26 h 106"/>
                    <a:gd name="T30" fmla="*/ 13 w 70"/>
                    <a:gd name="T31" fmla="*/ 43 h 106"/>
                    <a:gd name="T32" fmla="*/ 5 w 70"/>
                    <a:gd name="T33" fmla="*/ 52 h 106"/>
                    <a:gd name="T34" fmla="*/ 29 w 70"/>
                    <a:gd name="T35" fmla="*/ 62 h 106"/>
                    <a:gd name="T36" fmla="*/ 29 w 70"/>
                    <a:gd name="T37" fmla="*/ 98 h 106"/>
                    <a:gd name="T38" fmla="*/ 47 w 70"/>
                    <a:gd name="T39" fmla="*/ 78 h 106"/>
                    <a:gd name="T40" fmla="*/ 47 w 70"/>
                    <a:gd name="T41" fmla="*/ 68 h 106"/>
                    <a:gd name="T42" fmla="*/ 44 w 70"/>
                    <a:gd name="T43" fmla="*/ 66 h 106"/>
                    <a:gd name="T44" fmla="*/ 41 w 70"/>
                    <a:gd name="T45" fmla="*/ 67 h 106"/>
                    <a:gd name="T46" fmla="*/ 33 w 70"/>
                    <a:gd name="T47" fmla="*/ 73 h 106"/>
                    <a:gd name="T48" fmla="*/ 24 w 70"/>
                    <a:gd name="T49" fmla="*/ 48 h 106"/>
                    <a:gd name="T50" fmla="*/ 29 w 70"/>
                    <a:gd name="T51" fmla="*/ 35 h 106"/>
                    <a:gd name="T52" fmla="*/ 18 w 70"/>
                    <a:gd name="T53" fmla="*/ 13 h 106"/>
                    <a:gd name="T54" fmla="*/ 28 w 70"/>
                    <a:gd name="T55" fmla="*/ 64 h 106"/>
                    <a:gd name="T56" fmla="*/ 0 w 70"/>
                    <a:gd name="T57" fmla="*/ 52 h 106"/>
                    <a:gd name="T58" fmla="*/ 0 w 70"/>
                    <a:gd name="T59" fmla="*/ 94 h 106"/>
                    <a:gd name="T60" fmla="*/ 3 w 70"/>
                    <a:gd name="T61" fmla="*/ 96 h 106"/>
                    <a:gd name="T62" fmla="*/ 3 w 70"/>
                    <a:gd name="T63" fmla="*/ 59 h 106"/>
                    <a:gd name="T64" fmla="*/ 25 w 70"/>
                    <a:gd name="T65" fmla="*/ 68 h 106"/>
                    <a:gd name="T66" fmla="*/ 25 w 70"/>
                    <a:gd name="T67" fmla="*/ 105 h 106"/>
                    <a:gd name="T68" fmla="*/ 28 w 70"/>
                    <a:gd name="T69" fmla="*/ 106 h 106"/>
                    <a:gd name="T70" fmla="*/ 28 w 70"/>
                    <a:gd name="T71" fmla="*/ 64 h 106"/>
                    <a:gd name="T72" fmla="*/ 70 w 70"/>
                    <a:gd name="T73" fmla="*/ 17 h 106"/>
                    <a:gd name="T74" fmla="*/ 27 w 70"/>
                    <a:gd name="T75" fmla="*/ 0 h 106"/>
                    <a:gd name="T76" fmla="*/ 27 w 70"/>
                    <a:gd name="T77" fmla="*/ 16 h 106"/>
                    <a:gd name="T78" fmla="*/ 30 w 70"/>
                    <a:gd name="T79" fmla="*/ 23 h 106"/>
                    <a:gd name="T80" fmla="*/ 30 w 70"/>
                    <a:gd name="T81" fmla="*/ 6 h 106"/>
                    <a:gd name="T82" fmla="*/ 67 w 70"/>
                    <a:gd name="T83" fmla="*/ 21 h 106"/>
                    <a:gd name="T84" fmla="*/ 67 w 70"/>
                    <a:gd name="T85" fmla="*/ 53 h 106"/>
                    <a:gd name="T86" fmla="*/ 32 w 70"/>
                    <a:gd name="T87" fmla="*/ 39 h 106"/>
                    <a:gd name="T88" fmla="*/ 31 w 70"/>
                    <a:gd name="T89" fmla="*/ 44 h 106"/>
                    <a:gd name="T90" fmla="*/ 47 w 70"/>
                    <a:gd name="T91" fmla="*/ 50 h 106"/>
                    <a:gd name="T92" fmla="*/ 47 w 70"/>
                    <a:gd name="T93" fmla="*/ 54 h 106"/>
                    <a:gd name="T94" fmla="*/ 43 w 70"/>
                    <a:gd name="T95" fmla="*/ 52 h 106"/>
                    <a:gd name="T96" fmla="*/ 43 w 70"/>
                    <a:gd name="T97" fmla="*/ 57 h 106"/>
                    <a:gd name="T98" fmla="*/ 55 w 70"/>
                    <a:gd name="T99" fmla="*/ 63 h 106"/>
                    <a:gd name="T100" fmla="*/ 55 w 70"/>
                    <a:gd name="T101" fmla="*/ 57 h 106"/>
                    <a:gd name="T102" fmla="*/ 50 w 70"/>
                    <a:gd name="T103" fmla="*/ 55 h 106"/>
                    <a:gd name="T104" fmla="*/ 50 w 70"/>
                    <a:gd name="T105" fmla="*/ 52 h 106"/>
                    <a:gd name="T106" fmla="*/ 70 w 70"/>
                    <a:gd name="T107" fmla="*/ 60 h 106"/>
                    <a:gd name="T108" fmla="*/ 70 w 70"/>
                    <a:gd name="T109" fmla="*/ 17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0" h="106">
                      <a:moveTo>
                        <a:pt x="63" y="23"/>
                      </a:moveTo>
                      <a:cubicBezTo>
                        <a:pt x="51" y="38"/>
                        <a:pt x="51" y="38"/>
                        <a:pt x="51" y="38"/>
                      </a:cubicBezTo>
                      <a:cubicBezTo>
                        <a:pt x="42" y="25"/>
                        <a:pt x="42" y="25"/>
                        <a:pt x="42" y="25"/>
                      </a:cubicBezTo>
                      <a:cubicBezTo>
                        <a:pt x="42" y="24"/>
                        <a:pt x="42" y="24"/>
                        <a:pt x="42" y="24"/>
                      </a:cubicBezTo>
                      <a:cubicBezTo>
                        <a:pt x="41" y="25"/>
                        <a:pt x="41" y="25"/>
                        <a:pt x="41" y="25"/>
                      </a:cubicBezTo>
                      <a:cubicBezTo>
                        <a:pt x="33" y="35"/>
                        <a:pt x="33" y="35"/>
                        <a:pt x="33" y="35"/>
                      </a:cubicBezTo>
                      <a:cubicBezTo>
                        <a:pt x="34" y="37"/>
                        <a:pt x="34" y="37"/>
                        <a:pt x="34" y="37"/>
                      </a:cubicBezTo>
                      <a:cubicBezTo>
                        <a:pt x="42" y="28"/>
                        <a:pt x="42" y="28"/>
                        <a:pt x="42" y="28"/>
                      </a:cubicBezTo>
                      <a:cubicBezTo>
                        <a:pt x="51" y="40"/>
                        <a:pt x="51" y="40"/>
                        <a:pt x="51" y="40"/>
                      </a:cubicBezTo>
                      <a:cubicBezTo>
                        <a:pt x="51" y="41"/>
                        <a:pt x="51" y="41"/>
                        <a:pt x="51" y="41"/>
                      </a:cubicBezTo>
                      <a:cubicBezTo>
                        <a:pt x="52" y="41"/>
                        <a:pt x="52" y="41"/>
                        <a:pt x="52" y="41"/>
                      </a:cubicBezTo>
                      <a:cubicBezTo>
                        <a:pt x="64" y="26"/>
                        <a:pt x="64" y="26"/>
                        <a:pt x="64" y="26"/>
                      </a:cubicBezTo>
                      <a:lnTo>
                        <a:pt x="63" y="23"/>
                      </a:lnTo>
                      <a:close/>
                      <a:moveTo>
                        <a:pt x="18" y="13"/>
                      </a:moveTo>
                      <a:cubicBezTo>
                        <a:pt x="13" y="10"/>
                        <a:pt x="8" y="16"/>
                        <a:pt x="8" y="26"/>
                      </a:cubicBezTo>
                      <a:cubicBezTo>
                        <a:pt x="8" y="33"/>
                        <a:pt x="10" y="39"/>
                        <a:pt x="13" y="43"/>
                      </a:cubicBezTo>
                      <a:cubicBezTo>
                        <a:pt x="10" y="45"/>
                        <a:pt x="7" y="48"/>
                        <a:pt x="5" y="52"/>
                      </a:cubicBezTo>
                      <a:cubicBezTo>
                        <a:pt x="29" y="62"/>
                        <a:pt x="29" y="62"/>
                        <a:pt x="29" y="62"/>
                      </a:cubicBezTo>
                      <a:cubicBezTo>
                        <a:pt x="29" y="98"/>
                        <a:pt x="29" y="98"/>
                        <a:pt x="29" y="98"/>
                      </a:cubicBezTo>
                      <a:cubicBezTo>
                        <a:pt x="47" y="78"/>
                        <a:pt x="47" y="78"/>
                        <a:pt x="47" y="78"/>
                      </a:cubicBezTo>
                      <a:cubicBezTo>
                        <a:pt x="49" y="76"/>
                        <a:pt x="48" y="72"/>
                        <a:pt x="47" y="68"/>
                      </a:cubicBezTo>
                      <a:cubicBezTo>
                        <a:pt x="46" y="67"/>
                        <a:pt x="45" y="66"/>
                        <a:pt x="44" y="66"/>
                      </a:cubicBezTo>
                      <a:cubicBezTo>
                        <a:pt x="43" y="65"/>
                        <a:pt x="42" y="65"/>
                        <a:pt x="41" y="67"/>
                      </a:cubicBezTo>
                      <a:cubicBezTo>
                        <a:pt x="33" y="73"/>
                        <a:pt x="33" y="73"/>
                        <a:pt x="33" y="73"/>
                      </a:cubicBezTo>
                      <a:cubicBezTo>
                        <a:pt x="32" y="65"/>
                        <a:pt x="29" y="56"/>
                        <a:pt x="24" y="48"/>
                      </a:cubicBezTo>
                      <a:cubicBezTo>
                        <a:pt x="27" y="46"/>
                        <a:pt x="29" y="41"/>
                        <a:pt x="29" y="35"/>
                      </a:cubicBezTo>
                      <a:cubicBezTo>
                        <a:pt x="29" y="25"/>
                        <a:pt x="24" y="15"/>
                        <a:pt x="18" y="13"/>
                      </a:cubicBezTo>
                      <a:close/>
                      <a:moveTo>
                        <a:pt x="28" y="64"/>
                      </a:moveTo>
                      <a:cubicBezTo>
                        <a:pt x="0" y="52"/>
                        <a:pt x="0" y="52"/>
                        <a:pt x="0" y="52"/>
                      </a:cubicBezTo>
                      <a:cubicBezTo>
                        <a:pt x="0" y="94"/>
                        <a:pt x="0" y="94"/>
                        <a:pt x="0" y="94"/>
                      </a:cubicBezTo>
                      <a:cubicBezTo>
                        <a:pt x="3" y="96"/>
                        <a:pt x="3" y="96"/>
                        <a:pt x="3" y="96"/>
                      </a:cubicBezTo>
                      <a:cubicBezTo>
                        <a:pt x="3" y="59"/>
                        <a:pt x="3" y="59"/>
                        <a:pt x="3" y="59"/>
                      </a:cubicBezTo>
                      <a:cubicBezTo>
                        <a:pt x="25" y="68"/>
                        <a:pt x="25" y="68"/>
                        <a:pt x="25" y="68"/>
                      </a:cubicBezTo>
                      <a:cubicBezTo>
                        <a:pt x="25" y="105"/>
                        <a:pt x="25" y="105"/>
                        <a:pt x="25" y="105"/>
                      </a:cubicBezTo>
                      <a:cubicBezTo>
                        <a:pt x="28" y="106"/>
                        <a:pt x="28" y="106"/>
                        <a:pt x="28" y="106"/>
                      </a:cubicBezTo>
                      <a:lnTo>
                        <a:pt x="28" y="64"/>
                      </a:lnTo>
                      <a:close/>
                      <a:moveTo>
                        <a:pt x="70" y="17"/>
                      </a:move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7" y="16"/>
                        <a:pt x="27" y="16"/>
                        <a:pt x="27" y="16"/>
                      </a:cubicBezTo>
                      <a:cubicBezTo>
                        <a:pt x="28" y="18"/>
                        <a:pt x="29" y="21"/>
                        <a:pt x="30" y="23"/>
                      </a:cubicBezTo>
                      <a:cubicBezTo>
                        <a:pt x="30" y="6"/>
                        <a:pt x="30" y="6"/>
                        <a:pt x="30" y="6"/>
                      </a:cubicBezTo>
                      <a:cubicBezTo>
                        <a:pt x="67" y="21"/>
                        <a:pt x="67" y="21"/>
                        <a:pt x="67" y="21"/>
                      </a:cubicBezTo>
                      <a:cubicBezTo>
                        <a:pt x="67" y="53"/>
                        <a:pt x="67" y="53"/>
                        <a:pt x="67" y="53"/>
                      </a:cubicBezTo>
                      <a:cubicBezTo>
                        <a:pt x="32" y="39"/>
                        <a:pt x="32" y="39"/>
                        <a:pt x="32" y="39"/>
                      </a:cubicBezTo>
                      <a:cubicBezTo>
                        <a:pt x="32" y="40"/>
                        <a:pt x="31" y="42"/>
                        <a:pt x="31" y="44"/>
                      </a:cubicBezTo>
                      <a:cubicBezTo>
                        <a:pt x="47" y="50"/>
                        <a:pt x="47" y="50"/>
                        <a:pt x="47" y="50"/>
                      </a:cubicBezTo>
                      <a:cubicBezTo>
                        <a:pt x="47" y="54"/>
                        <a:pt x="47" y="54"/>
                        <a:pt x="47" y="54"/>
                      </a:cubicBezTo>
                      <a:cubicBezTo>
                        <a:pt x="43" y="52"/>
                        <a:pt x="43" y="52"/>
                        <a:pt x="43" y="52"/>
                      </a:cubicBezTo>
                      <a:cubicBezTo>
                        <a:pt x="43" y="57"/>
                        <a:pt x="43" y="57"/>
                        <a:pt x="43" y="57"/>
                      </a:cubicBezTo>
                      <a:cubicBezTo>
                        <a:pt x="55" y="63"/>
                        <a:pt x="55" y="63"/>
                        <a:pt x="55" y="63"/>
                      </a:cubicBezTo>
                      <a:cubicBezTo>
                        <a:pt x="55" y="57"/>
                        <a:pt x="55" y="57"/>
                        <a:pt x="55" y="57"/>
                      </a:cubicBezTo>
                      <a:cubicBezTo>
                        <a:pt x="50" y="55"/>
                        <a:pt x="50" y="55"/>
                        <a:pt x="50" y="55"/>
                      </a:cubicBezTo>
                      <a:cubicBezTo>
                        <a:pt x="50" y="52"/>
                        <a:pt x="50" y="52"/>
                        <a:pt x="50" y="52"/>
                      </a:cubicBezTo>
                      <a:cubicBezTo>
                        <a:pt x="70" y="60"/>
                        <a:pt x="70" y="60"/>
                        <a:pt x="70" y="60"/>
                      </a:cubicBezTo>
                      <a:lnTo>
                        <a:pt x="70" y="1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21" name="Freeform 37"/>
                <p:cNvSpPr/>
                <p:nvPr/>
              </p:nvSpPr>
              <p:spPr bwMode="auto">
                <a:xfrm>
                  <a:off x="6045004" y="6021215"/>
                  <a:ext cx="267660" cy="49422"/>
                </a:xfrm>
                <a:custGeom>
                  <a:avLst/>
                  <a:gdLst>
                    <a:gd name="T0" fmla="*/ 78 w 78"/>
                    <a:gd name="T1" fmla="*/ 0 h 13"/>
                    <a:gd name="T2" fmla="*/ 0 w 78"/>
                    <a:gd name="T3" fmla="*/ 0 h 13"/>
                    <a:gd name="T4" fmla="*/ 1 w 78"/>
                    <a:gd name="T5" fmla="*/ 6 h 13"/>
                    <a:gd name="T6" fmla="*/ 0 w 78"/>
                    <a:gd name="T7" fmla="*/ 13 h 13"/>
                    <a:gd name="T8" fmla="*/ 78 w 78"/>
                    <a:gd name="T9" fmla="*/ 13 h 13"/>
                    <a:gd name="T10" fmla="*/ 78 w 78"/>
                    <a:gd name="T11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8" h="13">
                      <a:moveTo>
                        <a:pt x="78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1" y="4"/>
                        <a:pt x="1" y="6"/>
                      </a:cubicBezTo>
                      <a:cubicBezTo>
                        <a:pt x="1" y="9"/>
                        <a:pt x="0" y="11"/>
                        <a:pt x="0" y="13"/>
                      </a:cubicBezTo>
                      <a:cubicBezTo>
                        <a:pt x="78" y="13"/>
                        <a:pt x="78" y="13"/>
                        <a:pt x="78" y="13"/>
                      </a:cubicBezTo>
                      <a:cubicBezTo>
                        <a:pt x="78" y="0"/>
                        <a:pt x="78" y="0"/>
                        <a:pt x="78" y="0"/>
                      </a:cubicBezTo>
                    </a:path>
                  </a:pathLst>
                </a:custGeom>
                <a:solidFill>
                  <a:srgbClr val="C5CD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</p:grpSp>
        </p:grpSp>
        <p:sp>
          <p:nvSpPr>
            <p:cNvPr id="10" name="Oval 30"/>
            <p:cNvSpPr>
              <a:spLocks noChangeArrowheads="1"/>
            </p:cNvSpPr>
            <p:nvPr/>
          </p:nvSpPr>
          <p:spPr bwMode="auto">
            <a:xfrm>
              <a:off x="6303048" y="6124077"/>
              <a:ext cx="60766" cy="63770"/>
            </a:xfrm>
            <a:prstGeom prst="ellipse">
              <a:avLst/>
            </a:prstGeom>
            <a:solidFill>
              <a:srgbClr val="45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/>
            </a:p>
          </p:txBody>
        </p:sp>
      </p:grpSp>
      <p:sp>
        <p:nvSpPr>
          <p:cNvPr id="67" name="Rectangle 42"/>
          <p:cNvSpPr/>
          <p:nvPr/>
        </p:nvSpPr>
        <p:spPr>
          <a:xfrm>
            <a:off x="7860510" y="5571162"/>
            <a:ext cx="2741834" cy="658967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pPr marL="285750" indent="-285750">
              <a:buFont typeface="Wingdings" panose="05000000000000000000" pitchFamily="2" charset="2"/>
              <a:buChar char="l"/>
              <a:defRPr/>
            </a:pPr>
            <a:r>
              <a:rPr lang="en-US" altLang="zh-CN" sz="105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Multiple product types, suitable for various application scenarios and performance requirements</a:t>
            </a:r>
          </a:p>
          <a:p>
            <a:pPr marL="285750" indent="-285750">
              <a:buFont typeface="Wingdings" panose="05000000000000000000" pitchFamily="2" charset="2"/>
              <a:buChar char="l"/>
              <a:defRPr/>
            </a:pPr>
            <a:r>
              <a:rPr lang="en-US" altLang="zh-CN" sz="105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Support </a:t>
            </a:r>
            <a:r>
              <a:rPr lang="en-US" altLang="zh-CN" sz="1050" b="1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QoS</a:t>
            </a:r>
            <a:r>
              <a:rPr lang="en-US" altLang="zh-CN" sz="105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and TCP acceleration</a:t>
            </a:r>
          </a:p>
          <a:p>
            <a:pPr marL="285750" indent="-285750">
              <a:buFont typeface="Wingdings" panose="05000000000000000000" pitchFamily="2" charset="2"/>
              <a:buChar char="l"/>
              <a:defRPr/>
            </a:pPr>
            <a:r>
              <a:rPr lang="en-US" altLang="zh-CN" sz="105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Support </a:t>
            </a:r>
            <a:r>
              <a:rPr lang="en-US" altLang="zh-CN" sz="105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Portal/</a:t>
            </a:r>
            <a:r>
              <a:rPr lang="en-US" altLang="zh-CN" sz="1050" b="1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PPPoE</a:t>
            </a:r>
            <a:r>
              <a:rPr lang="en-US" altLang="zh-CN" sz="105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/NAT</a:t>
            </a:r>
            <a:r>
              <a:rPr lang="en-US" altLang="zh-CN" sz="105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protocol</a:t>
            </a:r>
          </a:p>
          <a:p>
            <a:pPr marL="285750" indent="-285750">
              <a:buFont typeface="Wingdings" panose="05000000000000000000" pitchFamily="2" charset="2"/>
              <a:buChar char="l"/>
              <a:defRPr/>
            </a:pPr>
            <a:endParaRPr lang="zh-CN" altLang="en-US" sz="1050" dirty="0">
              <a:solidFill>
                <a:srgbClr val="760000"/>
              </a:solidFill>
              <a:latin typeface="Calibri"/>
              <a:ea typeface="微软雅黑"/>
            </a:endParaRPr>
          </a:p>
          <a:p>
            <a:pPr marL="285750" indent="-285750">
              <a:buFont typeface="Wingdings" panose="05000000000000000000" pitchFamily="2" charset="2"/>
              <a:buChar char="l"/>
              <a:defRPr/>
            </a:pPr>
            <a:endParaRPr lang="zh-CN" altLang="en-US" sz="1050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68" name="图片 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2334" y="338519"/>
            <a:ext cx="1543845" cy="54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286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x-none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C8D44082-17FA-6E7D-2B88-0AE62611BEE5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P4.3-292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FE32BD46-931C-582C-C0E2-909578D4D19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x-non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02" y="3625041"/>
            <a:ext cx="4647232" cy="310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6807579"/>
              </p:ext>
            </p:extLst>
          </p:nvPr>
        </p:nvGraphicFramePr>
        <p:xfrm>
          <a:off x="5954002" y="3729303"/>
          <a:ext cx="4481512" cy="290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Visio" r:id="rId4" imgW="8934480" imgH="5753217" progId="Visio.Drawing.15">
                  <p:embed/>
                </p:oleObj>
              </mc:Choice>
              <mc:Fallback>
                <p:oleObj name="Visio" r:id="rId4" imgW="8934480" imgH="5753217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4002" y="3729303"/>
                        <a:ext cx="4481512" cy="2900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363398" y="3145247"/>
            <a:ext cx="4632416" cy="40010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121917" tIns="60958" rIns="121917" bIns="60958">
            <a:spAutoFit/>
          </a:bodyPr>
          <a:lstStyle/>
          <a:p>
            <a:pPr lvl="0"/>
            <a:r>
              <a:rPr lang="en-US" altLang="zh-CN" dirty="0">
                <a:solidFill>
                  <a:srgbClr val="000000"/>
                </a:solidFill>
                <a:latin typeface="+mn-lt"/>
                <a:sym typeface="宋体" panose="02010600030101010101" pitchFamily="2" charset="-122"/>
              </a:rPr>
              <a:t>Satellite Network Communication Encryption</a:t>
            </a:r>
            <a:endParaRPr lang="zh-CN" altLang="en-US" dirty="0">
              <a:solidFill>
                <a:srgbClr val="000000"/>
              </a:solidFill>
              <a:latin typeface="+mn-lt"/>
              <a:sym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621192" y="3145247"/>
            <a:ext cx="4593325" cy="40010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121917" tIns="60958" rIns="121917" bIns="60958">
            <a:spAutoFit/>
          </a:bodyPr>
          <a:lstStyle/>
          <a:p>
            <a:pPr lvl="0"/>
            <a:r>
              <a:rPr lang="en-US" altLang="zh-CN" dirty="0">
                <a:solidFill>
                  <a:srgbClr val="000000"/>
                </a:solidFill>
                <a:latin typeface="+mn-lt"/>
                <a:cs typeface="Times New Roman" pitchFamily="18" charset="0"/>
                <a:sym typeface="宋体" panose="02010600030101010101" pitchFamily="2" charset="-122"/>
              </a:rPr>
              <a:t>Ground Network </a:t>
            </a:r>
            <a:r>
              <a:rPr lang="en-US" altLang="zh-CN">
                <a:solidFill>
                  <a:srgbClr val="000000"/>
                </a:solidFill>
                <a:latin typeface="+mn-lt"/>
                <a:cs typeface="Times New Roman" pitchFamily="18" charset="0"/>
                <a:sym typeface="宋体" panose="02010600030101010101" pitchFamily="2" charset="-122"/>
              </a:rPr>
              <a:t>Communication Encryption</a:t>
            </a:r>
            <a:endParaRPr lang="zh-CN" altLang="en-US" dirty="0">
              <a:solidFill>
                <a:srgbClr val="000000"/>
              </a:solidFill>
              <a:latin typeface="+mn-lt"/>
              <a:cs typeface="Times New Roman" pitchFamily="18" charset="0"/>
              <a:sym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95593" y="1311233"/>
            <a:ext cx="100630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>
                <a:cs typeface="Arial" panose="020B0604020202020204" pitchFamily="34" charset="0"/>
              </a:rPr>
              <a:t>Different channel and type data of CTBT can be protected by this system, include satellite data, TCP/IP data, HF/VHF/UHF radio data. Each kind of data adopt one type encryptor,  three-layer key structure and customized algorithm keep the high-level system security.  Data transmitted through GCI to IDC Vienna, among inspectors, BoO and headquarters in Vienna will not being eavesdropped or intercepted.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2334" y="338519"/>
            <a:ext cx="1543845" cy="54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45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x-none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A8C265B7-8CC9-C945-6901-364B5B6546C6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P4.3-292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24821806-AD21-A1E2-97F0-06948A5B57C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x-non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87204" y="1414780"/>
            <a:ext cx="10001396" cy="17312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marL="257175" indent="-257175" algn="just">
              <a:lnSpc>
                <a:spcPct val="150000"/>
              </a:lnSpc>
              <a:spcBef>
                <a:spcPct val="30000"/>
              </a:spcBef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en-US" altLang="zh-CN" dirty="0">
                <a:sym typeface="宋体" panose="02010600030101010101" pitchFamily="2" charset="-122"/>
              </a:rPr>
              <a:t>We can </a:t>
            </a:r>
            <a:r>
              <a:rPr lang="en-US" altLang="zh-CN" dirty="0">
                <a:solidFill>
                  <a:srgbClr val="000000"/>
                </a:solidFill>
              </a:rPr>
              <a:t>developed the mature technology on information security and has the ability to </a:t>
            </a:r>
            <a:r>
              <a:rPr lang="en-US" altLang="zh-CN" dirty="0">
                <a:sym typeface="宋体" panose="02010600030101010101" pitchFamily="2" charset="-122"/>
              </a:rPr>
              <a:t>use a low-risk and high-availability design and integrate leading  products and technologies in the industry to provide a high quality, high cost-effective  products and services to meet customers’ requirements now and in the future. </a:t>
            </a:r>
          </a:p>
        </p:txBody>
      </p:sp>
      <p:sp>
        <p:nvSpPr>
          <p:cNvPr id="8" name="文本框 2"/>
          <p:cNvSpPr txBox="1">
            <a:spLocks noChangeArrowheads="1"/>
          </p:cNvSpPr>
          <p:nvPr/>
        </p:nvSpPr>
        <p:spPr bwMode="auto">
          <a:xfrm>
            <a:off x="746971" y="3729045"/>
            <a:ext cx="9549321" cy="20483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marL="214630" indent="-214630" algn="just">
              <a:lnSpc>
                <a:spcPct val="110000"/>
              </a:lnSpc>
              <a:spcBef>
                <a:spcPct val="30000"/>
              </a:spcBef>
              <a:buClr>
                <a:srgbClr val="0070C0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b="1" dirty="0">
                <a:sym typeface="宋体" panose="02010600030101010101" pitchFamily="2" charset="-122"/>
              </a:rPr>
              <a:t>Product cooperative development</a:t>
            </a:r>
            <a:r>
              <a:rPr lang="en-US" altLang="zh-CN" dirty="0">
                <a:sym typeface="宋体" panose="02010600030101010101" pitchFamily="2" charset="-122"/>
              </a:rPr>
              <a:t>: focusing on the professional, public users demand for chips, boards, terminals and other stand-alone product development to serve users.</a:t>
            </a:r>
          </a:p>
          <a:p>
            <a:pPr marL="214630" indent="-214630" algn="just">
              <a:lnSpc>
                <a:spcPct val="110000"/>
              </a:lnSpc>
              <a:spcBef>
                <a:spcPct val="30000"/>
              </a:spcBef>
              <a:buClr>
                <a:srgbClr val="0070C0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b="1" dirty="0">
                <a:sym typeface="宋体" panose="02010600030101010101" pitchFamily="2" charset="-122"/>
              </a:rPr>
              <a:t>Customized products and services</a:t>
            </a:r>
            <a:r>
              <a:rPr lang="en-US" altLang="zh-CN" dirty="0">
                <a:sym typeface="宋体" panose="02010600030101010101" pitchFamily="2" charset="-122"/>
              </a:rPr>
              <a:t>: cooperate with international organizations of the United Nations, provide customized products and services to the UN CTBT organization.</a:t>
            </a:r>
          </a:p>
          <a:p>
            <a:pPr marL="214630" indent="-214630" algn="just">
              <a:lnSpc>
                <a:spcPct val="110000"/>
              </a:lnSpc>
              <a:spcBef>
                <a:spcPct val="30000"/>
              </a:spcBef>
              <a:buClr>
                <a:srgbClr val="0070C0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b="1" dirty="0">
                <a:sym typeface="宋体" panose="02010600030101010101" pitchFamily="2" charset="-122"/>
              </a:rPr>
              <a:t>Demonstration and testing</a:t>
            </a:r>
            <a:r>
              <a:rPr lang="en-US" altLang="zh-CN" dirty="0">
                <a:sym typeface="宋体" panose="02010600030101010101" pitchFamily="2" charset="-122"/>
              </a:rPr>
              <a:t>: support system demonstrations and testing, allowing for deeper communication of application scenarios and customer requirement.</a:t>
            </a:r>
          </a:p>
        </p:txBody>
      </p:sp>
      <p:sp>
        <p:nvSpPr>
          <p:cNvPr id="9" name="文本框 1"/>
          <p:cNvSpPr txBox="1">
            <a:spLocks noChangeArrowheads="1"/>
          </p:cNvSpPr>
          <p:nvPr/>
        </p:nvSpPr>
        <p:spPr bwMode="auto">
          <a:xfrm>
            <a:off x="387204" y="3226196"/>
            <a:ext cx="7668815" cy="3586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marL="214630" indent="-214630" algn="just">
              <a:lnSpc>
                <a:spcPct val="110000"/>
              </a:lnSpc>
              <a:spcBef>
                <a:spcPct val="30000"/>
              </a:spcBef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en-US" altLang="zh-CN" dirty="0">
                <a:sym typeface="宋体" panose="02010600030101010101" pitchFamily="2" charset="-122"/>
              </a:rPr>
              <a:t>Deep cooperation can be carried out in the following aspects: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2334" y="338519"/>
            <a:ext cx="1543845" cy="54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0530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2915</TotalTime>
  <Words>866</Words>
  <Application>Microsoft Office PowerPoint</Application>
  <PresentationFormat>自定义</PresentationFormat>
  <Paragraphs>66</Paragraphs>
  <Slides>6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Custom Design</vt:lpstr>
      <vt:lpstr>Office Theme</vt:lpstr>
      <vt:lpstr>Visio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多多</cp:lastModifiedBy>
  <cp:revision>36</cp:revision>
  <dcterms:created xsi:type="dcterms:W3CDTF">2023-04-18T13:25:54Z</dcterms:created>
  <dcterms:modified xsi:type="dcterms:W3CDTF">2023-06-10T14:25:38Z</dcterms:modified>
</cp:coreProperties>
</file>