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emplate" id="{D3474E28-4AA6-E748-B496-81F08868819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97"/>
    <p:restoredTop sz="94694"/>
  </p:normalViewPr>
  <p:slideViewPr>
    <p:cSldViewPr snapToGrid="0">
      <p:cViewPr varScale="1">
        <p:scale>
          <a:sx n="121" d="100"/>
          <a:sy n="121" d="100"/>
        </p:scale>
        <p:origin x="10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865ED-BC95-7046-8A83-04C62B6FDD09}" type="datetimeFigureOut">
              <a:rPr lang="en-US" smtClean="0"/>
              <a:t>6/8/23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8DC0-790C-1E42-8462-A6711F10F4EF}" type="slidenum">
              <a:rPr lang="en-US" smtClean="0"/>
              <a:t>‹#›</a:t>
            </a:fld>
            <a:endParaRPr lang="en-US"/>
          </a:p>
        </p:txBody>
      </p:sp>
    </p:spTree>
    <p:extLst>
      <p:ext uri="{BB962C8B-B14F-4D97-AF65-F5344CB8AC3E}">
        <p14:creationId xmlns:p14="http://schemas.microsoft.com/office/powerpoint/2010/main" val="3710306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9C8DC0-790C-1E42-8462-A6711F10F4EF}" type="slidenum">
              <a:rPr lang="en-US" smtClean="0"/>
              <a:t>1</a:t>
            </a:fld>
            <a:endParaRPr lang="en-US"/>
          </a:p>
        </p:txBody>
      </p:sp>
    </p:spTree>
    <p:extLst>
      <p:ext uri="{BB962C8B-B14F-4D97-AF65-F5344CB8AC3E}">
        <p14:creationId xmlns:p14="http://schemas.microsoft.com/office/powerpoint/2010/main" val="310053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B960F-DD99-15C9-0B8B-8812FA65F75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EC772C69-3FA2-7471-7D20-0193338A6E4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8E6BD510-9EB7-352F-4299-E72E569B8D1C}"/>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5" name="Footer Placeholder 4">
            <a:extLst>
              <a:ext uri="{FF2B5EF4-FFF2-40B4-BE49-F238E27FC236}">
                <a16:creationId xmlns:a16="http://schemas.microsoft.com/office/drawing/2014/main" id="{DBBE651C-E995-6D0C-69DF-B08DA91D3154}"/>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8F312567-4417-4398-7043-025006E25EC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02647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BD55-D949-603C-D4B0-76BF5A6F6E0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99DA7AB6-60A3-C781-0F6C-EE05C02F7270}"/>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6952BB46-382F-D2E7-AE45-6658D0BB5E0F}"/>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5" name="Footer Placeholder 4">
            <a:extLst>
              <a:ext uri="{FF2B5EF4-FFF2-40B4-BE49-F238E27FC236}">
                <a16:creationId xmlns:a16="http://schemas.microsoft.com/office/drawing/2014/main" id="{6B38399F-CEA1-5E34-629D-5B852C64E34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BC3A48BB-D79A-C07C-2705-F0BB4F5BE686}"/>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599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559DF0-843B-0123-336F-436CBCFB8631}"/>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7AF89A11-648F-F280-73CE-7BB16BDE2FC4}"/>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E091215F-8C03-13FA-7CA9-97C1ED8D67B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5" name="Footer Placeholder 4">
            <a:extLst>
              <a:ext uri="{FF2B5EF4-FFF2-40B4-BE49-F238E27FC236}">
                <a16:creationId xmlns:a16="http://schemas.microsoft.com/office/drawing/2014/main" id="{8491B1AC-07AB-6379-312C-13CB86C4249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3AB01CC9-1660-AC5F-55AF-2E2C09C74EC0}"/>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730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FEE6D-2A0A-67BB-C604-40C5BDFAEB4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3FCEE5B6-B354-536E-532A-A02EB76E3D6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8CCE5EE6-4C68-A431-0DCB-255BEAF04A8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5" name="Footer Placeholder 4">
            <a:extLst>
              <a:ext uri="{FF2B5EF4-FFF2-40B4-BE49-F238E27FC236}">
                <a16:creationId xmlns:a16="http://schemas.microsoft.com/office/drawing/2014/main" id="{EBDF841C-77A5-A0A1-BF7C-9C573C101E4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19CAC301-62EA-06A8-25F1-AE7C9612CBB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33389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434D-4BF7-DFF4-0CE1-4BF305023A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533B80C5-078D-F5AF-1E84-F25F16AE7A84}"/>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5DC8A51-08E0-4D03-D419-13857F9F69BD}"/>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5" name="Footer Placeholder 4">
            <a:extLst>
              <a:ext uri="{FF2B5EF4-FFF2-40B4-BE49-F238E27FC236}">
                <a16:creationId xmlns:a16="http://schemas.microsoft.com/office/drawing/2014/main" id="{BA815623-FFB6-DEBB-B2B7-25A8598B2D8D}"/>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6" name="Slide Number Placeholder 5">
            <a:extLst>
              <a:ext uri="{FF2B5EF4-FFF2-40B4-BE49-F238E27FC236}">
                <a16:creationId xmlns:a16="http://schemas.microsoft.com/office/drawing/2014/main" id="{C521D2B2-9B4B-1000-F7A1-B1293AC1F527}"/>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405801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F931-A94C-211D-4C16-E834A5996B3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CF320A0E-285F-5530-02FF-F66B1777B81B}"/>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EC072D30-F2E3-0B3A-B30C-A5343C3BF523}"/>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0B15F759-D83B-28DD-81FE-FB28B905A23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6" name="Footer Placeholder 5">
            <a:extLst>
              <a:ext uri="{FF2B5EF4-FFF2-40B4-BE49-F238E27FC236}">
                <a16:creationId xmlns:a16="http://schemas.microsoft.com/office/drawing/2014/main" id="{2554AA6C-AC4A-254A-4ED5-382239E88EDC}"/>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7DE390A8-0B27-AD23-4D78-8B67D1F644AC}"/>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66363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8552-CBBF-D10C-2851-CE5F323BE08F}"/>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FFFE88C3-615B-816B-C041-1B014F77F8F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A50F503-4249-0855-96AC-008B469A4FAF}"/>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25998227-D465-AE51-360B-A84D6E6A8CB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1D8803-B841-D379-DA13-54B34C51406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FA03BFB6-C264-EC78-DE85-31ED77A746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8" name="Footer Placeholder 7">
            <a:extLst>
              <a:ext uri="{FF2B5EF4-FFF2-40B4-BE49-F238E27FC236}">
                <a16:creationId xmlns:a16="http://schemas.microsoft.com/office/drawing/2014/main" id="{00ADCE47-0D8A-89FC-52C2-D482F134EBB2}"/>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9" name="Slide Number Placeholder 8">
            <a:extLst>
              <a:ext uri="{FF2B5EF4-FFF2-40B4-BE49-F238E27FC236}">
                <a16:creationId xmlns:a16="http://schemas.microsoft.com/office/drawing/2014/main" id="{9A8CD5A7-1626-07AA-D2F2-7D9D7D8D6C12}"/>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95980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8865FC91-E1CF-B33B-4316-5F030AB3405E}"/>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4" name="Footer Placeholder 3">
            <a:extLst>
              <a:ext uri="{FF2B5EF4-FFF2-40B4-BE49-F238E27FC236}">
                <a16:creationId xmlns:a16="http://schemas.microsoft.com/office/drawing/2014/main" id="{B713C2CC-BC4A-E4DF-8494-EC235D70283A}"/>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5" name="Slide Number Placeholder 4">
            <a:extLst>
              <a:ext uri="{FF2B5EF4-FFF2-40B4-BE49-F238E27FC236}">
                <a16:creationId xmlns:a16="http://schemas.microsoft.com/office/drawing/2014/main" id="{B66A15BA-FEE4-7386-6712-A96CDE521629}"/>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85535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740188-5A5C-FAF9-2521-642030BDA5D3}"/>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3" name="Footer Placeholder 2">
            <a:extLst>
              <a:ext uri="{FF2B5EF4-FFF2-40B4-BE49-F238E27FC236}">
                <a16:creationId xmlns:a16="http://schemas.microsoft.com/office/drawing/2014/main" id="{08FDEB4D-A45C-1453-8190-7209781C688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4" name="Slide Number Placeholder 3">
            <a:extLst>
              <a:ext uri="{FF2B5EF4-FFF2-40B4-BE49-F238E27FC236}">
                <a16:creationId xmlns:a16="http://schemas.microsoft.com/office/drawing/2014/main" id="{E398E109-5B87-E4B1-ADC1-030218708371}"/>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142843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0AA26-4BB6-1D1A-037D-ACBAE49B0BA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77456E84-B974-7F35-3C70-8E3E07AB255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F0A2D2F7-ABF5-8F11-2584-17C841342F7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971083-6C28-83C7-1AC1-F475C8F45B2B}"/>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6" name="Footer Placeholder 5">
            <a:extLst>
              <a:ext uri="{FF2B5EF4-FFF2-40B4-BE49-F238E27FC236}">
                <a16:creationId xmlns:a16="http://schemas.microsoft.com/office/drawing/2014/main" id="{3B3CCEC8-BA30-1F91-FADA-069CB64C2EDE}"/>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50E1819F-0494-7C02-1117-13ABFA5AED2E}"/>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286631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AC0-3989-9DEA-56D2-D9110E277CD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EDEEB673-96C5-9150-93A9-B8A68419558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EB45DBFF-1905-96EA-F117-F7109DA88E0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B250AEF-CCD9-BDA4-BC61-04C3F1EBE421}"/>
              </a:ext>
            </a:extLst>
          </p:cNvPr>
          <p:cNvSpPr>
            <a:spLocks noGrp="1"/>
          </p:cNvSpPr>
          <p:nvPr>
            <p:ph type="dt" sz="half" idx="10"/>
          </p:nvPr>
        </p:nvSpPr>
        <p:spPr>
          <a:xfrm>
            <a:off x="838200" y="6356350"/>
            <a:ext cx="2743200" cy="365125"/>
          </a:xfrm>
          <a:prstGeom prst="rect">
            <a:avLst/>
          </a:prstGeom>
        </p:spPr>
        <p:txBody>
          <a:bodyPr/>
          <a:lstStyle/>
          <a:p>
            <a:fld id="{5B1B96E0-5787-404D-9F78-8A667299D559}" type="datetimeFigureOut">
              <a:rPr lang="en-AT" smtClean="0"/>
              <a:t>6/8/23</a:t>
            </a:fld>
            <a:endParaRPr lang="en-AT"/>
          </a:p>
        </p:txBody>
      </p:sp>
      <p:sp>
        <p:nvSpPr>
          <p:cNvPr id="6" name="Footer Placeholder 5">
            <a:extLst>
              <a:ext uri="{FF2B5EF4-FFF2-40B4-BE49-F238E27FC236}">
                <a16:creationId xmlns:a16="http://schemas.microsoft.com/office/drawing/2014/main" id="{80B65F7D-AB3F-4B10-493C-818831748A90}"/>
              </a:ext>
            </a:extLst>
          </p:cNvPr>
          <p:cNvSpPr>
            <a:spLocks noGrp="1"/>
          </p:cNvSpPr>
          <p:nvPr>
            <p:ph type="ftr" sz="quarter" idx="11"/>
          </p:nvPr>
        </p:nvSpPr>
        <p:spPr>
          <a:xfrm>
            <a:off x="4038600" y="6356350"/>
            <a:ext cx="4114800" cy="365125"/>
          </a:xfrm>
          <a:prstGeom prst="rect">
            <a:avLst/>
          </a:prstGeom>
        </p:spPr>
        <p:txBody>
          <a:bodyPr/>
          <a:lstStyle/>
          <a:p>
            <a:endParaRPr lang="en-AT"/>
          </a:p>
        </p:txBody>
      </p:sp>
      <p:sp>
        <p:nvSpPr>
          <p:cNvPr id="7" name="Slide Number Placeholder 6">
            <a:extLst>
              <a:ext uri="{FF2B5EF4-FFF2-40B4-BE49-F238E27FC236}">
                <a16:creationId xmlns:a16="http://schemas.microsoft.com/office/drawing/2014/main" id="{24DBF558-90B7-EDC0-41D8-A7E587B8429B}"/>
              </a:ext>
            </a:extLst>
          </p:cNvPr>
          <p:cNvSpPr>
            <a:spLocks noGrp="1"/>
          </p:cNvSpPr>
          <p:nvPr>
            <p:ph type="sldNum" sz="quarter" idx="12"/>
          </p:nvPr>
        </p:nvSpPr>
        <p:spPr>
          <a:xfrm>
            <a:off x="8610600" y="6356350"/>
            <a:ext cx="2743200" cy="365125"/>
          </a:xfrm>
          <a:prstGeom prst="rect">
            <a:avLst/>
          </a:prstGeom>
        </p:spPr>
        <p:txBody>
          <a:bodyPr/>
          <a:lstStyle/>
          <a:p>
            <a:fld id="{FE3D9494-3D73-6B4D-A6B9-58EFB44A3F8D}" type="slidenum">
              <a:rPr lang="en-AT" smtClean="0"/>
              <a:t>‹#›</a:t>
            </a:fld>
            <a:endParaRPr lang="en-AT"/>
          </a:p>
        </p:txBody>
      </p:sp>
    </p:spTree>
    <p:extLst>
      <p:ext uri="{BB962C8B-B14F-4D97-AF65-F5344CB8AC3E}">
        <p14:creationId xmlns:p14="http://schemas.microsoft.com/office/powerpoint/2010/main" val="305456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F423B4A-9E1C-7EE6-E517-84DB7876326F}"/>
              </a:ext>
            </a:extLst>
          </p:cNvPr>
          <p:cNvPicPr>
            <a:picLocks noChangeAspect="1"/>
          </p:cNvPicPr>
          <p:nvPr userDrawn="1"/>
        </p:nvPicPr>
        <p:blipFill>
          <a:blip r:embed="rId14"/>
          <a:stretch>
            <a:fillRect/>
          </a:stretch>
        </p:blipFill>
        <p:spPr>
          <a:xfrm>
            <a:off x="10744200" y="234950"/>
            <a:ext cx="1229360" cy="572043"/>
          </a:xfrm>
          <a:prstGeom prst="rect">
            <a:avLst/>
          </a:prstGeom>
        </p:spPr>
      </p:pic>
      <p:grpSp>
        <p:nvGrpSpPr>
          <p:cNvPr id="4" name="Group 4">
            <a:extLst>
              <a:ext uri="{FF2B5EF4-FFF2-40B4-BE49-F238E27FC236}">
                <a16:creationId xmlns:a16="http://schemas.microsoft.com/office/drawing/2014/main" id="{CB8FB5A9-D095-10B6-ECB1-1AFF222B0DB2}"/>
              </a:ext>
            </a:extLst>
          </p:cNvPr>
          <p:cNvGrpSpPr>
            <a:grpSpLocks noChangeAspect="1"/>
          </p:cNvGrpSpPr>
          <p:nvPr userDrawn="1"/>
        </p:nvGrpSpPr>
        <p:grpSpPr bwMode="auto">
          <a:xfrm>
            <a:off x="10818813" y="806450"/>
            <a:ext cx="1079500" cy="250825"/>
            <a:chOff x="6815" y="508"/>
            <a:chExt cx="680" cy="158"/>
          </a:xfrm>
        </p:grpSpPr>
        <p:sp>
          <p:nvSpPr>
            <p:cNvPr id="5" name="AutoShape 3">
              <a:extLst>
                <a:ext uri="{FF2B5EF4-FFF2-40B4-BE49-F238E27FC236}">
                  <a16:creationId xmlns:a16="http://schemas.microsoft.com/office/drawing/2014/main" id="{0DD4725B-D409-8E89-1D7D-4758483EB3F9}"/>
                </a:ext>
              </a:extLst>
            </p:cNvPr>
            <p:cNvSpPr>
              <a:spLocks noChangeAspect="1" noChangeArrowheads="1" noTextEdit="1"/>
            </p:cNvSpPr>
            <p:nvPr userDrawn="1"/>
          </p:nvSpPr>
          <p:spPr bwMode="auto">
            <a:xfrm>
              <a:off x="6815" y="508"/>
              <a:ext cx="680"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5">
              <a:extLst>
                <a:ext uri="{FF2B5EF4-FFF2-40B4-BE49-F238E27FC236}">
                  <a16:creationId xmlns:a16="http://schemas.microsoft.com/office/drawing/2014/main" id="{91F6CFC0-660C-9E31-FA74-55E6BB70F403}"/>
                </a:ext>
              </a:extLst>
            </p:cNvPr>
            <p:cNvSpPr>
              <a:spLocks/>
            </p:cNvSpPr>
            <p:nvPr userDrawn="1"/>
          </p:nvSpPr>
          <p:spPr bwMode="auto">
            <a:xfrm>
              <a:off x="6822" y="513"/>
              <a:ext cx="669" cy="149"/>
            </a:xfrm>
            <a:custGeom>
              <a:avLst/>
              <a:gdLst>
                <a:gd name="T0" fmla="*/ 83 w 1849"/>
                <a:gd name="T1" fmla="*/ 397 h 397"/>
                <a:gd name="T2" fmla="*/ 83 w 1849"/>
                <a:gd name="T3" fmla="*/ 397 h 397"/>
                <a:gd name="T4" fmla="*/ 0 w 1849"/>
                <a:gd name="T5" fmla="*/ 313 h 397"/>
                <a:gd name="T6" fmla="*/ 0 w 1849"/>
                <a:gd name="T7" fmla="*/ 83 h 397"/>
                <a:gd name="T8" fmla="*/ 83 w 1849"/>
                <a:gd name="T9" fmla="*/ 0 h 397"/>
                <a:gd name="T10" fmla="*/ 1766 w 1849"/>
                <a:gd name="T11" fmla="*/ 0 h 397"/>
                <a:gd name="T12" fmla="*/ 1849 w 1849"/>
                <a:gd name="T13" fmla="*/ 83 h 397"/>
                <a:gd name="T14" fmla="*/ 1849 w 1849"/>
                <a:gd name="T15" fmla="*/ 313 h 397"/>
                <a:gd name="T16" fmla="*/ 1766 w 1849"/>
                <a:gd name="T17" fmla="*/ 397 h 397"/>
                <a:gd name="T18" fmla="*/ 83 w 1849"/>
                <a:gd name="T19"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9" h="397">
                  <a:moveTo>
                    <a:pt x="83" y="397"/>
                  </a:moveTo>
                  <a:lnTo>
                    <a:pt x="83" y="397"/>
                  </a:lnTo>
                  <a:cubicBezTo>
                    <a:pt x="37" y="397"/>
                    <a:pt x="0" y="359"/>
                    <a:pt x="0" y="313"/>
                  </a:cubicBezTo>
                  <a:lnTo>
                    <a:pt x="0" y="83"/>
                  </a:lnTo>
                  <a:cubicBezTo>
                    <a:pt x="0" y="37"/>
                    <a:pt x="37" y="0"/>
                    <a:pt x="83" y="0"/>
                  </a:cubicBezTo>
                  <a:lnTo>
                    <a:pt x="1766" y="0"/>
                  </a:lnTo>
                  <a:cubicBezTo>
                    <a:pt x="1812" y="0"/>
                    <a:pt x="1849" y="37"/>
                    <a:pt x="1849" y="83"/>
                  </a:cubicBezTo>
                  <a:lnTo>
                    <a:pt x="1849" y="313"/>
                  </a:lnTo>
                  <a:cubicBezTo>
                    <a:pt x="1849" y="359"/>
                    <a:pt x="1812" y="397"/>
                    <a:pt x="1766" y="397"/>
                  </a:cubicBezTo>
                  <a:lnTo>
                    <a:pt x="83" y="397"/>
                  </a:lnTo>
                  <a:close/>
                </a:path>
              </a:pathLst>
            </a:cu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7" name="Freeform 6">
              <a:extLst>
                <a:ext uri="{FF2B5EF4-FFF2-40B4-BE49-F238E27FC236}">
                  <a16:creationId xmlns:a16="http://schemas.microsoft.com/office/drawing/2014/main" id="{9BEA4DB1-6F10-0277-07CB-62EEA74BBF97}"/>
                </a:ext>
              </a:extLst>
            </p:cNvPr>
            <p:cNvSpPr>
              <a:spLocks noEditPoints="1"/>
            </p:cNvSpPr>
            <p:nvPr userDrawn="1"/>
          </p:nvSpPr>
          <p:spPr bwMode="auto">
            <a:xfrm>
              <a:off x="6815" y="506"/>
              <a:ext cx="683" cy="163"/>
            </a:xfrm>
            <a:custGeom>
              <a:avLst/>
              <a:gdLst>
                <a:gd name="T0" fmla="*/ 1786 w 1889"/>
                <a:gd name="T1" fmla="*/ 0 h 435"/>
                <a:gd name="T2" fmla="*/ 1786 w 1889"/>
                <a:gd name="T3" fmla="*/ 0 h 435"/>
                <a:gd name="T4" fmla="*/ 103 w 1889"/>
                <a:gd name="T5" fmla="*/ 0 h 435"/>
                <a:gd name="T6" fmla="*/ 0 w 1889"/>
                <a:gd name="T7" fmla="*/ 102 h 435"/>
                <a:gd name="T8" fmla="*/ 0 w 1889"/>
                <a:gd name="T9" fmla="*/ 332 h 435"/>
                <a:gd name="T10" fmla="*/ 103 w 1889"/>
                <a:gd name="T11" fmla="*/ 435 h 435"/>
                <a:gd name="T12" fmla="*/ 1786 w 1889"/>
                <a:gd name="T13" fmla="*/ 435 h 435"/>
                <a:gd name="T14" fmla="*/ 1889 w 1889"/>
                <a:gd name="T15" fmla="*/ 332 h 435"/>
                <a:gd name="T16" fmla="*/ 1889 w 1889"/>
                <a:gd name="T17" fmla="*/ 102 h 435"/>
                <a:gd name="T18" fmla="*/ 1786 w 1889"/>
                <a:gd name="T19" fmla="*/ 0 h 435"/>
                <a:gd name="T20" fmla="*/ 1786 w 1889"/>
                <a:gd name="T21" fmla="*/ 39 h 435"/>
                <a:gd name="T22" fmla="*/ 1786 w 1889"/>
                <a:gd name="T23" fmla="*/ 39 h 435"/>
                <a:gd name="T24" fmla="*/ 1849 w 1889"/>
                <a:gd name="T25" fmla="*/ 102 h 435"/>
                <a:gd name="T26" fmla="*/ 1849 w 1889"/>
                <a:gd name="T27" fmla="*/ 332 h 435"/>
                <a:gd name="T28" fmla="*/ 1786 w 1889"/>
                <a:gd name="T29" fmla="*/ 395 h 435"/>
                <a:gd name="T30" fmla="*/ 103 w 1889"/>
                <a:gd name="T31" fmla="*/ 395 h 435"/>
                <a:gd name="T32" fmla="*/ 39 w 1889"/>
                <a:gd name="T33" fmla="*/ 332 h 435"/>
                <a:gd name="T34" fmla="*/ 39 w 1889"/>
                <a:gd name="T35" fmla="*/ 102 h 435"/>
                <a:gd name="T36" fmla="*/ 103 w 1889"/>
                <a:gd name="T37" fmla="*/ 39 h 435"/>
                <a:gd name="T38" fmla="*/ 1786 w 1889"/>
                <a:gd name="T39" fmla="*/ 39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89" h="435">
                  <a:moveTo>
                    <a:pt x="1786" y="0"/>
                  </a:moveTo>
                  <a:lnTo>
                    <a:pt x="1786" y="0"/>
                  </a:lnTo>
                  <a:lnTo>
                    <a:pt x="103" y="0"/>
                  </a:lnTo>
                  <a:cubicBezTo>
                    <a:pt x="46" y="0"/>
                    <a:pt x="0" y="45"/>
                    <a:pt x="0" y="102"/>
                  </a:cubicBezTo>
                  <a:lnTo>
                    <a:pt x="0" y="332"/>
                  </a:lnTo>
                  <a:cubicBezTo>
                    <a:pt x="0" y="389"/>
                    <a:pt x="46" y="435"/>
                    <a:pt x="103" y="435"/>
                  </a:cubicBezTo>
                  <a:lnTo>
                    <a:pt x="1786" y="435"/>
                  </a:lnTo>
                  <a:cubicBezTo>
                    <a:pt x="1843" y="435"/>
                    <a:pt x="1889" y="389"/>
                    <a:pt x="1889" y="332"/>
                  </a:cubicBezTo>
                  <a:lnTo>
                    <a:pt x="1889" y="102"/>
                  </a:lnTo>
                  <a:cubicBezTo>
                    <a:pt x="1889" y="45"/>
                    <a:pt x="1843" y="0"/>
                    <a:pt x="1786" y="0"/>
                  </a:cubicBezTo>
                  <a:close/>
                  <a:moveTo>
                    <a:pt x="1786" y="39"/>
                  </a:moveTo>
                  <a:lnTo>
                    <a:pt x="1786" y="39"/>
                  </a:lnTo>
                  <a:cubicBezTo>
                    <a:pt x="1821" y="39"/>
                    <a:pt x="1849" y="67"/>
                    <a:pt x="1849" y="102"/>
                  </a:cubicBezTo>
                  <a:lnTo>
                    <a:pt x="1849" y="332"/>
                  </a:lnTo>
                  <a:cubicBezTo>
                    <a:pt x="1849" y="367"/>
                    <a:pt x="1821" y="395"/>
                    <a:pt x="1786" y="395"/>
                  </a:cubicBezTo>
                  <a:lnTo>
                    <a:pt x="103" y="395"/>
                  </a:lnTo>
                  <a:cubicBezTo>
                    <a:pt x="68" y="395"/>
                    <a:pt x="39" y="367"/>
                    <a:pt x="39" y="332"/>
                  </a:cubicBezTo>
                  <a:lnTo>
                    <a:pt x="39" y="102"/>
                  </a:lnTo>
                  <a:cubicBezTo>
                    <a:pt x="39" y="67"/>
                    <a:pt x="68" y="39"/>
                    <a:pt x="103" y="39"/>
                  </a:cubicBezTo>
                  <a:lnTo>
                    <a:pt x="1786" y="39"/>
                  </a:lnTo>
                  <a:close/>
                </a:path>
              </a:pathLst>
            </a:custGeom>
            <a:solidFill>
              <a:srgbClr val="C9BF8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79918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51AB4DC-58D5-C4A4-6BF9-8102961E9BDB}"/>
              </a:ext>
            </a:extLst>
          </p:cNvPr>
          <p:cNvSpPr txBox="1">
            <a:spLocks/>
          </p:cNvSpPr>
          <p:nvPr/>
        </p:nvSpPr>
        <p:spPr>
          <a:xfrm>
            <a:off x="10841064" y="825623"/>
            <a:ext cx="1069383" cy="244353"/>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100" b="1" dirty="0">
                <a:solidFill>
                  <a:schemeClr val="bg1"/>
                </a:solidFill>
                <a:latin typeface="Arial" panose="020B0604020202020204" pitchFamily="34" charset="0"/>
                <a:cs typeface="Arial" panose="020B0604020202020204" pitchFamily="34" charset="0"/>
              </a:rPr>
              <a:t>P4.3-375</a:t>
            </a:r>
            <a:endParaRPr lang="en-AT" sz="32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DF4803C-FA79-4926-900C-E4B416A8C801}"/>
              </a:ext>
            </a:extLst>
          </p:cNvPr>
          <p:cNvSpPr txBox="1"/>
          <p:nvPr/>
        </p:nvSpPr>
        <p:spPr>
          <a:xfrm>
            <a:off x="2060649" y="6445348"/>
            <a:ext cx="7591825" cy="369332"/>
          </a:xfrm>
          <a:prstGeom prst="rect">
            <a:avLst/>
          </a:prstGeom>
          <a:noFill/>
        </p:spPr>
        <p:txBody>
          <a:bodyPr wrap="square">
            <a:spAutoFit/>
          </a:bodyPr>
          <a:lstStyle/>
          <a:p>
            <a:r>
              <a:rPr lang="en-US" sz="900" i="1" dirty="0"/>
              <a:t>Sandia National Laboratories is a </a:t>
            </a:r>
            <a:r>
              <a:rPr lang="en-US" sz="900" i="1" dirty="0" err="1"/>
              <a:t>multimission</a:t>
            </a:r>
            <a:r>
              <a:rPr lang="en-US" sz="900" i="1" dirty="0"/>
              <a:t> laboratory managed and operated by National Technology &amp; Engineering Solutions of Sandia, LLC, a wholly owned subsidiary of Honeywell International Inc., for the U.S. Department of Energy’s National Nuclear Security Administration under contract DE-NA0003525.</a:t>
            </a:r>
            <a:endParaRPr lang="en-US" sz="900" dirty="0"/>
          </a:p>
        </p:txBody>
      </p:sp>
      <p:sp>
        <p:nvSpPr>
          <p:cNvPr id="8" name="TextBox 7">
            <a:extLst>
              <a:ext uri="{FF2B5EF4-FFF2-40B4-BE49-F238E27FC236}">
                <a16:creationId xmlns:a16="http://schemas.microsoft.com/office/drawing/2014/main" id="{E98FDCB0-FCAA-47C8-855F-41863326C8AD}"/>
              </a:ext>
            </a:extLst>
          </p:cNvPr>
          <p:cNvSpPr txBox="1"/>
          <p:nvPr/>
        </p:nvSpPr>
        <p:spPr>
          <a:xfrm>
            <a:off x="2061274" y="26169"/>
            <a:ext cx="8547316" cy="1138773"/>
          </a:xfrm>
          <a:prstGeom prst="rect">
            <a:avLst/>
          </a:prstGeom>
          <a:noFill/>
        </p:spPr>
        <p:txBody>
          <a:bodyPr wrap="square" rtlCol="0">
            <a:spAutoFit/>
          </a:bodyPr>
          <a:lstStyle/>
          <a:p>
            <a:pPr algn="ctr"/>
            <a:r>
              <a:rPr lang="en-US" b="1" dirty="0">
                <a:solidFill>
                  <a:schemeClr val="bg1"/>
                </a:solidFill>
                <a:latin typeface="Arial" panose="020B0604020202020204" pitchFamily="34" charset="0"/>
                <a:cs typeface="Arial" panose="020B0604020202020204" pitchFamily="34" charset="0"/>
              </a:rPr>
              <a:t>Data Model and Data Access Architecture in the Geophysical Monitoring System</a:t>
            </a:r>
            <a:endParaRPr lang="en-AT" sz="1600" dirty="0">
              <a:solidFill>
                <a:schemeClr val="bg1"/>
              </a:solidFill>
              <a:latin typeface="Arial" panose="020B0604020202020204" pitchFamily="34" charset="0"/>
              <a:cs typeface="Arial" panose="020B0604020202020204" pitchFamily="34" charset="0"/>
            </a:endParaRPr>
          </a:p>
          <a:p>
            <a:pPr algn="ctr"/>
            <a:r>
              <a:rPr lang="en-US" dirty="0">
                <a:solidFill>
                  <a:schemeClr val="bg1"/>
                </a:solidFill>
                <a:latin typeface="Arial" panose="020B0604020202020204" pitchFamily="34" charset="0"/>
                <a:cs typeface="Arial" panose="020B0604020202020204" pitchFamily="34" charset="0"/>
              </a:rPr>
              <a:t>Ben Hamlet and Mark Harris</a:t>
            </a:r>
            <a:endParaRPr lang="en-AT" dirty="0">
              <a:solidFill>
                <a:schemeClr val="bg1"/>
              </a:solidFill>
              <a:latin typeface="Arial" panose="020B0604020202020204" pitchFamily="34" charset="0"/>
              <a:cs typeface="Arial" panose="020B0604020202020204" pitchFamily="34" charset="0"/>
            </a:endParaRPr>
          </a:p>
          <a:p>
            <a:pPr algn="ctr"/>
            <a:r>
              <a:rPr lang="en-US" sz="1200" dirty="0">
                <a:solidFill>
                  <a:schemeClr val="bg1"/>
                </a:solidFill>
                <a:latin typeface="Arial" panose="020B0604020202020204" pitchFamily="34" charset="0"/>
                <a:cs typeface="Arial" panose="020B0604020202020204" pitchFamily="34" charset="0"/>
              </a:rPr>
              <a:t>Sandia National Laboratories</a:t>
            </a:r>
            <a:endParaRPr lang="en-AT" sz="1200" dirty="0">
              <a:solidFill>
                <a:schemeClr val="bg1"/>
              </a:solidFill>
              <a:latin typeface="Arial" panose="020B0604020202020204" pitchFamily="34" charset="0"/>
              <a:cs typeface="Arial" panose="020B0604020202020204" pitchFamily="34" charset="0"/>
            </a:endParaRPr>
          </a:p>
        </p:txBody>
      </p:sp>
      <p:sp>
        <p:nvSpPr>
          <p:cNvPr id="9" name="Text Placeholder 3">
            <a:extLst>
              <a:ext uri="{FF2B5EF4-FFF2-40B4-BE49-F238E27FC236}">
                <a16:creationId xmlns:a16="http://schemas.microsoft.com/office/drawing/2014/main" id="{732FD770-F69D-4454-9F0D-D967A858DEA5}"/>
              </a:ext>
            </a:extLst>
          </p:cNvPr>
          <p:cNvSpPr txBox="1">
            <a:spLocks/>
          </p:cNvSpPr>
          <p:nvPr/>
        </p:nvSpPr>
        <p:spPr>
          <a:xfrm>
            <a:off x="101599" y="1604402"/>
            <a:ext cx="7797588" cy="445061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spcAft>
                <a:spcPts val="1200"/>
              </a:spcAft>
            </a:pPr>
            <a:r>
              <a:rPr lang="en-US" sz="1400" dirty="0">
                <a:latin typeface="Calibri" panose="020F0502020204030204" pitchFamily="34" charset="0"/>
                <a:ea typeface="Calibri" panose="020F0502020204030204" pitchFamily="34" charset="0"/>
                <a:cs typeface="Calibri" panose="020F0502020204030204" pitchFamily="34" charset="0"/>
              </a:rPr>
              <a:t>Sandia National Laboratories is developing the Geophysical Monitoring System (GMS) to modernize the United States National Data Center (USNDC) waveform processing system. </a:t>
            </a:r>
            <a:r>
              <a:rPr lang="en-US" sz="1400" dirty="0">
                <a:latin typeface="Calibri" panose="020F0502020204030204" pitchFamily="34" charset="0"/>
                <a:ea typeface="Calibri" panose="020F0502020204030204" pitchFamily="34" charset="0"/>
                <a:cs typeface="Times New Roman" panose="02020603050405020304" pitchFamily="18" charset="0"/>
              </a:rPr>
              <a:t>The United States is providing the common architecture and processing components of GMS as a contribution-in-kind to accelerate progress on International Data Centre (IDC) Re-engineering</a:t>
            </a:r>
            <a:r>
              <a:rPr lang="en-US" sz="1400" dirty="0">
                <a:latin typeface="Calibri" panose="020F0502020204030204" pitchFamily="34" charset="0"/>
                <a:ea typeface="Calibri" panose="020F0502020204030204" pitchFamily="34" charset="0"/>
                <a:cs typeface="Calibri" panose="020F0502020204030204" pitchFamily="34" charset="0"/>
              </a:rPr>
              <a:t>. </a:t>
            </a:r>
          </a:p>
          <a:p>
            <a:pPr>
              <a:spcBef>
                <a:spcPts val="1200"/>
              </a:spcBef>
              <a:spcAft>
                <a:spcPts val="1200"/>
              </a:spcAft>
            </a:pPr>
            <a:r>
              <a:rPr lang="en-US" sz="1400" dirty="0"/>
              <a:t>The legacy US NDC system lacks separation between the application data model and physical database schema, which has impeded cost-effective system maintenance and extension. </a:t>
            </a:r>
          </a:p>
          <a:p>
            <a:pPr>
              <a:spcBef>
                <a:spcPts val="1200"/>
              </a:spcBef>
              <a:spcAft>
                <a:spcPts val="1200"/>
              </a:spcAft>
            </a:pPr>
            <a:r>
              <a:rPr lang="en-US" sz="1400" dirty="0"/>
              <a:t>The GMS architecture avoids this problem through the Common Object Interface (COI). </a:t>
            </a:r>
          </a:p>
          <a:p>
            <a:pPr>
              <a:spcBef>
                <a:spcPts val="1200"/>
              </a:spcBef>
              <a:spcAft>
                <a:spcPts val="1200"/>
              </a:spcAft>
            </a:pPr>
            <a:r>
              <a:rPr lang="en-US" sz="1400" dirty="0"/>
              <a:t>The GMS COI defines application-level components, a Data Model and Access API, for interacting with persistent data objects. These are agnostic to the underlying persistent data storage implementations.</a:t>
            </a:r>
          </a:p>
          <a:p>
            <a:pPr>
              <a:spcBef>
                <a:spcPts val="1200"/>
              </a:spcBef>
              <a:spcAft>
                <a:spcPts val="1200"/>
              </a:spcAft>
            </a:pPr>
            <a:r>
              <a:rPr lang="en-US" sz="1400" dirty="0"/>
              <a:t>The GMS project is currently prioritizing development of the Interactive Analysis (IAN) user interface tools used by Analysts. Since the GMS data acquisition and automatic processing components can not yet support these tools, GMS temporarily includes the Legacy Data Bridge to provide the tools access to the legacy US NDC database and waveform file storage.</a:t>
            </a:r>
          </a:p>
          <a:p>
            <a:pPr>
              <a:spcBef>
                <a:spcPts val="1200"/>
              </a:spcBef>
              <a:spcAft>
                <a:spcPts val="1200"/>
              </a:spcAft>
            </a:pPr>
            <a:r>
              <a:rPr lang="en-US" sz="1400" dirty="0"/>
              <a:t>The Legacy Data Bridge provides one COI implementation.</a:t>
            </a:r>
          </a:p>
          <a:p>
            <a:endParaRPr lang="en-US" sz="1400" dirty="0"/>
          </a:p>
          <a:p>
            <a:endParaRPr lang="en-US" sz="1400" dirty="0"/>
          </a:p>
          <a:p>
            <a:endParaRPr lang="en-US" sz="1400" dirty="0"/>
          </a:p>
          <a:p>
            <a:endParaRPr lang="en-US" sz="1400" dirty="0"/>
          </a:p>
          <a:p>
            <a:pPr>
              <a:spcBef>
                <a:spcPts val="1200"/>
              </a:spcBef>
              <a:spcAft>
                <a:spcPts val="1200"/>
              </a:spcAft>
            </a:pPr>
            <a:endParaRPr lang="en-US" sz="1400" dirty="0">
              <a:latin typeface="Calibri" panose="020F0502020204030204" pitchFamily="34" charset="0"/>
              <a:ea typeface="Calibri" panose="020F0502020204030204" pitchFamily="34" charset="0"/>
              <a:cs typeface="Calibri" panose="020F0502020204030204" pitchFamily="34" charset="0"/>
            </a:endParaRPr>
          </a:p>
          <a:p>
            <a:endParaRPr lang="en-US" sz="1400" dirty="0"/>
          </a:p>
        </p:txBody>
      </p:sp>
      <p:pic>
        <p:nvPicPr>
          <p:cNvPr id="10" name="Picture Placeholder 6">
            <a:extLst>
              <a:ext uri="{FF2B5EF4-FFF2-40B4-BE49-F238E27FC236}">
                <a16:creationId xmlns:a16="http://schemas.microsoft.com/office/drawing/2014/main" id="{3D10386E-D88A-4FF5-8611-BDD5E1728099}"/>
              </a:ext>
            </a:extLst>
          </p:cNvPr>
          <p:cNvPicPr>
            <a:picLocks noChangeAspect="1"/>
          </p:cNvPicPr>
          <p:nvPr/>
        </p:nvPicPr>
        <p:blipFill>
          <a:blip r:embed="rId3"/>
          <a:srcRect l="529" r="529"/>
          <a:stretch>
            <a:fillRect/>
          </a:stretch>
        </p:blipFill>
        <p:spPr>
          <a:xfrm>
            <a:off x="7999459" y="1465970"/>
            <a:ext cx="1821649" cy="1438391"/>
          </a:xfrm>
          <a:prstGeom prst="rect">
            <a:avLst/>
          </a:prstGeom>
        </p:spPr>
      </p:pic>
      <p:pic>
        <p:nvPicPr>
          <p:cNvPr id="11" name="Picture 10">
            <a:extLst>
              <a:ext uri="{FF2B5EF4-FFF2-40B4-BE49-F238E27FC236}">
                <a16:creationId xmlns:a16="http://schemas.microsoft.com/office/drawing/2014/main" id="{60DD4584-0F75-409A-AB41-5DF22086F1DC}"/>
              </a:ext>
            </a:extLst>
          </p:cNvPr>
          <p:cNvPicPr>
            <a:picLocks noChangeAspect="1"/>
          </p:cNvPicPr>
          <p:nvPr/>
        </p:nvPicPr>
        <p:blipFill>
          <a:blip r:embed="rId4"/>
          <a:stretch>
            <a:fillRect/>
          </a:stretch>
        </p:blipFill>
        <p:spPr>
          <a:xfrm>
            <a:off x="8190865" y="3885158"/>
            <a:ext cx="3467303" cy="2363640"/>
          </a:xfrm>
          <a:prstGeom prst="rect">
            <a:avLst/>
          </a:prstGeom>
          <a:ln w="12700">
            <a:noFill/>
          </a:ln>
        </p:spPr>
      </p:pic>
      <p:pic>
        <p:nvPicPr>
          <p:cNvPr id="12" name="Picture 2">
            <a:extLst>
              <a:ext uri="{FF2B5EF4-FFF2-40B4-BE49-F238E27FC236}">
                <a16:creationId xmlns:a16="http://schemas.microsoft.com/office/drawing/2014/main" id="{63A7D291-5B27-4DFE-A03E-E30E16DF36C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21108" y="1465970"/>
            <a:ext cx="2269293" cy="236364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11CC535D-3B1D-F9CE-A29C-5663AE4CEC2E}"/>
              </a:ext>
            </a:extLst>
          </p:cNvPr>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70668" y="6575449"/>
            <a:ext cx="1740628" cy="253070"/>
          </a:xfrm>
          <a:prstGeom prst="rect">
            <a:avLst/>
          </a:prstGeom>
        </p:spPr>
      </p:pic>
      <p:pic>
        <p:nvPicPr>
          <p:cNvPr id="4" name="Picture 3">
            <a:extLst>
              <a:ext uri="{FF2B5EF4-FFF2-40B4-BE49-F238E27FC236}">
                <a16:creationId xmlns:a16="http://schemas.microsoft.com/office/drawing/2014/main" id="{6AF9CA61-41A9-AF0D-3AA4-8DAFEB13F21E}"/>
              </a:ext>
            </a:extLst>
          </p:cNvPr>
          <p:cNvPicPr>
            <a:picLocks noChangeAspect="1"/>
          </p:cNvPicPr>
          <p:nvPr/>
        </p:nvPicPr>
        <p:blipFill>
          <a:blip r:embed="rId7"/>
          <a:stretch>
            <a:fillRect/>
          </a:stretch>
        </p:blipFill>
        <p:spPr>
          <a:xfrm>
            <a:off x="80579" y="6265846"/>
            <a:ext cx="1740628" cy="265971"/>
          </a:xfrm>
          <a:prstGeom prst="rect">
            <a:avLst/>
          </a:prstGeom>
        </p:spPr>
      </p:pic>
      <p:sp>
        <p:nvSpPr>
          <p:cNvPr id="7" name="TextBox 6">
            <a:extLst>
              <a:ext uri="{FF2B5EF4-FFF2-40B4-BE49-F238E27FC236}">
                <a16:creationId xmlns:a16="http://schemas.microsoft.com/office/drawing/2014/main" id="{5A33DA17-28B0-EFBB-7AB6-63EDFC544AF3}"/>
              </a:ext>
            </a:extLst>
          </p:cNvPr>
          <p:cNvSpPr txBox="1"/>
          <p:nvPr/>
        </p:nvSpPr>
        <p:spPr>
          <a:xfrm>
            <a:off x="10841064" y="-60908"/>
            <a:ext cx="1494986" cy="307777"/>
          </a:xfrm>
          <a:prstGeom prst="rect">
            <a:avLst/>
          </a:prstGeom>
          <a:noFill/>
        </p:spPr>
        <p:txBody>
          <a:bodyPr wrap="square">
            <a:spAutoFit/>
          </a:bodyPr>
          <a:lstStyle/>
          <a:p>
            <a:r>
              <a:rPr lang="en-US" sz="1100" dirty="0">
                <a:solidFill>
                  <a:schemeClr val="bg1"/>
                </a:solidFill>
                <a:effectLst/>
                <a:latin typeface="OpenSansBold"/>
              </a:rPr>
              <a:t>SAND2023-04909D</a:t>
            </a:r>
            <a:r>
              <a:rPr lang="en-US" sz="1400" dirty="0">
                <a:solidFill>
                  <a:schemeClr val="bg1"/>
                </a:solidFill>
                <a:effectLst/>
                <a:latin typeface="OpenSansBold"/>
              </a:rPr>
              <a:t> </a:t>
            </a:r>
            <a:endParaRPr lang="en-US" sz="1400" dirty="0">
              <a:solidFill>
                <a:schemeClr val="bg1"/>
              </a:solidFill>
            </a:endParaRPr>
          </a:p>
        </p:txBody>
      </p:sp>
    </p:spTree>
    <p:extLst>
      <p:ext uri="{BB962C8B-B14F-4D97-AF65-F5344CB8AC3E}">
        <p14:creationId xmlns:p14="http://schemas.microsoft.com/office/powerpoint/2010/main" val="607453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0631ecb-1266-4cce-91a7-f1cac9bb914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235D911E02C04ABCEBA23AAB3E1613" ma:contentTypeVersion="6" ma:contentTypeDescription="Create a new document." ma:contentTypeScope="" ma:versionID="82268d25d8449d6ec8e6958f18bdbab3">
  <xsd:schema xmlns:xsd="http://www.w3.org/2001/XMLSchema" xmlns:xs="http://www.w3.org/2001/XMLSchema" xmlns:p="http://schemas.microsoft.com/office/2006/metadata/properties" xmlns:ns3="70631ecb-1266-4cce-91a7-f1cac9bb9146" xmlns:ns4="9a6b9456-f484-48c4-a76f-ebc77d863a0a" targetNamespace="http://schemas.microsoft.com/office/2006/metadata/properties" ma:root="true" ma:fieldsID="f92b57b8b39e3bdae2bd980c771c6e2b" ns3:_="" ns4:_="">
    <xsd:import namespace="70631ecb-1266-4cce-91a7-f1cac9bb9146"/>
    <xsd:import namespace="9a6b9456-f484-48c4-a76f-ebc77d863a0a"/>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631ecb-1266-4cce-91a7-f1cac9bb91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6b9456-f484-48c4-a76f-ebc77d863a0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45728D-A119-421C-B5E7-4473E95C5B73}">
  <ds:schemaRefs>
    <ds:schemaRef ds:uri="9a6b9456-f484-48c4-a76f-ebc77d863a0a"/>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70631ecb-1266-4cce-91a7-f1cac9bb9146"/>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475D107-C9E1-4B70-ADC8-77F24FC329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631ecb-1266-4cce-91a7-f1cac9bb9146"/>
    <ds:schemaRef ds:uri="9a6b9456-f484-48c4-a76f-ebc77d863a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F9B1D6-1734-42C0-B7F6-2687C756C7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3647</TotalTime>
  <Words>265</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OpenSansBold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Moshir Kyrollos</dc:creator>
  <cp:lastModifiedBy>Hamlet, Benjamin R</cp:lastModifiedBy>
  <cp:revision>27</cp:revision>
  <dcterms:created xsi:type="dcterms:W3CDTF">2023-04-18T13:25:54Z</dcterms:created>
  <dcterms:modified xsi:type="dcterms:W3CDTF">2023-06-09T01:19:19Z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0x010100F7235D911E02C04ABCEBA23AAB3E1613</vt:lpwstr>
  </property>
</Properties>
</file>