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6"/>
  </p:notesMasterIdLst>
  <p:sldIdLst>
    <p:sldId id="261" r:id="rId3"/>
    <p:sldId id="256" r:id="rId4"/>
    <p:sldId id="262" r:id="rId5"/>
    <p:sldId id="263" r:id="rId6"/>
    <p:sldId id="267" r:id="rId7"/>
    <p:sldId id="268" r:id="rId8"/>
    <p:sldId id="269" r:id="rId9"/>
    <p:sldId id="264" r:id="rId10"/>
    <p:sldId id="270" r:id="rId11"/>
    <p:sldId id="271" r:id="rId12"/>
    <p:sldId id="272" r:id="rId13"/>
    <p:sldId id="273" r:id="rId14"/>
    <p:sldId id="265" r:id="rId15"/>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8"/>
            <p14:sldId id="269"/>
            <p14:sldId id="264"/>
            <p14:sldId id="270"/>
            <p14:sldId id="271"/>
            <p14:sldId id="272"/>
            <p14:sldId id="273"/>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4694"/>
  </p:normalViewPr>
  <p:slideViewPr>
    <p:cSldViewPr snapToGrid="0">
      <p:cViewPr varScale="1">
        <p:scale>
          <a:sx n="121" d="100"/>
          <a:sy n="121" d="100"/>
        </p:scale>
        <p:origin x="4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4D2F6-44C9-A241-BEBF-0B6B342E4BC0}"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4435F-CF10-A743-A32D-591D4B41D6EA}" type="slidenum">
              <a:rPr lang="en-US" smtClean="0"/>
              <a:t>‹#›</a:t>
            </a:fld>
            <a:endParaRPr lang="en-US"/>
          </a:p>
        </p:txBody>
      </p:sp>
    </p:spTree>
    <p:extLst>
      <p:ext uri="{BB962C8B-B14F-4D97-AF65-F5344CB8AC3E}">
        <p14:creationId xmlns:p14="http://schemas.microsoft.com/office/powerpoint/2010/main" val="213796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4435F-CF10-A743-A32D-591D4B41D6EA}" type="slidenum">
              <a:rPr lang="en-US" smtClean="0"/>
              <a:t>1</a:t>
            </a:fld>
            <a:endParaRPr lang="en-US"/>
          </a:p>
        </p:txBody>
      </p:sp>
    </p:spTree>
    <p:extLst>
      <p:ext uri="{BB962C8B-B14F-4D97-AF65-F5344CB8AC3E}">
        <p14:creationId xmlns:p14="http://schemas.microsoft.com/office/powerpoint/2010/main" val="376737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6/8/23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3.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13.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8.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Data Model and Data Access Architecture in the Geophysical Monitoring System</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Ben Hamlet and Mark Harris</a:t>
            </a:r>
            <a:endParaRPr lang="en-AT">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Sandia National Laboratories</a:t>
            </a:r>
            <a:endParaRPr lang="en-AT" sz="140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Data model and data access architecture for GMS, a new waveform processing system for the United States National Data Center (US NDC)</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P4.3-375</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Architecture overview, COI data model and data access concepts, and the legacy data bridge to the US NDC database</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Architecture context for the GMS data access components and example architecture descriptions for the Event COI class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COI data model and data access architecture supported the system’s migration to using a legacy data bridge to the US NDC system’s data and file storage. In the future, it may support migration to new GMS data persistence solutions.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1BE371A-6EB9-3C32-58AF-E59FEF310C33}"/>
              </a:ext>
            </a:extLst>
          </p:cNvPr>
          <p:cNvPicPr>
            <a:picLocks noChangeAspect="1"/>
          </p:cNvPicPr>
          <p:nvPr/>
        </p:nvPicPr>
        <p:blipFill>
          <a:blip r:embed="rId3"/>
          <a:srcRect/>
          <a:stretch/>
        </p:blipFill>
        <p:spPr>
          <a:xfrm>
            <a:off x="9926597" y="505216"/>
            <a:ext cx="2097024" cy="806840"/>
          </a:xfrm>
          <a:prstGeom prst="rect">
            <a:avLst/>
          </a:prstGeom>
        </p:spPr>
      </p:pic>
      <p:sp>
        <p:nvSpPr>
          <p:cNvPr id="12" name="TextBox 11">
            <a:extLst>
              <a:ext uri="{FF2B5EF4-FFF2-40B4-BE49-F238E27FC236}">
                <a16:creationId xmlns:a16="http://schemas.microsoft.com/office/drawing/2014/main" id="{2493B18F-FBBE-5BFD-D9F9-2E26964F19F7}"/>
              </a:ext>
            </a:extLst>
          </p:cNvPr>
          <p:cNvSpPr txBox="1"/>
          <p:nvPr/>
        </p:nvSpPr>
        <p:spPr>
          <a:xfrm>
            <a:off x="7083603" y="6340593"/>
            <a:ext cx="5108397" cy="507831"/>
          </a:xfrm>
          <a:prstGeom prst="rect">
            <a:avLst/>
          </a:prstGeom>
          <a:noFill/>
        </p:spPr>
        <p:txBody>
          <a:bodyPr wrap="square">
            <a:spAutoFit/>
          </a:bodyPr>
          <a:lstStyle/>
          <a:p>
            <a:r>
              <a:rPr lang="en-US" sz="900" i="1" dirty="0">
                <a:solidFill>
                  <a:schemeClr val="bg1"/>
                </a:solidFill>
              </a:rPr>
              <a:t>Sandia National Laboratories is a </a:t>
            </a:r>
            <a:r>
              <a:rPr lang="en-US" sz="900" i="1" dirty="0" err="1">
                <a:solidFill>
                  <a:schemeClr val="bg1"/>
                </a:solidFill>
              </a:rPr>
              <a:t>multimission</a:t>
            </a:r>
            <a:r>
              <a:rPr lang="en-US" sz="900" i="1" dirty="0">
                <a:solidFill>
                  <a:schemeClr val="bg1"/>
                </a:solidFill>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900" dirty="0">
              <a:solidFill>
                <a:schemeClr val="bg1"/>
              </a:solidFill>
            </a:endParaRPr>
          </a:p>
        </p:txBody>
      </p:sp>
      <p:pic>
        <p:nvPicPr>
          <p:cNvPr id="10" name="Picture 9">
            <a:extLst>
              <a:ext uri="{FF2B5EF4-FFF2-40B4-BE49-F238E27FC236}">
                <a16:creationId xmlns:a16="http://schemas.microsoft.com/office/drawing/2014/main" id="{B556A738-DEB5-1DD3-EE06-B486C039C6E4}"/>
              </a:ext>
            </a:extLst>
          </p:cNvPr>
          <p:cNvPicPr>
            <a:picLocks noChangeAspect="1"/>
          </p:cNvPicPr>
          <p:nvPr/>
        </p:nvPicPr>
        <p:blipFill>
          <a:blip r:embed="rId4"/>
          <a:stretch>
            <a:fillRect/>
          </a:stretch>
        </p:blipFill>
        <p:spPr>
          <a:xfrm>
            <a:off x="103411" y="6417202"/>
            <a:ext cx="1409061" cy="354614"/>
          </a:xfrm>
          <a:prstGeom prst="rect">
            <a:avLst/>
          </a:prstGeom>
        </p:spPr>
      </p:pic>
      <p:pic>
        <p:nvPicPr>
          <p:cNvPr id="13" name="Picture 12">
            <a:extLst>
              <a:ext uri="{FF2B5EF4-FFF2-40B4-BE49-F238E27FC236}">
                <a16:creationId xmlns:a16="http://schemas.microsoft.com/office/drawing/2014/main" id="{83885301-42F0-65FB-F40B-2914694A8509}"/>
              </a:ext>
            </a:extLst>
          </p:cNvPr>
          <p:cNvPicPr>
            <a:picLocks noChangeAspect="1"/>
          </p:cNvPicPr>
          <p:nvPr/>
        </p:nvPicPr>
        <p:blipFill>
          <a:blip r:embed="rId5"/>
          <a:stretch>
            <a:fillRect/>
          </a:stretch>
        </p:blipFill>
        <p:spPr>
          <a:xfrm>
            <a:off x="1634589" y="6454244"/>
            <a:ext cx="967341" cy="280529"/>
          </a:xfrm>
          <a:prstGeom prst="rect">
            <a:avLst/>
          </a:prstGeom>
        </p:spPr>
      </p:pic>
      <p:sp>
        <p:nvSpPr>
          <p:cNvPr id="14" name="TextBox 13">
            <a:extLst>
              <a:ext uri="{FF2B5EF4-FFF2-40B4-BE49-F238E27FC236}">
                <a16:creationId xmlns:a16="http://schemas.microsoft.com/office/drawing/2014/main" id="{BD425140-5A30-0A77-9290-0A46CF85D3D6}"/>
              </a:ext>
            </a:extLst>
          </p:cNvPr>
          <p:cNvSpPr txBox="1"/>
          <p:nvPr/>
        </p:nvSpPr>
        <p:spPr>
          <a:xfrm>
            <a:off x="10730849" y="6285"/>
            <a:ext cx="1292772" cy="261610"/>
          </a:xfrm>
          <a:prstGeom prst="rect">
            <a:avLst/>
          </a:prstGeom>
          <a:noFill/>
        </p:spPr>
        <p:txBody>
          <a:bodyPr wrap="square">
            <a:spAutoFit/>
          </a:bodyPr>
          <a:lstStyle/>
          <a:p>
            <a:r>
              <a:rPr lang="en-US" sz="1100" dirty="0">
                <a:solidFill>
                  <a:schemeClr val="bg1"/>
                </a:solidFill>
                <a:effectLst/>
                <a:latin typeface="OpenSansBold"/>
              </a:rPr>
              <a:t>SAND2023-04908D </a:t>
            </a:r>
            <a:endParaRPr lang="en-US" sz="1100" dirty="0">
              <a:solidFill>
                <a:schemeClr val="bg1"/>
              </a:solidFill>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57DBC2-5E66-E674-5521-24778C34570C}"/>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E1F29D-15A7-D3BC-EFB7-6ABD1672DDA0}"/>
              </a:ext>
            </a:extLst>
          </p:cNvPr>
          <p:cNvPicPr>
            <a:picLocks noChangeAspect="1"/>
          </p:cNvPicPr>
          <p:nvPr/>
        </p:nvPicPr>
        <p:blipFill>
          <a:blip r:embed="rId2"/>
          <a:srcRect/>
          <a:stretch/>
        </p:blipFill>
        <p:spPr>
          <a:xfrm>
            <a:off x="10348964" y="266652"/>
            <a:ext cx="1537604" cy="591601"/>
          </a:xfrm>
          <a:prstGeom prst="rect">
            <a:avLst/>
          </a:prstGeom>
        </p:spPr>
      </p:pic>
      <p:sp>
        <p:nvSpPr>
          <p:cNvPr id="6" name="Title 1">
            <a:extLst>
              <a:ext uri="{FF2B5EF4-FFF2-40B4-BE49-F238E27FC236}">
                <a16:creationId xmlns:a16="http://schemas.microsoft.com/office/drawing/2014/main" id="{373A3799-380F-CFDB-5704-3F0695AF6DAE}"/>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B4054FB-82DF-F23C-B04D-1B03F341E4E8}"/>
              </a:ext>
            </a:extLst>
          </p:cNvPr>
          <p:cNvSpPr>
            <a:spLocks noGrp="1"/>
          </p:cNvSpPr>
          <p:nvPr>
            <p:ph type="title"/>
          </p:nvPr>
        </p:nvSpPr>
        <p:spPr>
          <a:xfrm>
            <a:off x="92276" y="1113948"/>
            <a:ext cx="10392843" cy="614923"/>
          </a:xfrm>
        </p:spPr>
        <p:txBody>
          <a:bodyPr/>
          <a:lstStyle/>
          <a:p>
            <a:r>
              <a:rPr lang="en-US" sz="3600" dirty="0"/>
              <a:t>Example Legacy Data Bridge Component - Event Bridge</a:t>
            </a:r>
          </a:p>
        </p:txBody>
      </p:sp>
      <p:sp>
        <p:nvSpPr>
          <p:cNvPr id="8" name="Content Placeholder 2">
            <a:extLst>
              <a:ext uri="{FF2B5EF4-FFF2-40B4-BE49-F238E27FC236}">
                <a16:creationId xmlns:a16="http://schemas.microsoft.com/office/drawing/2014/main" id="{74428206-BBB4-694F-B814-8C755D4D7A9A}"/>
              </a:ext>
            </a:extLst>
          </p:cNvPr>
          <p:cNvSpPr txBox="1">
            <a:spLocks/>
          </p:cNvSpPr>
          <p:nvPr/>
        </p:nvSpPr>
        <p:spPr>
          <a:xfrm>
            <a:off x="92276" y="1700372"/>
            <a:ext cx="3778683" cy="47207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700" b="1" dirty="0">
                <a:solidFill>
                  <a:srgbClr val="000000"/>
                </a:solidFill>
                <a:effectLst/>
              </a:rPr>
              <a:t>Database Connector</a:t>
            </a:r>
            <a:r>
              <a:rPr lang="en-US" sz="1700" dirty="0">
                <a:solidFill>
                  <a:srgbClr val="000000"/>
                </a:solidFill>
                <a:effectLst/>
              </a:rPr>
              <a:t> components provide read/write access to the USNDC data stores, encapsulating access details, including</a:t>
            </a:r>
            <a:r>
              <a:rPr lang="en-US" sz="1700" dirty="0"/>
              <a:t> c</a:t>
            </a:r>
            <a:r>
              <a:rPr lang="en-US" sz="1700" dirty="0">
                <a:solidFill>
                  <a:srgbClr val="000000"/>
                </a:solidFill>
                <a:effectLst/>
              </a:rPr>
              <a:t>redential management</a:t>
            </a:r>
            <a:r>
              <a:rPr lang="en-US" sz="1700" dirty="0">
                <a:solidFill>
                  <a:srgbClr val="000000"/>
                </a:solidFill>
              </a:rPr>
              <a:t>;</a:t>
            </a:r>
            <a:r>
              <a:rPr lang="en-US" sz="1700" dirty="0">
                <a:solidFill>
                  <a:srgbClr val="000000"/>
                </a:solidFill>
                <a:effectLst/>
              </a:rPr>
              <a:t> SQL queries, inserts and updates; file access to the US NDC waveform files (for waveform-related repositories)</a:t>
            </a:r>
            <a:endParaRPr lang="en-US" sz="1700" dirty="0"/>
          </a:p>
          <a:p>
            <a:pPr algn="l"/>
            <a:r>
              <a:rPr lang="en-US" sz="1700" b="1" dirty="0">
                <a:solidFill>
                  <a:srgbClr val="000000"/>
                </a:solidFill>
                <a:effectLst/>
              </a:rPr>
              <a:t>COI Converter</a:t>
            </a:r>
            <a:r>
              <a:rPr lang="en-US" sz="1700" dirty="0">
                <a:solidFill>
                  <a:srgbClr val="000000"/>
                </a:solidFill>
                <a:effectLst/>
              </a:rPr>
              <a:t> components support conversion between the USNDC data formats exposed by the </a:t>
            </a:r>
            <a:r>
              <a:rPr lang="en-US" sz="1700" b="1" dirty="0">
                <a:solidFill>
                  <a:srgbClr val="000000"/>
                </a:solidFill>
                <a:effectLst/>
              </a:rPr>
              <a:t>Database Connector </a:t>
            </a:r>
            <a:r>
              <a:rPr lang="en-US" sz="1700" dirty="0">
                <a:solidFill>
                  <a:srgbClr val="000000"/>
                </a:solidFill>
                <a:effectLst/>
              </a:rPr>
              <a:t>and the GMS COI data model format.</a:t>
            </a:r>
          </a:p>
          <a:p>
            <a:pPr algn="l"/>
            <a:r>
              <a:rPr lang="en-US" sz="1700" b="1" dirty="0">
                <a:solidFill>
                  <a:srgbClr val="000000"/>
                </a:solidFill>
              </a:rPr>
              <a:t>ID Utility</a:t>
            </a:r>
            <a:r>
              <a:rPr lang="en-US" sz="1700" dirty="0">
                <a:solidFill>
                  <a:srgbClr val="000000"/>
                </a:solidFill>
              </a:rPr>
              <a:t> components manage mappings between COI format and legacy format object identifiers.</a:t>
            </a:r>
            <a:endParaRPr lang="en-US" sz="1700" dirty="0"/>
          </a:p>
        </p:txBody>
      </p:sp>
      <p:pic>
        <p:nvPicPr>
          <p:cNvPr id="9" name="Picture 8">
            <a:extLst>
              <a:ext uri="{FF2B5EF4-FFF2-40B4-BE49-F238E27FC236}">
                <a16:creationId xmlns:a16="http://schemas.microsoft.com/office/drawing/2014/main" id="{28706EF6-0A00-EBDE-28CA-DA4DDAD3FBA6}"/>
              </a:ext>
            </a:extLst>
          </p:cNvPr>
          <p:cNvPicPr>
            <a:picLocks noChangeAspect="1"/>
          </p:cNvPicPr>
          <p:nvPr/>
        </p:nvPicPr>
        <p:blipFill>
          <a:blip r:embed="rId3"/>
          <a:stretch>
            <a:fillRect/>
          </a:stretch>
        </p:blipFill>
        <p:spPr>
          <a:xfrm>
            <a:off x="3791471" y="1657363"/>
            <a:ext cx="5433661" cy="3675452"/>
          </a:xfrm>
          <a:prstGeom prst="rect">
            <a:avLst/>
          </a:prstGeom>
        </p:spPr>
      </p:pic>
      <p:pic>
        <p:nvPicPr>
          <p:cNvPr id="10" name="Picture 9">
            <a:extLst>
              <a:ext uri="{FF2B5EF4-FFF2-40B4-BE49-F238E27FC236}">
                <a16:creationId xmlns:a16="http://schemas.microsoft.com/office/drawing/2014/main" id="{73E39684-2D91-EF40-EC6A-BBBDBD522BA7}"/>
              </a:ext>
            </a:extLst>
          </p:cNvPr>
          <p:cNvPicPr>
            <a:picLocks noChangeAspect="1"/>
          </p:cNvPicPr>
          <p:nvPr/>
        </p:nvPicPr>
        <p:blipFill>
          <a:blip r:embed="rId4"/>
          <a:stretch>
            <a:fillRect/>
          </a:stretch>
        </p:blipFill>
        <p:spPr>
          <a:xfrm>
            <a:off x="5960675" y="3450157"/>
            <a:ext cx="4854207" cy="3316403"/>
          </a:xfrm>
          <a:prstGeom prst="rect">
            <a:avLst/>
          </a:prstGeom>
          <a:ln w="15875">
            <a:solidFill>
              <a:schemeClr val="dk1"/>
            </a:solidFill>
          </a:ln>
        </p:spPr>
      </p:pic>
    </p:spTree>
    <p:extLst>
      <p:ext uri="{BB962C8B-B14F-4D97-AF65-F5344CB8AC3E}">
        <p14:creationId xmlns:p14="http://schemas.microsoft.com/office/powerpoint/2010/main" val="302380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467A32-4739-CF8E-B348-EAD34D2863BF}"/>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D41F899-87DD-4E9D-94EF-AFF9D6501C20}"/>
              </a:ext>
            </a:extLst>
          </p:cNvPr>
          <p:cNvPicPr>
            <a:picLocks noChangeAspect="1"/>
          </p:cNvPicPr>
          <p:nvPr/>
        </p:nvPicPr>
        <p:blipFill>
          <a:blip r:embed="rId2"/>
          <a:srcRect/>
          <a:stretch/>
        </p:blipFill>
        <p:spPr>
          <a:xfrm>
            <a:off x="10348964" y="266652"/>
            <a:ext cx="1537604" cy="591601"/>
          </a:xfrm>
          <a:prstGeom prst="rect">
            <a:avLst/>
          </a:prstGeom>
        </p:spPr>
      </p:pic>
      <p:sp>
        <p:nvSpPr>
          <p:cNvPr id="6" name="Title 1">
            <a:extLst>
              <a:ext uri="{FF2B5EF4-FFF2-40B4-BE49-F238E27FC236}">
                <a16:creationId xmlns:a16="http://schemas.microsoft.com/office/drawing/2014/main" id="{A5C5DBBB-2DAA-2326-6F04-93CCF55A1CF7}"/>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C2D8E0D-0A57-49A3-D1F8-F7AE57546FD9}"/>
              </a:ext>
            </a:extLst>
          </p:cNvPr>
          <p:cNvSpPr>
            <a:spLocks noGrp="1"/>
          </p:cNvSpPr>
          <p:nvPr>
            <p:ph type="title"/>
          </p:nvPr>
        </p:nvSpPr>
        <p:spPr>
          <a:xfrm>
            <a:off x="838200" y="1045029"/>
            <a:ext cx="10515600" cy="591871"/>
          </a:xfrm>
        </p:spPr>
        <p:txBody>
          <a:bodyPr/>
          <a:lstStyle/>
          <a:p>
            <a:r>
              <a:rPr lang="en-US" dirty="0"/>
              <a:t>Example COI Data Model – Event</a:t>
            </a:r>
          </a:p>
        </p:txBody>
      </p:sp>
      <p:pic>
        <p:nvPicPr>
          <p:cNvPr id="8" name="Content Placeholder 4">
            <a:extLst>
              <a:ext uri="{FF2B5EF4-FFF2-40B4-BE49-F238E27FC236}">
                <a16:creationId xmlns:a16="http://schemas.microsoft.com/office/drawing/2014/main" id="{71F8503E-27E0-36E1-C558-9C61EEF21158}"/>
              </a:ext>
            </a:extLst>
          </p:cNvPr>
          <p:cNvPicPr>
            <a:picLocks noGrp="1" noChangeAspect="1"/>
          </p:cNvPicPr>
          <p:nvPr>
            <p:ph idx="1"/>
          </p:nvPr>
        </p:nvPicPr>
        <p:blipFill>
          <a:blip r:embed="rId3"/>
          <a:stretch>
            <a:fillRect/>
          </a:stretch>
        </p:blipFill>
        <p:spPr>
          <a:xfrm>
            <a:off x="963251" y="1741488"/>
            <a:ext cx="8323696" cy="4925265"/>
          </a:xfrm>
        </p:spPr>
      </p:pic>
    </p:spTree>
    <p:extLst>
      <p:ext uri="{BB962C8B-B14F-4D97-AF65-F5344CB8AC3E}">
        <p14:creationId xmlns:p14="http://schemas.microsoft.com/office/powerpoint/2010/main" val="57527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26EAF9-67D3-AA8F-9D3D-2A233F63B377}"/>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7234993-539F-4E43-9A2B-54EF79ACF428}"/>
              </a:ext>
            </a:extLst>
          </p:cNvPr>
          <p:cNvPicPr>
            <a:picLocks noChangeAspect="1"/>
          </p:cNvPicPr>
          <p:nvPr/>
        </p:nvPicPr>
        <p:blipFill>
          <a:blip r:embed="rId2"/>
          <a:srcRect/>
          <a:stretch/>
        </p:blipFill>
        <p:spPr>
          <a:xfrm>
            <a:off x="10348964" y="266652"/>
            <a:ext cx="1537604" cy="591601"/>
          </a:xfrm>
          <a:prstGeom prst="rect">
            <a:avLst/>
          </a:prstGeom>
        </p:spPr>
      </p:pic>
      <p:sp>
        <p:nvSpPr>
          <p:cNvPr id="6" name="Title 1">
            <a:extLst>
              <a:ext uri="{FF2B5EF4-FFF2-40B4-BE49-F238E27FC236}">
                <a16:creationId xmlns:a16="http://schemas.microsoft.com/office/drawing/2014/main" id="{207E9508-54D8-C99F-7B1F-946010E5B482}"/>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E200F12-7E59-18A9-B2F4-61F48FCD6AE8}"/>
              </a:ext>
            </a:extLst>
          </p:cNvPr>
          <p:cNvSpPr>
            <a:spLocks noGrp="1"/>
          </p:cNvSpPr>
          <p:nvPr>
            <p:ph type="title"/>
          </p:nvPr>
        </p:nvSpPr>
        <p:spPr>
          <a:xfrm>
            <a:off x="167640" y="1162253"/>
            <a:ext cx="10515600" cy="599555"/>
          </a:xfrm>
        </p:spPr>
        <p:txBody>
          <a:bodyPr/>
          <a:lstStyle/>
          <a:p>
            <a:r>
              <a:rPr lang="en-US" dirty="0"/>
              <a:t>Example COI Data Model – Event (Magnitude)</a:t>
            </a:r>
          </a:p>
        </p:txBody>
      </p:sp>
      <p:pic>
        <p:nvPicPr>
          <p:cNvPr id="8" name="Picture 7">
            <a:extLst>
              <a:ext uri="{FF2B5EF4-FFF2-40B4-BE49-F238E27FC236}">
                <a16:creationId xmlns:a16="http://schemas.microsoft.com/office/drawing/2014/main" id="{A7841098-0A0D-1CD7-3886-6D6923CECEED}"/>
              </a:ext>
            </a:extLst>
          </p:cNvPr>
          <p:cNvPicPr>
            <a:picLocks noChangeAspect="1"/>
          </p:cNvPicPr>
          <p:nvPr/>
        </p:nvPicPr>
        <p:blipFill>
          <a:blip r:embed="rId3"/>
          <a:stretch>
            <a:fillRect/>
          </a:stretch>
        </p:blipFill>
        <p:spPr>
          <a:xfrm>
            <a:off x="1755122" y="2028584"/>
            <a:ext cx="6890520" cy="4513089"/>
          </a:xfrm>
          <a:prstGeom prst="rect">
            <a:avLst/>
          </a:prstGeom>
        </p:spPr>
      </p:pic>
    </p:spTree>
    <p:extLst>
      <p:ext uri="{BB962C8B-B14F-4D97-AF65-F5344CB8AC3E}">
        <p14:creationId xmlns:p14="http://schemas.microsoft.com/office/powerpoint/2010/main" val="195427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582DED4-34FB-8EF1-5595-CA57E1BEFC99}"/>
              </a:ext>
            </a:extLst>
          </p:cNvPr>
          <p:cNvPicPr>
            <a:picLocks noChangeAspect="1"/>
          </p:cNvPicPr>
          <p:nvPr/>
        </p:nvPicPr>
        <p:blipFill>
          <a:blip r:embed="rId2"/>
          <a:srcRect/>
          <a:stretch/>
        </p:blipFill>
        <p:spPr>
          <a:xfrm>
            <a:off x="10348964" y="266652"/>
            <a:ext cx="1537604" cy="591601"/>
          </a:xfrm>
          <a:prstGeom prst="rect">
            <a:avLst/>
          </a:prstGeom>
        </p:spPr>
      </p:pic>
      <p:sp>
        <p:nvSpPr>
          <p:cNvPr id="7" name="Content Placeholder 2">
            <a:extLst>
              <a:ext uri="{FF2B5EF4-FFF2-40B4-BE49-F238E27FC236}">
                <a16:creationId xmlns:a16="http://schemas.microsoft.com/office/drawing/2014/main" id="{4DB0840D-2D1A-10E6-EC3A-8436318E77A8}"/>
              </a:ext>
            </a:extLst>
          </p:cNvPr>
          <p:cNvSpPr txBox="1">
            <a:spLocks/>
          </p:cNvSpPr>
          <p:nvPr/>
        </p:nvSpPr>
        <p:spPr>
          <a:xfrm>
            <a:off x="174242" y="1395221"/>
            <a:ext cx="10515600" cy="526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Sandia National Laboratories is developing GMS for the US NDC.</a:t>
            </a:r>
          </a:p>
          <a:p>
            <a:pPr algn="l"/>
            <a:r>
              <a:rPr lang="en-US" dirty="0">
                <a:latin typeface="Calibri" panose="020F0502020204030204" pitchFamily="34" charset="0"/>
                <a:ea typeface="Calibri" panose="020F0502020204030204" pitchFamily="34" charset="0"/>
                <a:cs typeface="Times New Roman" panose="02020603050405020304" pitchFamily="18" charset="0"/>
              </a:rPr>
              <a:t>The US is providing the common architecture and processing components of GMS as a contribution-in-kind to accelerate progress on IDC Re-engineering</a:t>
            </a:r>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p>
          <a:p>
            <a:pPr algn="l"/>
            <a:r>
              <a:rPr lang="en-US" dirty="0"/>
              <a:t>The GMS COI Data Model and Data Access Interface</a:t>
            </a:r>
            <a:r>
              <a:rPr lang="en-US" i="1" dirty="0"/>
              <a:t> </a:t>
            </a:r>
            <a:r>
              <a:rPr lang="en-US" dirty="0"/>
              <a:t>describe new data structures and access operations for GMS acquired data, processing results, provenance, etc. </a:t>
            </a:r>
          </a:p>
          <a:p>
            <a:pPr algn="l"/>
            <a:r>
              <a:rPr lang="en-US" dirty="0"/>
              <a:t>The COI is agnostic to the underlying data persistence solution.</a:t>
            </a:r>
          </a:p>
          <a:p>
            <a:pPr algn="l"/>
            <a:r>
              <a:rPr lang="en-US" dirty="0"/>
              <a:t>The Legacy Data Bridge</a:t>
            </a:r>
            <a:r>
              <a:rPr lang="en-US" i="1" dirty="0"/>
              <a:t> </a:t>
            </a:r>
            <a:r>
              <a:rPr lang="en-US" dirty="0"/>
              <a:t>is a COI implementation using the legacy US NDC data stores.</a:t>
            </a:r>
          </a:p>
          <a:p>
            <a:pPr algn="l"/>
            <a:r>
              <a:rPr lang="en-US" dirty="0"/>
              <a:t>The COI concept allowed GMS to pivot from an initial implementation using a new database structure to temporarily focus on the Legacy Data Bridge implementation.</a:t>
            </a:r>
          </a:p>
          <a:p>
            <a:pPr algn="l"/>
            <a:r>
              <a:rPr lang="en-US" dirty="0"/>
              <a:t>The COI abstractions support other implementations. Possible implementations include replacing the Legacy Data Bridge with new GMS data persistence solutions, or a data bridge to the IDC database and file storage solutions.</a:t>
            </a:r>
          </a:p>
        </p:txBody>
      </p:sp>
    </p:spTree>
    <p:extLst>
      <p:ext uri="{BB962C8B-B14F-4D97-AF65-F5344CB8AC3E}">
        <p14:creationId xmlns:p14="http://schemas.microsoft.com/office/powerpoint/2010/main" val="63220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4BD5756-A03F-40CE-B111-419500DE4E25}"/>
              </a:ext>
            </a:extLst>
          </p:cNvPr>
          <p:cNvSpPr txBox="1">
            <a:spLocks/>
          </p:cNvSpPr>
          <p:nvPr/>
        </p:nvSpPr>
        <p:spPr>
          <a:xfrm>
            <a:off x="242931" y="1422665"/>
            <a:ext cx="6896163" cy="440240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Calibri" panose="020F0502020204030204" pitchFamily="34" charset="0"/>
                <a:ea typeface="Calibri" panose="020F0502020204030204" pitchFamily="34" charset="0"/>
                <a:cs typeface="Calibri" panose="020F0502020204030204" pitchFamily="34" charset="0"/>
              </a:rPr>
              <a:t>Sandia National Laboratories is developing the Geophysical Monitoring System (GMS) to modernize the United States National Data Center (USNDC) waveform processing system. </a:t>
            </a:r>
            <a:r>
              <a:rPr lang="en-US" sz="1800" dirty="0">
                <a:latin typeface="Calibri" panose="020F0502020204030204" pitchFamily="34" charset="0"/>
                <a:ea typeface="Calibri" panose="020F0502020204030204" pitchFamily="34" charset="0"/>
                <a:cs typeface="Times New Roman" panose="02020603050405020304" pitchFamily="18" charset="0"/>
              </a:rPr>
              <a:t>The United States is providing the common architecture and processing components of GMS as a contribution-in-kind to accelerate progress on International Data Centre (IDC) Re-engineering</a:t>
            </a:r>
            <a:r>
              <a:rPr lang="en-US" sz="1800" dirty="0">
                <a:latin typeface="Calibri" panose="020F0502020204030204" pitchFamily="34" charset="0"/>
                <a:ea typeface="Calibri" panose="020F0502020204030204" pitchFamily="34" charset="0"/>
                <a:cs typeface="Calibri" panose="020F0502020204030204" pitchFamily="34" charset="0"/>
              </a:rPr>
              <a:t>. A key aspect of GMS architecture is the Common Object Interface (COI) specification, which includes a Data Model and an Access Application Programming Interface (API). The Data Model is a collection of data structure definitions describing all the data stored by GMS and the Access API specifies the available query and storage operations. The COI specification is independent of any storage solution. This decoupling facilitates changes to the storage solution with minimal impact to the GMS application software; likewise, the Data Model and GMS applications can be updated with minimal changes to the storage solution or schemas.  One GMS COI implementation, the data bridge, provides clients access to legacy system data through web services. This poster describes GMS COI and data bridge architecture.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Placeholder 6">
            <a:extLst>
              <a:ext uri="{FF2B5EF4-FFF2-40B4-BE49-F238E27FC236}">
                <a16:creationId xmlns:a16="http://schemas.microsoft.com/office/drawing/2014/main" id="{BBDB6825-2754-42BD-0A58-E962C4A6D0D5}"/>
              </a:ext>
            </a:extLst>
          </p:cNvPr>
          <p:cNvPicPr>
            <a:picLocks noChangeAspect="1"/>
          </p:cNvPicPr>
          <p:nvPr/>
        </p:nvPicPr>
        <p:blipFill>
          <a:blip r:embed="rId2"/>
          <a:srcRect l="529" r="529"/>
          <a:stretch>
            <a:fillRect/>
          </a:stretch>
        </p:blipFill>
        <p:spPr>
          <a:xfrm>
            <a:off x="7663506" y="1422665"/>
            <a:ext cx="2890625" cy="2282464"/>
          </a:xfrm>
          <a:prstGeom prst="rect">
            <a:avLst/>
          </a:prstGeom>
        </p:spPr>
      </p:pic>
      <p:pic>
        <p:nvPicPr>
          <p:cNvPr id="8" name="Picture 7">
            <a:extLst>
              <a:ext uri="{FF2B5EF4-FFF2-40B4-BE49-F238E27FC236}">
                <a16:creationId xmlns:a16="http://schemas.microsoft.com/office/drawing/2014/main" id="{E7E16AD0-18EF-A339-1D4C-606D8F759D4B}"/>
              </a:ext>
            </a:extLst>
          </p:cNvPr>
          <p:cNvPicPr>
            <a:picLocks noChangeAspect="1"/>
          </p:cNvPicPr>
          <p:nvPr/>
        </p:nvPicPr>
        <p:blipFill>
          <a:blip r:embed="rId3"/>
          <a:srcRect/>
          <a:stretch/>
        </p:blipFill>
        <p:spPr>
          <a:xfrm>
            <a:off x="10348964" y="266652"/>
            <a:ext cx="1537604" cy="591601"/>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1910CFC-34C6-EEE8-28F6-1EF3C1EB20FF}"/>
              </a:ext>
            </a:extLst>
          </p:cNvPr>
          <p:cNvSpPr txBox="1">
            <a:spLocks/>
          </p:cNvSpPr>
          <p:nvPr/>
        </p:nvSpPr>
        <p:spPr>
          <a:xfrm>
            <a:off x="585888" y="2329952"/>
            <a:ext cx="9763076" cy="241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Our primary objective is to specify a programming language independent Common Object Interface (COI) for GMS using both a data model and an API describing the available query and storage operations (create, read, update, and delete). The API declares both service interfaces and the repository interfaces directly encapsulating the data persistence solution.</a:t>
            </a:r>
          </a:p>
          <a:p>
            <a:pPr marL="0" indent="0">
              <a:buNone/>
            </a:pPr>
            <a:r>
              <a:rPr lang="en-US" sz="2000" dirty="0"/>
              <a:t>Our secondary objective is to define a Legacy Data Bridge to provide an implementation of the COI repository interfaces using the legacy US NDC system’s database and waveform file storage.</a:t>
            </a:r>
          </a:p>
        </p:txBody>
      </p:sp>
      <p:pic>
        <p:nvPicPr>
          <p:cNvPr id="7" name="Picture 6">
            <a:extLst>
              <a:ext uri="{FF2B5EF4-FFF2-40B4-BE49-F238E27FC236}">
                <a16:creationId xmlns:a16="http://schemas.microsoft.com/office/drawing/2014/main" id="{C48A51A5-8C2E-BCDF-F11F-96D2434B0EE1}"/>
              </a:ext>
            </a:extLst>
          </p:cNvPr>
          <p:cNvPicPr>
            <a:picLocks noChangeAspect="1"/>
          </p:cNvPicPr>
          <p:nvPr/>
        </p:nvPicPr>
        <p:blipFill>
          <a:blip r:embed="rId2"/>
          <a:srcRect/>
          <a:stretch/>
        </p:blipFill>
        <p:spPr>
          <a:xfrm>
            <a:off x="10348964" y="266652"/>
            <a:ext cx="1537604" cy="591601"/>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BBECD83-5480-DA98-829E-24615BD4BCB0}"/>
              </a:ext>
            </a:extLst>
          </p:cNvPr>
          <p:cNvSpPr txBox="1">
            <a:spLocks/>
          </p:cNvSpPr>
          <p:nvPr/>
        </p:nvSpPr>
        <p:spPr>
          <a:xfrm>
            <a:off x="243734" y="1893972"/>
            <a:ext cx="9970783" cy="4029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 following slides describe the GMS COI architecture and how the Legacy Data Bridge is an extension of the COI architecture concept.</a:t>
            </a:r>
          </a:p>
          <a:p>
            <a:pPr marL="0" indent="0">
              <a:buNone/>
            </a:pPr>
            <a:r>
              <a:rPr lang="en-US" sz="2000" dirty="0"/>
              <a:t>The COI consists of two primary elements:</a:t>
            </a:r>
          </a:p>
          <a:p>
            <a:pPr marL="457200" lvl="1" indent="0">
              <a:buNone/>
            </a:pPr>
            <a:endParaRPr lang="en-US" sz="1800" b="1" dirty="0"/>
          </a:p>
          <a:p>
            <a:pPr marL="457200" lvl="1" indent="0">
              <a:buNone/>
            </a:pPr>
            <a:r>
              <a:rPr lang="en-US" sz="1800" b="1" dirty="0"/>
              <a:t>COI Data Model - </a:t>
            </a:r>
            <a:r>
              <a:rPr lang="en-US" sz="1800" dirty="0"/>
              <a:t>a collection of data structure definitions that together describe all the data stored by the system, including acquired data, processing results, provenance, etc. </a:t>
            </a:r>
          </a:p>
          <a:p>
            <a:pPr marL="457200" lvl="1" indent="0">
              <a:buNone/>
            </a:pPr>
            <a:endParaRPr lang="en-US" sz="1800" b="1" dirty="0"/>
          </a:p>
          <a:p>
            <a:pPr marL="457200" lvl="1" indent="0">
              <a:buNone/>
            </a:pPr>
            <a:r>
              <a:rPr lang="en-US" sz="1800" b="1" dirty="0"/>
              <a:t>COI Access API -</a:t>
            </a:r>
            <a:r>
              <a:rPr lang="en-US" sz="1800" dirty="0"/>
              <a:t> consists of library and network service interfaces providing Create, Read, Update &amp; Delete (CRUD) access to persistent COI Data Model objects. </a:t>
            </a:r>
          </a:p>
          <a:p>
            <a:pPr marL="457200" lvl="1" indent="0">
              <a:buNone/>
            </a:pPr>
            <a:endParaRPr lang="en-US" sz="1800" dirty="0"/>
          </a:p>
          <a:p>
            <a:pPr marL="0" indent="0">
              <a:buNone/>
            </a:pPr>
            <a:r>
              <a:rPr lang="en-US" sz="2200" dirty="0"/>
              <a:t>The Legacy Data Bridge is an implementation of the COI Access API.</a:t>
            </a:r>
          </a:p>
          <a:p>
            <a:pPr marL="0" indent="0">
              <a:buNone/>
            </a:pPr>
            <a:endParaRPr lang="en-US" sz="2000" dirty="0"/>
          </a:p>
        </p:txBody>
      </p:sp>
      <p:pic>
        <p:nvPicPr>
          <p:cNvPr id="7" name="Picture 6">
            <a:extLst>
              <a:ext uri="{FF2B5EF4-FFF2-40B4-BE49-F238E27FC236}">
                <a16:creationId xmlns:a16="http://schemas.microsoft.com/office/drawing/2014/main" id="{C6F0DF45-5821-F528-AC45-57688E7B40A8}"/>
              </a:ext>
            </a:extLst>
          </p:cNvPr>
          <p:cNvPicPr>
            <a:picLocks noChangeAspect="1"/>
          </p:cNvPicPr>
          <p:nvPr/>
        </p:nvPicPr>
        <p:blipFill>
          <a:blip r:embed="rId2"/>
          <a:srcRect/>
          <a:stretch/>
        </p:blipFill>
        <p:spPr>
          <a:xfrm>
            <a:off x="10348964" y="266652"/>
            <a:ext cx="1537604" cy="591601"/>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D0FB704-BBC0-8373-9089-7300B015EEA1}"/>
              </a:ext>
            </a:extLst>
          </p:cNvPr>
          <p:cNvSpPr>
            <a:spLocks noGrp="1"/>
          </p:cNvSpPr>
          <p:nvPr>
            <p:ph type="title"/>
          </p:nvPr>
        </p:nvSpPr>
        <p:spPr>
          <a:xfrm>
            <a:off x="298027" y="1383844"/>
            <a:ext cx="3932237" cy="574040"/>
          </a:xfrm>
        </p:spPr>
        <p:txBody>
          <a:bodyPr/>
          <a:lstStyle/>
          <a:p>
            <a:r>
              <a:rPr lang="en-US" sz="3200" dirty="0"/>
              <a:t>COI Data Model</a:t>
            </a:r>
            <a:endParaRPr lang="en-US" dirty="0"/>
          </a:p>
        </p:txBody>
      </p:sp>
      <p:sp>
        <p:nvSpPr>
          <p:cNvPr id="5" name="Text Placeholder 6">
            <a:extLst>
              <a:ext uri="{FF2B5EF4-FFF2-40B4-BE49-F238E27FC236}">
                <a16:creationId xmlns:a16="http://schemas.microsoft.com/office/drawing/2014/main" id="{4890B6BA-E7B6-A637-AEC4-6068AF22C5CF}"/>
              </a:ext>
            </a:extLst>
          </p:cNvPr>
          <p:cNvSpPr txBox="1">
            <a:spLocks/>
          </p:cNvSpPr>
          <p:nvPr/>
        </p:nvSpPr>
        <p:spPr>
          <a:xfrm>
            <a:off x="298027" y="1957884"/>
            <a:ext cx="3932237" cy="43798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Motivation: the legacy US NDC system lacks separation between the application data model and physical database schema, a critical impediment to cost-effectively maintaining and extending the system. </a:t>
            </a:r>
          </a:p>
          <a:p>
            <a:r>
              <a:rPr lang="en-US" sz="1600" dirty="0"/>
              <a:t>The GMS architecture avoids this problem using an abstraction layer encapsulating the underlying physical storage solution. </a:t>
            </a:r>
          </a:p>
          <a:p>
            <a:r>
              <a:rPr lang="en-US" sz="1600" dirty="0"/>
              <a:t>The COI Data Model includes object oriented data structure definitions describing all the data stored by GMS, including acquired data, processing results, provenance, etc. </a:t>
            </a:r>
          </a:p>
          <a:p>
            <a:r>
              <a:rPr lang="en-US" sz="1600" dirty="0"/>
              <a:t>The COI Data Model specification is independent from the physical schema of the underlying storage technology, insulating GMS applications from storage implementation details.</a:t>
            </a:r>
          </a:p>
          <a:p>
            <a:endParaRPr lang="en-US" sz="1600" dirty="0"/>
          </a:p>
        </p:txBody>
      </p:sp>
      <p:pic>
        <p:nvPicPr>
          <p:cNvPr id="6" name="Picture 5">
            <a:extLst>
              <a:ext uri="{FF2B5EF4-FFF2-40B4-BE49-F238E27FC236}">
                <a16:creationId xmlns:a16="http://schemas.microsoft.com/office/drawing/2014/main" id="{C87CDA4F-3C68-445C-0D5C-7D551AB467F7}"/>
              </a:ext>
            </a:extLst>
          </p:cNvPr>
          <p:cNvPicPr>
            <a:picLocks noChangeAspect="1"/>
          </p:cNvPicPr>
          <p:nvPr/>
        </p:nvPicPr>
        <p:blipFill>
          <a:blip r:embed="rId2"/>
          <a:stretch>
            <a:fillRect/>
          </a:stretch>
        </p:blipFill>
        <p:spPr>
          <a:xfrm>
            <a:off x="4683760" y="1957884"/>
            <a:ext cx="5710754" cy="3892987"/>
          </a:xfrm>
          <a:prstGeom prst="rect">
            <a:avLst/>
          </a:prstGeom>
          <a:ln w="12700">
            <a:noFill/>
          </a:ln>
        </p:spPr>
      </p:pic>
      <p:pic>
        <p:nvPicPr>
          <p:cNvPr id="7" name="Picture 6">
            <a:extLst>
              <a:ext uri="{FF2B5EF4-FFF2-40B4-BE49-F238E27FC236}">
                <a16:creationId xmlns:a16="http://schemas.microsoft.com/office/drawing/2014/main" id="{E7DC0F20-F328-7E4E-EBBF-9D41DE392D74}"/>
              </a:ext>
            </a:extLst>
          </p:cNvPr>
          <p:cNvPicPr>
            <a:picLocks noChangeAspect="1"/>
          </p:cNvPicPr>
          <p:nvPr/>
        </p:nvPicPr>
        <p:blipFill>
          <a:blip r:embed="rId3"/>
          <a:srcRect/>
          <a:stretch/>
        </p:blipFill>
        <p:spPr>
          <a:xfrm>
            <a:off x="10348964" y="266652"/>
            <a:ext cx="1537604" cy="591601"/>
          </a:xfrm>
          <a:prstGeom prst="rect">
            <a:avLst/>
          </a:prstGeom>
        </p:spPr>
      </p:pic>
      <p:sp>
        <p:nvSpPr>
          <p:cNvPr id="14" name="TextBox 13">
            <a:extLst>
              <a:ext uri="{FF2B5EF4-FFF2-40B4-BE49-F238E27FC236}">
                <a16:creationId xmlns:a16="http://schemas.microsoft.com/office/drawing/2014/main" id="{A622FA14-8164-AA07-CD95-2B2DB3F42F8C}"/>
              </a:ext>
            </a:extLst>
          </p:cNvPr>
          <p:cNvSpPr txBox="1"/>
          <p:nvPr/>
        </p:nvSpPr>
        <p:spPr>
          <a:xfrm>
            <a:off x="3048000" y="3246961"/>
            <a:ext cx="6096000" cy="369332"/>
          </a:xfrm>
          <a:prstGeom prst="rect">
            <a:avLst/>
          </a:prstGeom>
          <a:noFill/>
        </p:spPr>
        <p:txBody>
          <a:bodyPr wrap="square">
            <a:spAutoFit/>
          </a:bodyPr>
          <a:lstStyle/>
          <a:p>
            <a:r>
              <a:rPr lang="en-US" sz="1800" b="1" dirty="0">
                <a:solidFill>
                  <a:schemeClr val="bg1"/>
                </a:solidFill>
                <a:latin typeface="Arial" panose="020B0604020202020204" pitchFamily="34" charset="0"/>
                <a:cs typeface="Arial" panose="020B0604020202020204" pitchFamily="34" charset="0"/>
              </a:rPr>
              <a:t>P4.3-375</a:t>
            </a:r>
            <a:endParaRPr lang="en-US" dirty="0"/>
          </a:p>
        </p:txBody>
      </p:sp>
      <p:sp>
        <p:nvSpPr>
          <p:cNvPr id="15" name="Title 1">
            <a:extLst>
              <a:ext uri="{FF2B5EF4-FFF2-40B4-BE49-F238E27FC236}">
                <a16:creationId xmlns:a16="http://schemas.microsoft.com/office/drawing/2014/main" id="{9854D29F-95FD-7252-8553-6B03F58EBD21}"/>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FD9111F5-4E5C-2CFB-C0D1-EA9102F16425}"/>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20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D3B072-0524-AB96-8860-1C794795DBFA}"/>
              </a:ext>
            </a:extLst>
          </p:cNvPr>
          <p:cNvPicPr>
            <a:picLocks noChangeAspect="1"/>
          </p:cNvPicPr>
          <p:nvPr/>
        </p:nvPicPr>
        <p:blipFill>
          <a:blip r:embed="rId2"/>
          <a:srcRect/>
          <a:stretch/>
        </p:blipFill>
        <p:spPr>
          <a:xfrm>
            <a:off x="10348964" y="266652"/>
            <a:ext cx="1537604" cy="591601"/>
          </a:xfrm>
          <a:prstGeom prst="rect">
            <a:avLst/>
          </a:prstGeom>
        </p:spPr>
      </p:pic>
      <p:sp>
        <p:nvSpPr>
          <p:cNvPr id="5" name="Title 1">
            <a:extLst>
              <a:ext uri="{FF2B5EF4-FFF2-40B4-BE49-F238E27FC236}">
                <a16:creationId xmlns:a16="http://schemas.microsoft.com/office/drawing/2014/main" id="{59A6B088-13FA-B6C0-1250-DCCAEC02575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0D0F602-C4CA-36A4-A290-8AB3972197A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54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1B82C4C9-7141-563D-EAF0-A5AB23F6815C}"/>
              </a:ext>
            </a:extLst>
          </p:cNvPr>
          <p:cNvSpPr>
            <a:spLocks noGrp="1"/>
          </p:cNvSpPr>
          <p:nvPr>
            <p:ph type="title"/>
          </p:nvPr>
        </p:nvSpPr>
        <p:spPr>
          <a:xfrm>
            <a:off x="101600" y="1013579"/>
            <a:ext cx="5256212" cy="590823"/>
          </a:xfrm>
        </p:spPr>
        <p:txBody>
          <a:bodyPr/>
          <a:lstStyle/>
          <a:p>
            <a:r>
              <a:rPr lang="en-US" sz="3200" dirty="0"/>
              <a:t>COI Access API Architecture</a:t>
            </a:r>
          </a:p>
        </p:txBody>
      </p:sp>
      <p:sp>
        <p:nvSpPr>
          <p:cNvPr id="11" name="Text Placeholder 3">
            <a:extLst>
              <a:ext uri="{FF2B5EF4-FFF2-40B4-BE49-F238E27FC236}">
                <a16:creationId xmlns:a16="http://schemas.microsoft.com/office/drawing/2014/main" id="{003247A1-4FA5-B8C0-8882-9A9E34EEDDC8}"/>
              </a:ext>
            </a:extLst>
          </p:cNvPr>
          <p:cNvSpPr txBox="1">
            <a:spLocks/>
          </p:cNvSpPr>
          <p:nvPr/>
        </p:nvSpPr>
        <p:spPr>
          <a:xfrm>
            <a:off x="101599" y="1495621"/>
            <a:ext cx="6204607" cy="5172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US" sz="1600" dirty="0">
                <a:latin typeface="Calibri" panose="020F0502020204030204" pitchFamily="34" charset="0"/>
                <a:ea typeface="Calibri" panose="020F0502020204030204" pitchFamily="34" charset="0"/>
                <a:cs typeface="Calibri" panose="020F0502020204030204" pitchFamily="34" charset="0"/>
              </a:rPr>
              <a:t>Consists of library and network service interfaces providing Create, Read, Update &amp; Delete (CRUD) access to persistent COI Data Model objects. </a:t>
            </a:r>
          </a:p>
          <a:p>
            <a:pPr>
              <a:spcBef>
                <a:spcPts val="1200"/>
              </a:spcBef>
              <a:spcAft>
                <a:spcPts val="1200"/>
              </a:spcAft>
            </a:pPr>
            <a:r>
              <a:rPr lang="en-US" sz="1600" dirty="0">
                <a:latin typeface="Calibri" panose="020F0502020204030204" pitchFamily="34" charset="0"/>
                <a:ea typeface="Calibri" panose="020F0502020204030204" pitchFamily="34" charset="0"/>
                <a:cs typeface="Calibri" panose="020F0502020204030204" pitchFamily="34" charset="0"/>
              </a:rPr>
              <a:t>The Repository/Accessor/Manager pattern defines a standard structure and allocation of responsibilities for data services that provide access to persistent COI Data Model objects. </a:t>
            </a:r>
          </a:p>
          <a:p>
            <a:pPr>
              <a:spcBef>
                <a:spcPts val="1200"/>
              </a:spcBef>
              <a:spcAft>
                <a:spcPts val="1200"/>
              </a:spcAft>
            </a:pPr>
            <a:r>
              <a:rPr lang="en-US" sz="1600" dirty="0"/>
              <a:t>Data Repositories provide interfaces with replaceable implementations for access to entities stored in the underlying persistence solution. They encapsulate the details of accessing underlying storage technologies and converting between the storage schemas and the COI Data Model. </a:t>
            </a:r>
          </a:p>
          <a:p>
            <a:pPr>
              <a:spcBef>
                <a:spcPts val="1200"/>
              </a:spcBef>
              <a:spcAft>
                <a:spcPts val="1200"/>
              </a:spcAft>
            </a:pPr>
            <a:r>
              <a:rPr lang="en-US" sz="1600" dirty="0"/>
              <a:t>Data Accessors provide aggregation across Data Repositories (e.g. to provide Signal Detection Hypotheses together with associated measured Waveform Channel Segments) and may provide forward caching of retrieved Entities to reduce access latency. </a:t>
            </a:r>
          </a:p>
          <a:p>
            <a:r>
              <a:rPr lang="en-US" sz="1600" dirty="0"/>
              <a:t>Data Managers provide network service packaging for Data Accessors. Service interfaces may include HTTP request-response (“web”) services and asynchronous publish-subscribe message queues.</a:t>
            </a:r>
          </a:p>
          <a:p>
            <a:endParaRPr lang="en-US" sz="1600" dirty="0"/>
          </a:p>
          <a:p>
            <a:endParaRPr lang="en-US" sz="1600" dirty="0"/>
          </a:p>
          <a:p>
            <a:pPr>
              <a:spcBef>
                <a:spcPts val="1200"/>
              </a:spcBef>
              <a:spcAft>
                <a:spcPts val="1200"/>
              </a:spcAft>
            </a:pPr>
            <a:endParaRPr lang="en-US" sz="1600" dirty="0">
              <a:latin typeface="Calibri" panose="020F0502020204030204" pitchFamily="34" charset="0"/>
              <a:ea typeface="Calibri" panose="020F0502020204030204" pitchFamily="34" charset="0"/>
              <a:cs typeface="Calibri" panose="020F0502020204030204" pitchFamily="34" charset="0"/>
            </a:endParaRPr>
          </a:p>
          <a:p>
            <a:endParaRPr lang="en-US" sz="1600" dirty="0"/>
          </a:p>
        </p:txBody>
      </p:sp>
      <p:pic>
        <p:nvPicPr>
          <p:cNvPr id="12" name="Picture 11">
            <a:extLst>
              <a:ext uri="{FF2B5EF4-FFF2-40B4-BE49-F238E27FC236}">
                <a16:creationId xmlns:a16="http://schemas.microsoft.com/office/drawing/2014/main" id="{03A45288-0367-058C-FAF6-2FF2759E88FD}"/>
              </a:ext>
            </a:extLst>
          </p:cNvPr>
          <p:cNvPicPr>
            <a:picLocks noChangeAspect="1"/>
          </p:cNvPicPr>
          <p:nvPr/>
        </p:nvPicPr>
        <p:blipFill>
          <a:blip r:embed="rId3"/>
          <a:stretch>
            <a:fillRect/>
          </a:stretch>
        </p:blipFill>
        <p:spPr>
          <a:xfrm>
            <a:off x="6096000" y="1604402"/>
            <a:ext cx="4703034" cy="4383583"/>
          </a:xfrm>
          <a:prstGeom prst="rect">
            <a:avLst/>
          </a:prstGeom>
        </p:spPr>
      </p:pic>
    </p:spTree>
    <p:extLst>
      <p:ext uri="{BB962C8B-B14F-4D97-AF65-F5344CB8AC3E}">
        <p14:creationId xmlns:p14="http://schemas.microsoft.com/office/powerpoint/2010/main" val="255460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D3B072-0524-AB96-8860-1C794795DBFA}"/>
              </a:ext>
            </a:extLst>
          </p:cNvPr>
          <p:cNvPicPr>
            <a:picLocks noChangeAspect="1"/>
          </p:cNvPicPr>
          <p:nvPr/>
        </p:nvPicPr>
        <p:blipFill>
          <a:blip r:embed="rId2"/>
          <a:srcRect/>
          <a:stretch/>
        </p:blipFill>
        <p:spPr>
          <a:xfrm>
            <a:off x="10348964" y="266652"/>
            <a:ext cx="1537604" cy="591601"/>
          </a:xfrm>
          <a:prstGeom prst="rect">
            <a:avLst/>
          </a:prstGeom>
        </p:spPr>
      </p:pic>
      <p:sp>
        <p:nvSpPr>
          <p:cNvPr id="5" name="Title 1">
            <a:extLst>
              <a:ext uri="{FF2B5EF4-FFF2-40B4-BE49-F238E27FC236}">
                <a16:creationId xmlns:a16="http://schemas.microsoft.com/office/drawing/2014/main" id="{59A6B088-13FA-B6C0-1250-DCCAEC02575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0D0F602-C4CA-36A4-A290-8AB3972197A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5400"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15F00D0-9080-39A2-3E22-5E6845B2A592}"/>
              </a:ext>
            </a:extLst>
          </p:cNvPr>
          <p:cNvSpPr>
            <a:spLocks noGrp="1"/>
          </p:cNvSpPr>
          <p:nvPr>
            <p:ph type="title"/>
          </p:nvPr>
        </p:nvSpPr>
        <p:spPr>
          <a:xfrm>
            <a:off x="646631" y="1276509"/>
            <a:ext cx="3932237" cy="520593"/>
          </a:xfrm>
        </p:spPr>
        <p:txBody>
          <a:bodyPr/>
          <a:lstStyle/>
          <a:p>
            <a:r>
              <a:rPr lang="en-US" sz="3200" dirty="0"/>
              <a:t>Legacy Data Bridge</a:t>
            </a:r>
          </a:p>
        </p:txBody>
      </p:sp>
      <p:sp>
        <p:nvSpPr>
          <p:cNvPr id="13" name="Text Placeholder 3">
            <a:extLst>
              <a:ext uri="{FF2B5EF4-FFF2-40B4-BE49-F238E27FC236}">
                <a16:creationId xmlns:a16="http://schemas.microsoft.com/office/drawing/2014/main" id="{CDE92AA9-7FEE-192D-AD63-15DB49660C66}"/>
              </a:ext>
            </a:extLst>
          </p:cNvPr>
          <p:cNvSpPr txBox="1">
            <a:spLocks/>
          </p:cNvSpPr>
          <p:nvPr/>
        </p:nvSpPr>
        <p:spPr>
          <a:xfrm>
            <a:off x="646631" y="1848362"/>
            <a:ext cx="4881810" cy="4745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Motivation: the GMS project is currently prioritizing development of the interactive analysis tools used by Analysts. Since the GMS data acquisition and automatic processing components are too immature to support the interactive analysis tools, GMS temporarily includes the</a:t>
            </a:r>
            <a:r>
              <a:rPr lang="en-US" sz="1600" i="1" dirty="0"/>
              <a:t> </a:t>
            </a:r>
            <a:r>
              <a:rPr lang="en-US" sz="1600" dirty="0"/>
              <a:t>Legacy Data Bridge to provide the interactive analysis tools access to the legacy US NDC database and waveform file storage.</a:t>
            </a:r>
            <a:endParaRPr lang="en-US" sz="1500" dirty="0"/>
          </a:p>
          <a:p>
            <a:r>
              <a:rPr lang="en-US" sz="1500" dirty="0"/>
              <a:t>The set of Data Manager Services the interactive analysis UI depends on for data have been modified internally to provide access to data from the existing US NDC data store while preserving the COI interface.</a:t>
            </a:r>
          </a:p>
          <a:p>
            <a:r>
              <a:rPr lang="en-US" sz="1500" dirty="0"/>
              <a:t>Specifically, the Repository implementations and related software in the Data Manager Services provide the COI Data Access operations through read/write operations against the legacy data store, converting between the legacy schema and GMS COI data model. </a:t>
            </a:r>
          </a:p>
          <a:p>
            <a:r>
              <a:rPr lang="en-US" sz="1500" dirty="0"/>
              <a:t>This concept enables the interactive analysis UI to use the raw data and processing results created by the legacy system’s acquisition and automated processing software.</a:t>
            </a:r>
          </a:p>
          <a:p>
            <a:endParaRPr lang="en-US" dirty="0"/>
          </a:p>
        </p:txBody>
      </p:sp>
      <p:pic>
        <p:nvPicPr>
          <p:cNvPr id="14" name="Picture 2">
            <a:extLst>
              <a:ext uri="{FF2B5EF4-FFF2-40B4-BE49-F238E27FC236}">
                <a16:creationId xmlns:a16="http://schemas.microsoft.com/office/drawing/2014/main" id="{0FD01EEF-C898-D45A-357B-0A0BFA2EB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073" y="1797102"/>
            <a:ext cx="4654750" cy="484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31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2E54B08-B77C-8E7D-3D85-3197CEFC524A}"/>
              </a:ext>
            </a:extLst>
          </p:cNvPr>
          <p:cNvPicPr>
            <a:picLocks noChangeAspect="1"/>
          </p:cNvPicPr>
          <p:nvPr/>
        </p:nvPicPr>
        <p:blipFill>
          <a:blip r:embed="rId2"/>
          <a:srcRect/>
          <a:stretch/>
        </p:blipFill>
        <p:spPr>
          <a:xfrm>
            <a:off x="10348964" y="266652"/>
            <a:ext cx="1537604" cy="591601"/>
          </a:xfrm>
          <a:prstGeom prst="rect">
            <a:avLst/>
          </a:prstGeom>
        </p:spPr>
      </p:pic>
      <p:sp>
        <p:nvSpPr>
          <p:cNvPr id="7" name="Text Placeholder 3">
            <a:extLst>
              <a:ext uri="{FF2B5EF4-FFF2-40B4-BE49-F238E27FC236}">
                <a16:creationId xmlns:a16="http://schemas.microsoft.com/office/drawing/2014/main" id="{A7D19F3D-F728-EEAB-BF41-76FF3A88C668}"/>
              </a:ext>
            </a:extLst>
          </p:cNvPr>
          <p:cNvSpPr txBox="1">
            <a:spLocks/>
          </p:cNvSpPr>
          <p:nvPr/>
        </p:nvSpPr>
        <p:spPr>
          <a:xfrm>
            <a:off x="243734" y="1552745"/>
            <a:ext cx="9970783" cy="4281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 following slides show example architecture descriptions for a portion of the GMS COI Data Model, COI Access Interface, and Legacy Data Bridge.</a:t>
            </a:r>
          </a:p>
          <a:p>
            <a:pPr marL="0" indent="0">
              <a:buNone/>
            </a:pPr>
            <a:r>
              <a:rPr lang="en-US" sz="2000" dirty="0"/>
              <a:t>The architecture describes COI Data Model classes using diagrams along with</a:t>
            </a:r>
            <a:r>
              <a:rPr lang="en-US" sz="2000" dirty="0">
                <a:latin typeface="Calibri" panose="020F0502020204030204" pitchFamily="34" charset="0"/>
                <a:ea typeface="Calibri" panose="020F0502020204030204" pitchFamily="34" charset="0"/>
                <a:cs typeface="Calibri" panose="020F0502020204030204" pitchFamily="34" charset="0"/>
              </a:rPr>
              <a:t> textual descriptions discussing the purpose of each class in GMS and how it relates to a concept from the explosion monitoring domain. Each class attribute is described in detail, including its datatype, units, range, whether it is optionally populated or must have a value in each class instance, and a description of what its values represent.</a:t>
            </a:r>
            <a:endParaRPr lang="en-US" sz="1400" dirty="0"/>
          </a:p>
          <a:p>
            <a:pPr marL="0" indent="0">
              <a:buNone/>
            </a:pPr>
            <a:r>
              <a:rPr lang="en-US" sz="2000" dirty="0"/>
              <a:t>The architecture describes COI Data Access interfaces using diagrams along with textual descriptions of each operation discussion the operation’s behavior, constraints on its input parameters, and guarantees about its output parameters.</a:t>
            </a:r>
          </a:p>
          <a:p>
            <a:pPr marL="0" indent="0">
              <a:buNone/>
            </a:pPr>
            <a:r>
              <a:rPr lang="en-US" sz="2000" dirty="0"/>
              <a:t>The Legacy Data Bridge is an implementation of the COI Data Access interfaces. The architecture descriptions for these components focus on mappings between the legacy and COI data models.</a:t>
            </a:r>
          </a:p>
        </p:txBody>
      </p:sp>
    </p:spTree>
    <p:extLst>
      <p:ext uri="{BB962C8B-B14F-4D97-AF65-F5344CB8AC3E}">
        <p14:creationId xmlns:p14="http://schemas.microsoft.com/office/powerpoint/2010/main" val="159844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AC6470-896C-F9E5-599D-B92E807E20B5}"/>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C6726FB-9ECD-C2D2-2C9B-D4BCEC59F1C3}"/>
              </a:ext>
            </a:extLst>
          </p:cNvPr>
          <p:cNvPicPr>
            <a:picLocks noChangeAspect="1"/>
          </p:cNvPicPr>
          <p:nvPr/>
        </p:nvPicPr>
        <p:blipFill>
          <a:blip r:embed="rId2"/>
          <a:srcRect/>
          <a:stretch/>
        </p:blipFill>
        <p:spPr>
          <a:xfrm>
            <a:off x="10348964" y="266652"/>
            <a:ext cx="1537604" cy="591601"/>
          </a:xfrm>
          <a:prstGeom prst="rect">
            <a:avLst/>
          </a:prstGeom>
        </p:spPr>
      </p:pic>
      <p:sp>
        <p:nvSpPr>
          <p:cNvPr id="8" name="Title 1">
            <a:extLst>
              <a:ext uri="{FF2B5EF4-FFF2-40B4-BE49-F238E27FC236}">
                <a16:creationId xmlns:a16="http://schemas.microsoft.com/office/drawing/2014/main" id="{3426E8F2-E89E-900B-E755-DFA92F39E789}"/>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P4.3-375</a:t>
            </a:r>
            <a:endParaRPr lang="en-AT" sz="24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301F9494-3338-AF48-FC01-B4E9CD53BED0}"/>
              </a:ext>
            </a:extLst>
          </p:cNvPr>
          <p:cNvSpPr>
            <a:spLocks noGrp="1"/>
          </p:cNvSpPr>
          <p:nvPr>
            <p:ph type="title"/>
          </p:nvPr>
        </p:nvSpPr>
        <p:spPr>
          <a:xfrm>
            <a:off x="34047" y="1054249"/>
            <a:ext cx="10728398" cy="607239"/>
          </a:xfrm>
        </p:spPr>
        <p:txBody>
          <a:bodyPr/>
          <a:lstStyle/>
          <a:p>
            <a:r>
              <a:rPr lang="en-US" dirty="0"/>
              <a:t>Example COI Access Interface – Event Manager</a:t>
            </a:r>
          </a:p>
        </p:txBody>
      </p:sp>
      <p:pic>
        <p:nvPicPr>
          <p:cNvPr id="10" name="Content Placeholder 4">
            <a:extLst>
              <a:ext uri="{FF2B5EF4-FFF2-40B4-BE49-F238E27FC236}">
                <a16:creationId xmlns:a16="http://schemas.microsoft.com/office/drawing/2014/main" id="{0EE39627-E2F3-8810-F8E9-96A2C2107BE8}"/>
              </a:ext>
            </a:extLst>
          </p:cNvPr>
          <p:cNvPicPr>
            <a:picLocks noGrp="1" noChangeAspect="1"/>
          </p:cNvPicPr>
          <p:nvPr>
            <p:ph idx="1"/>
          </p:nvPr>
        </p:nvPicPr>
        <p:blipFill>
          <a:blip r:embed="rId3"/>
          <a:srcRect l="681" r="681"/>
          <a:stretch/>
        </p:blipFill>
        <p:spPr>
          <a:xfrm>
            <a:off x="34047" y="1661488"/>
            <a:ext cx="10110694" cy="4881552"/>
          </a:xfrm>
        </p:spPr>
      </p:pic>
      <p:pic>
        <p:nvPicPr>
          <p:cNvPr id="11" name="Picture 10">
            <a:extLst>
              <a:ext uri="{FF2B5EF4-FFF2-40B4-BE49-F238E27FC236}">
                <a16:creationId xmlns:a16="http://schemas.microsoft.com/office/drawing/2014/main" id="{41D477B1-A691-0361-A582-143B4B6AC205}"/>
              </a:ext>
            </a:extLst>
          </p:cNvPr>
          <p:cNvPicPr>
            <a:picLocks noChangeAspect="1"/>
          </p:cNvPicPr>
          <p:nvPr/>
        </p:nvPicPr>
        <p:blipFill>
          <a:blip r:embed="rId4"/>
          <a:stretch>
            <a:fillRect/>
          </a:stretch>
        </p:blipFill>
        <p:spPr>
          <a:xfrm>
            <a:off x="2884171" y="3586562"/>
            <a:ext cx="7878274" cy="3219899"/>
          </a:xfrm>
          <a:prstGeom prst="rect">
            <a:avLst/>
          </a:prstGeom>
          <a:ln w="12700">
            <a:solidFill>
              <a:schemeClr val="dk1"/>
            </a:solidFill>
          </a:ln>
        </p:spPr>
      </p:pic>
    </p:spTree>
    <p:extLst>
      <p:ext uri="{BB962C8B-B14F-4D97-AF65-F5344CB8AC3E}">
        <p14:creationId xmlns:p14="http://schemas.microsoft.com/office/powerpoint/2010/main" val="40548999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TotalTime>
  <Words>1529</Words>
  <Application>Microsoft Macintosh PowerPoint</Application>
  <PresentationFormat>Widescreen</PresentationFormat>
  <Paragraphs>90</Paragraphs>
  <Slides>13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OpenSansBold</vt:lpstr>
      <vt:lpstr>Custom Design</vt:lpstr>
      <vt:lpstr>Office Theme</vt:lpstr>
      <vt:lpstr>PowerPoint Presentation</vt:lpstr>
      <vt:lpstr>PowerPoint Presentation</vt:lpstr>
      <vt:lpstr>PowerPoint Presentation</vt:lpstr>
      <vt:lpstr>PowerPoint Presentation</vt:lpstr>
      <vt:lpstr>COI Data Model</vt:lpstr>
      <vt:lpstr>COI Access API Architecture</vt:lpstr>
      <vt:lpstr>Legacy Data Bridge</vt:lpstr>
      <vt:lpstr>PowerPoint Presentation</vt:lpstr>
      <vt:lpstr>Example COI Access Interface – Event Manager</vt:lpstr>
      <vt:lpstr>Example Legacy Data Bridge Component - Event Bridge</vt:lpstr>
      <vt:lpstr>Example COI Data Model – Event</vt:lpstr>
      <vt:lpstr>Example COI Data Model – Event (Magnitude)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Hamlet, Benjamin R</cp:lastModifiedBy>
  <cp:revision>35</cp:revision>
  <cp:lastPrinted>2023-06-09T01:34:46Z</cp:lastPrinted>
  <dcterms:created xsi:type="dcterms:W3CDTF">2023-04-18T13:25:54Z</dcterms:created>
  <dcterms:modified xsi:type="dcterms:W3CDTF">2023-06-09T01:36:20Z</dcterms:modified>
</cp:coreProperties>
</file>