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5" r:id="rId7"/>
    <p:sldId id="266" r:id="rId8"/>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5"/>
            <p14:sldId id="266"/>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106" d="100"/>
          <a:sy n="106" d="100"/>
        </p:scale>
        <p:origin x="-120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xmlns=""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xmlns=""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xmlns=""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xmlns=""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18/06/2023</a:t>
            </a:fld>
            <a:endParaRPr lang="x-none"/>
          </a:p>
        </p:txBody>
      </p:sp>
      <p:sp>
        <p:nvSpPr>
          <p:cNvPr id="6" name="Footer Placeholder 5">
            <a:extLst>
              <a:ext uri="{FF2B5EF4-FFF2-40B4-BE49-F238E27FC236}">
                <a16:creationId xmlns:a16="http://schemas.microsoft.com/office/drawing/2014/main" xmlns=""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18/06/2023</a:t>
            </a:fld>
            <a:endParaRPr lang="x-none"/>
          </a:p>
        </p:txBody>
      </p:sp>
      <p:sp>
        <p:nvSpPr>
          <p:cNvPr id="5" name="Footer Placeholder 4">
            <a:extLst>
              <a:ext uri="{FF2B5EF4-FFF2-40B4-BE49-F238E27FC236}">
                <a16:creationId xmlns:a16="http://schemas.microsoft.com/office/drawing/2014/main" xmlns=""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18/06/2023</a:t>
            </a:fld>
            <a:endParaRPr lang="x-none"/>
          </a:p>
        </p:txBody>
      </p:sp>
      <p:sp>
        <p:nvSpPr>
          <p:cNvPr id="5" name="Footer Placeholder 4">
            <a:extLst>
              <a:ext uri="{FF2B5EF4-FFF2-40B4-BE49-F238E27FC236}">
                <a16:creationId xmlns:a16="http://schemas.microsoft.com/office/drawing/2014/main" xmlns=""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18/06/2023</a:t>
            </a:fld>
            <a:endParaRPr lang="x-none"/>
          </a:p>
        </p:txBody>
      </p:sp>
      <p:sp>
        <p:nvSpPr>
          <p:cNvPr id="5" name="Footer Placeholder 4">
            <a:extLst>
              <a:ext uri="{FF2B5EF4-FFF2-40B4-BE49-F238E27FC236}">
                <a16:creationId xmlns:a16="http://schemas.microsoft.com/office/drawing/2014/main" xmlns=""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18/06/2023</a:t>
            </a:fld>
            <a:endParaRPr lang="x-none"/>
          </a:p>
        </p:txBody>
      </p:sp>
      <p:sp>
        <p:nvSpPr>
          <p:cNvPr id="5" name="Footer Placeholder 4">
            <a:extLst>
              <a:ext uri="{FF2B5EF4-FFF2-40B4-BE49-F238E27FC236}">
                <a16:creationId xmlns:a16="http://schemas.microsoft.com/office/drawing/2014/main" xmlns=""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18/06/2023</a:t>
            </a:fld>
            <a:endParaRPr lang="x-none"/>
          </a:p>
        </p:txBody>
      </p:sp>
      <p:sp>
        <p:nvSpPr>
          <p:cNvPr id="5" name="Footer Placeholder 4">
            <a:extLst>
              <a:ext uri="{FF2B5EF4-FFF2-40B4-BE49-F238E27FC236}">
                <a16:creationId xmlns:a16="http://schemas.microsoft.com/office/drawing/2014/main" xmlns=""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18/06/2023</a:t>
            </a:fld>
            <a:endParaRPr lang="x-none"/>
          </a:p>
        </p:txBody>
      </p:sp>
      <p:sp>
        <p:nvSpPr>
          <p:cNvPr id="6" name="Footer Placeholder 5">
            <a:extLst>
              <a:ext uri="{FF2B5EF4-FFF2-40B4-BE49-F238E27FC236}">
                <a16:creationId xmlns:a16="http://schemas.microsoft.com/office/drawing/2014/main" xmlns=""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18/06/2023</a:t>
            </a:fld>
            <a:endParaRPr lang="x-none"/>
          </a:p>
        </p:txBody>
      </p:sp>
      <p:sp>
        <p:nvSpPr>
          <p:cNvPr id="8" name="Footer Placeholder 7">
            <a:extLst>
              <a:ext uri="{FF2B5EF4-FFF2-40B4-BE49-F238E27FC236}">
                <a16:creationId xmlns:a16="http://schemas.microsoft.com/office/drawing/2014/main" xmlns=""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xmlns=""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xmlns=""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18/06/2023</a:t>
            </a:fld>
            <a:endParaRPr lang="x-none"/>
          </a:p>
        </p:txBody>
      </p:sp>
      <p:sp>
        <p:nvSpPr>
          <p:cNvPr id="4" name="Footer Placeholder 3">
            <a:extLst>
              <a:ext uri="{FF2B5EF4-FFF2-40B4-BE49-F238E27FC236}">
                <a16:creationId xmlns:a16="http://schemas.microsoft.com/office/drawing/2014/main" xmlns=""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xmlns=""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18/06/2023</a:t>
            </a:fld>
            <a:endParaRPr lang="x-none"/>
          </a:p>
        </p:txBody>
      </p:sp>
      <p:sp>
        <p:nvSpPr>
          <p:cNvPr id="3" name="Footer Placeholder 2">
            <a:extLst>
              <a:ext uri="{FF2B5EF4-FFF2-40B4-BE49-F238E27FC236}">
                <a16:creationId xmlns:a16="http://schemas.microsoft.com/office/drawing/2014/main" xmlns=""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xmlns=""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18/06/2023</a:t>
            </a:fld>
            <a:endParaRPr lang="x-none"/>
          </a:p>
        </p:txBody>
      </p:sp>
      <p:sp>
        <p:nvSpPr>
          <p:cNvPr id="6" name="Footer Placeholder 5">
            <a:extLst>
              <a:ext uri="{FF2B5EF4-FFF2-40B4-BE49-F238E27FC236}">
                <a16:creationId xmlns:a16="http://schemas.microsoft.com/office/drawing/2014/main" xmlns=""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7.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image" Target="../media/image6.emf"/><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image" Target="../media/image16.emf"/><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xmlns=""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xmlns=""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xmlns=""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9" action="ppaction://hlinksldjump"/>
            <a:extLst>
              <a:ext uri="{FF2B5EF4-FFF2-40B4-BE49-F238E27FC236}">
                <a16:creationId xmlns:a16="http://schemas.microsoft.com/office/drawing/2014/main" xmlns="" id="{8ECB7A75-0964-BEB3-0070-79F92D4D6FB1}"/>
              </a:ext>
            </a:extLst>
          </p:cNvPr>
          <p:cNvPicPr>
            <a:picLocks noChangeAspect="1"/>
          </p:cNvPicPr>
          <p:nvPr userDrawn="1"/>
        </p:nvPicPr>
        <p:blipFill>
          <a:blip r:embed="rId11"/>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xmlns="" id="{77F864E7-E11A-601B-0EAF-441012483A61}"/>
              </a:ext>
            </a:extLst>
          </p:cNvPr>
          <p:cNvPicPr>
            <a:picLocks noChangeAspect="1"/>
          </p:cNvPicPr>
          <p:nvPr userDrawn="1"/>
        </p:nvPicPr>
        <p:blipFill>
          <a:blip r:embed="rId12"/>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xmlns=""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xmlns=""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xmlns=""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xmlns=""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xmlns=""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xmlns=""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xmlns=""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xmlns=""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xmlns=""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xmlns=""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xmlns=""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xmlns=""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xmlns=""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xmlns=""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xmlns=""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xmlns=""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xmlns=""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xmlns=""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xmlns=""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xmlns=""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xmlns=""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xmlns=""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xmlns=""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xmlns=""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xmlns=""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xmlns=""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xmlns=""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xmlns=""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xmlns=""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xmlns=""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xmlns=""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xmlns=""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xmlns=""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3" action="ppaction://hlinksldjump"/>
            <a:extLst>
              <a:ext uri="{FF2B5EF4-FFF2-40B4-BE49-F238E27FC236}">
                <a16:creationId xmlns:a16="http://schemas.microsoft.com/office/drawing/2014/main" xmlns="" id="{2C7B1878-B62B-51CE-B862-063FE9E341AC}"/>
              </a:ext>
            </a:extLst>
          </p:cNvPr>
          <p:cNvPicPr>
            <a:picLocks noChangeAspect="1"/>
          </p:cNvPicPr>
          <p:nvPr userDrawn="1"/>
        </p:nvPicPr>
        <p:blipFill>
          <a:blip r:embed="rId25"/>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ciencedirect.com/science/article/pii/S2214212614001446" TargetMode="External"/><Relationship Id="rId2" Type="http://schemas.openxmlformats.org/officeDocument/2006/relationships/hyperlink" Target="https://www.sciencedirect.com/science/article/pii/S1084804515002076" TargetMode="Externa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hyperlink" Target="https://www.sciencedirect.com/science/article/pii/S108480451830247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F0ECAE0-79BD-21CF-C96D-4DD448C0663E}"/>
              </a:ext>
            </a:extLst>
          </p:cNvPr>
          <p:cNvSpPr txBox="1"/>
          <p:nvPr/>
        </p:nvSpPr>
        <p:spPr>
          <a:xfrm>
            <a:off x="2682932" y="278271"/>
            <a:ext cx="6826135" cy="1138773"/>
          </a:xfrm>
          <a:prstGeom prst="rect">
            <a:avLst/>
          </a:prstGeom>
          <a:noFill/>
        </p:spPr>
        <p:txBody>
          <a:bodyPr wrap="square" rtlCol="0">
            <a:spAutoFit/>
          </a:bodyPr>
          <a:lstStyle/>
          <a:p>
            <a:pPr algn="ctr"/>
            <a:r>
              <a:rPr lang="en-US" b="1" dirty="0" smtClean="0">
                <a:solidFill>
                  <a:schemeClr val="bg1"/>
                </a:solidFill>
                <a:latin typeface="Arial" panose="020B0604020202020204" pitchFamily="34" charset="0"/>
                <a:cs typeface="Arial" panose="020B0604020202020204" pitchFamily="34" charset="0"/>
              </a:rPr>
              <a:t>"</a:t>
            </a:r>
            <a:r>
              <a:rPr lang="en-US" b="1" dirty="0">
                <a:solidFill>
                  <a:schemeClr val="bg1"/>
                </a:solidFill>
                <a:latin typeface="Arial" panose="020B0604020202020204" pitchFamily="34" charset="0"/>
                <a:cs typeface="Arial" panose="020B0604020202020204" pitchFamily="34" charset="0"/>
              </a:rPr>
              <a:t>New Security Scheme for data over wireless network connectivity with International Monitoring System"</a:t>
            </a:r>
            <a:endParaRPr lang="x-none" b="1" dirty="0">
              <a:solidFill>
                <a:schemeClr val="bg1"/>
              </a:solidFill>
              <a:latin typeface="Arial" panose="020B0604020202020204" pitchFamily="34" charset="0"/>
              <a:cs typeface="Arial" panose="020B0604020202020204" pitchFamily="34" charset="0"/>
            </a:endParaRPr>
          </a:p>
          <a:p>
            <a:pPr algn="ctr"/>
            <a:r>
              <a:rPr lang="en-US" dirty="0" smtClean="0">
                <a:solidFill>
                  <a:schemeClr val="bg1"/>
                </a:solidFill>
                <a:latin typeface="Arial" panose="020B0604020202020204" pitchFamily="34" charset="0"/>
                <a:cs typeface="Arial" panose="020B0604020202020204" pitchFamily="34" charset="0"/>
              </a:rPr>
              <a:t>Mohammed Ghanim Jadaan Al-</a:t>
            </a:r>
            <a:r>
              <a:rPr lang="en-US" dirty="0" err="1">
                <a:solidFill>
                  <a:schemeClr val="bg1"/>
                </a:solidFill>
                <a:latin typeface="Arial" panose="020B0604020202020204" pitchFamily="34" charset="0"/>
                <a:cs typeface="Arial" panose="020B0604020202020204" pitchFamily="34" charset="0"/>
              </a:rPr>
              <a:t>G</a:t>
            </a:r>
            <a:r>
              <a:rPr lang="en-US" dirty="0" err="1" smtClean="0">
                <a:solidFill>
                  <a:schemeClr val="bg1"/>
                </a:solidFill>
                <a:latin typeface="Arial" panose="020B0604020202020204" pitchFamily="34" charset="0"/>
                <a:cs typeface="Arial" panose="020B0604020202020204" pitchFamily="34" charset="0"/>
              </a:rPr>
              <a:t>buri</a:t>
            </a:r>
            <a:endParaRPr lang="x-none" dirty="0">
              <a:solidFill>
                <a:schemeClr val="bg1"/>
              </a:solidFill>
              <a:latin typeface="Arial" panose="020B0604020202020204" pitchFamily="34" charset="0"/>
              <a:cs typeface="Arial" panose="020B0604020202020204" pitchFamily="34" charset="0"/>
            </a:endParaRPr>
          </a:p>
          <a:p>
            <a:pPr algn="ctr"/>
            <a:r>
              <a:rPr lang="en-US" sz="1400" dirty="0" smtClean="0">
                <a:solidFill>
                  <a:schemeClr val="bg1"/>
                </a:solidFill>
                <a:latin typeface="Arial" panose="020B0604020202020204" pitchFamily="34" charset="0"/>
                <a:cs typeface="Arial" panose="020B0604020202020204" pitchFamily="34" charset="0"/>
              </a:rPr>
              <a:t>Senior Chief of Engineers </a:t>
            </a:r>
            <a:r>
              <a:rPr lang="x-none" sz="1400" smtClean="0">
                <a:solidFill>
                  <a:schemeClr val="bg1"/>
                </a:solidFill>
                <a:latin typeface="Arial" panose="020B0604020202020204" pitchFamily="34" charset="0"/>
                <a:cs typeface="Arial" panose="020B0604020202020204" pitchFamily="34" charset="0"/>
              </a:rPr>
              <a:t>/ </a:t>
            </a:r>
            <a:r>
              <a:rPr lang="en-US" sz="1400" dirty="0" smtClean="0">
                <a:solidFill>
                  <a:schemeClr val="bg1"/>
                </a:solidFill>
                <a:latin typeface="Arial" panose="020B0604020202020204" pitchFamily="34" charset="0"/>
                <a:cs typeface="Arial" panose="020B0604020202020204" pitchFamily="34" charset="0"/>
              </a:rPr>
              <a:t>Iraqi National Monitoring Authority (INMA)</a:t>
            </a:r>
            <a:endParaRPr lang="x-none"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xmlns=""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security system designed for Internet of Things IOT should be able to detect and prevent both internal and external attacks.</a:t>
            </a:r>
          </a:p>
        </p:txBody>
      </p:sp>
      <p:sp>
        <p:nvSpPr>
          <p:cNvPr id="3" name="Title 1">
            <a:extLst>
              <a:ext uri="{FF2B5EF4-FFF2-40B4-BE49-F238E27FC236}">
                <a16:creationId xmlns:a16="http://schemas.microsoft.com/office/drawing/2014/main" xmlns=""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err="1">
                <a:solidFill>
                  <a:schemeClr val="bg1"/>
                </a:solidFill>
                <a:latin typeface="Arial" panose="020B0604020202020204" pitchFamily="34" charset="0"/>
                <a:cs typeface="Arial" panose="020B0604020202020204" pitchFamily="34" charset="0"/>
              </a:rPr>
              <a:t>Px.x</a:t>
            </a:r>
            <a:r>
              <a:rPr lang="en-US" sz="1200" b="1" dirty="0">
                <a:solidFill>
                  <a:schemeClr val="bg1"/>
                </a:solidFill>
                <a:latin typeface="Arial" panose="020B0604020202020204" pitchFamily="34" charset="0"/>
                <a:cs typeface="Arial" panose="020B0604020202020204" pitchFamily="34" charset="0"/>
              </a:rPr>
              <a:t>-xxx</a:t>
            </a:r>
            <a:endParaRPr lang="x-none"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t>The privacy of the information on IOT needs a reliable security system that prevents unauthorized access to private data on the network.</a:t>
            </a:r>
            <a:endParaRPr lang="en-US" sz="1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t>It is capable to reduce the execution time and power consumption of the encryption process compared with the state of the art standard algorithm and at the same time maintains the desired security (confidentiality) level.</a:t>
            </a:r>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xmlns=""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t>The proposed algorithm employs similar methods with those used in the Advanced Encryption Standard algorithm (AES), with enhancements considering the limitations of wireless devices. We can implement this work on the Seismic monitoring, one of the three waveform technologies used by the International Monitoring System (IMS).</a:t>
            </a:r>
          </a:p>
        </p:txBody>
      </p:sp>
      <p:sp>
        <p:nvSpPr>
          <p:cNvPr id="9" name="Title 1">
            <a:extLst>
              <a:ext uri="{FF2B5EF4-FFF2-40B4-BE49-F238E27FC236}">
                <a16:creationId xmlns:a16="http://schemas.microsoft.com/office/drawing/2014/main" xmlns=""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0858" y="278271"/>
            <a:ext cx="1238250"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716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Introduction</a:t>
            </a:r>
            <a:endParaRPr lang="x-none" sz="48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xmlns=""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rPr>
              <a:t>Px.x</a:t>
            </a:r>
            <a:r>
              <a:rPr lang="en-US" sz="1000" b="1" dirty="0">
                <a:solidFill>
                  <a:schemeClr val="bg1"/>
                </a:solidFill>
                <a:latin typeface="Arial" panose="020B0604020202020204" pitchFamily="34" charset="0"/>
                <a:cs typeface="Arial" panose="020B0604020202020204" pitchFamily="34" charset="0"/>
              </a:rPr>
              <a:t>-xxx</a:t>
            </a:r>
            <a:endParaRPr lang="x-none"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xmlns=""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340659" y="1075765"/>
            <a:ext cx="8803341" cy="5632311"/>
          </a:xfrm>
          <a:prstGeom prst="rect">
            <a:avLst/>
          </a:prstGeom>
        </p:spPr>
        <p:txBody>
          <a:bodyPr wrap="square">
            <a:spAutoFit/>
          </a:bodyPr>
          <a:lstStyle/>
          <a:p>
            <a:pPr algn="just"/>
            <a:r>
              <a:rPr lang="en-US" sz="2000" dirty="0" smtClean="0"/>
              <a:t> A wireless network is a set of wireless nodes that connect with wireless links and are not linked by cables of any kind. The use of wireless networks enables enterprises to avoid the costly process of introducing cables into buildings or as a connection between different equipment and locations. Wireless networks present several advantages such as accessibility, mobility, productivity, deployment, expandability and cost .Moreover, data over wireless networks and more generally multimedia applications are very relevant and play an important role in enabling people to communicate with convenience. With the advantages come the challenges which result in making wireless platforms a popular topic of research due to open challenges such as mobility of devices and constrained resources. However, security of the connections between devices and networks is the major challenge in such networks . Nowadays, it is illegal to breach any type of security and privacy of users, and it is hugely restricted by the law, besides the lost and cost, it caused for organizations. The important challenge for supporting data applications in the wireless networks is finding a security algorithm that meets the requirements of those applications like delay, and at the same time is suitable for wireless devices which have limited battery energy. That is any encryption enforcement should be lightweight and secure .</a:t>
            </a:r>
            <a:endParaRPr lang="ar-IQ" sz="2000" dirty="0"/>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10915268" y="0"/>
            <a:ext cx="1238250" cy="1198245"/>
          </a:xfrm>
          <a:prstGeom prst="rect">
            <a:avLst/>
          </a:prstGeom>
        </p:spPr>
      </p:pic>
    </p:spTree>
    <p:extLst>
      <p:ext uri="{BB962C8B-B14F-4D97-AF65-F5344CB8AC3E}">
        <p14:creationId xmlns:p14="http://schemas.microsoft.com/office/powerpoint/2010/main" val="60745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Objectives </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rPr>
              <a:t>Px.x</a:t>
            </a:r>
            <a:r>
              <a:rPr lang="en-US" sz="1000" b="1" dirty="0">
                <a:solidFill>
                  <a:schemeClr val="bg1"/>
                </a:solidFill>
                <a:latin typeface="Arial" panose="020B0604020202020204" pitchFamily="34" charset="0"/>
                <a:cs typeface="Arial" panose="020B0604020202020204" pitchFamily="34" charset="0"/>
              </a:rPr>
              <a:t>-xxx</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251011" y="1255059"/>
            <a:ext cx="10354235" cy="3831818"/>
          </a:xfrm>
          <a:prstGeom prst="rect">
            <a:avLst/>
          </a:prstGeom>
        </p:spPr>
        <p:txBody>
          <a:bodyPr wrap="square">
            <a:spAutoFit/>
          </a:bodyPr>
          <a:lstStyle/>
          <a:p>
            <a:pPr algn="just">
              <a:lnSpc>
                <a:spcPct val="150000"/>
              </a:lnSpc>
            </a:pPr>
            <a:r>
              <a:rPr lang="en-US" dirty="0" smtClean="0"/>
              <a:t> </a:t>
            </a:r>
            <a:r>
              <a:rPr lang="en-US" dirty="0"/>
              <a:t>The main contributions of this paper can be summarized as follow: </a:t>
            </a:r>
            <a:endParaRPr lang="en-US" dirty="0" smtClean="0"/>
          </a:p>
          <a:p>
            <a:pPr marL="342900" indent="-342900" algn="just">
              <a:lnSpc>
                <a:spcPct val="150000"/>
              </a:lnSpc>
              <a:buAutoNum type="arabicParenR"/>
            </a:pPr>
            <a:r>
              <a:rPr lang="en-US" dirty="0" smtClean="0"/>
              <a:t>address </a:t>
            </a:r>
            <a:r>
              <a:rPr lang="en-US" dirty="0"/>
              <a:t>the security and performance balance issue by proposing a new cryptography scheme for securing real-time </a:t>
            </a:r>
            <a:r>
              <a:rPr lang="en-US" dirty="0" smtClean="0"/>
              <a:t>data  </a:t>
            </a:r>
            <a:r>
              <a:rPr lang="en-US" dirty="0"/>
              <a:t>traffic over wireless networks; </a:t>
            </a:r>
            <a:endParaRPr lang="en-US" dirty="0" smtClean="0"/>
          </a:p>
          <a:p>
            <a:pPr marL="342900" indent="-342900" algn="just">
              <a:lnSpc>
                <a:spcPct val="150000"/>
              </a:lnSpc>
              <a:buAutoNum type="arabicParenR"/>
            </a:pPr>
            <a:r>
              <a:rPr lang="en-US" dirty="0" smtClean="0"/>
              <a:t>2</a:t>
            </a:r>
            <a:r>
              <a:rPr lang="en-US" dirty="0"/>
              <a:t>) the proposed scheme is suitable for wireless devices and meets their requirements in terms of execution time and energy consumption, and at the same time balances the trade-off between security and privacy of the information</a:t>
            </a:r>
            <a:r>
              <a:rPr lang="en-US" dirty="0" smtClean="0"/>
              <a:t>;</a:t>
            </a:r>
          </a:p>
          <a:p>
            <a:pPr algn="just">
              <a:lnSpc>
                <a:spcPct val="150000"/>
              </a:lnSpc>
            </a:pPr>
            <a:r>
              <a:rPr lang="en-US" dirty="0" smtClean="0"/>
              <a:t> </a:t>
            </a:r>
            <a:r>
              <a:rPr lang="en-US" dirty="0"/>
              <a:t>3) conduct the security analysis using various scenarios for both standard AES and the proposed algorithm to measure their strengths and resistance to different kind of attacks</a:t>
            </a:r>
            <a:r>
              <a:rPr lang="en-US" dirty="0" smtClean="0"/>
              <a:t>. The </a:t>
            </a:r>
            <a:r>
              <a:rPr lang="en-US" dirty="0"/>
              <a:t>cryptographic mechanisms must be smaller and faster but with no reduction in security level. </a:t>
            </a:r>
            <a:endParaRPr lang="en-US" dirty="0" smtClean="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10953750" y="0"/>
            <a:ext cx="1238250" cy="1198245"/>
          </a:xfrm>
          <a:prstGeom prst="rect">
            <a:avLst/>
          </a:prstGeom>
        </p:spPr>
      </p:pic>
    </p:spTree>
    <p:extLst>
      <p:ext uri="{BB962C8B-B14F-4D97-AF65-F5344CB8AC3E}">
        <p14:creationId xmlns:p14="http://schemas.microsoft.com/office/powerpoint/2010/main" val="2229705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Methods</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rPr>
              <a:t>Px.x</a:t>
            </a:r>
            <a:r>
              <a:rPr lang="en-US" sz="1000" b="1" dirty="0">
                <a:solidFill>
                  <a:schemeClr val="bg1"/>
                </a:solidFill>
                <a:latin typeface="Arial" panose="020B0604020202020204" pitchFamily="34" charset="0"/>
                <a:cs typeface="Arial" panose="020B0604020202020204" pitchFamily="34" charset="0"/>
              </a:rPr>
              <a:t>-xxx</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959223" y="1455021"/>
            <a:ext cx="9646023" cy="4202561"/>
          </a:xfrm>
          <a:prstGeom prst="rect">
            <a:avLst/>
          </a:prstGeom>
        </p:spPr>
        <p:txBody>
          <a:bodyPr wrap="square">
            <a:spAutoFit/>
          </a:bodyPr>
          <a:lstStyle/>
          <a:p>
            <a:pPr algn="just">
              <a:lnSpc>
                <a:spcPct val="150000"/>
              </a:lnSpc>
            </a:pPr>
            <a:r>
              <a:rPr lang="en-US" dirty="0"/>
              <a:t>The testing has been conducted in a laboratory environment using a wireless laptop running Visual Studio 2015 using Console app to avoid any load on the processor. The proposed algorithm has been tested on an </a:t>
            </a:r>
            <a:r>
              <a:rPr lang="en-US" dirty="0" smtClean="0"/>
              <a:t>data </a:t>
            </a:r>
            <a:r>
              <a:rPr lang="en-US" dirty="0"/>
              <a:t>file with different sizes. After that, the security and performance analysis has conducted to measure the new algorithm strength. Security analysis has been conducted to prove the algorithm strength and its validity to suit and secure wireless networks. </a:t>
            </a:r>
            <a:endParaRPr lang="en-US" dirty="0" smtClean="0"/>
          </a:p>
          <a:p>
            <a:pPr algn="just">
              <a:lnSpc>
                <a:spcPct val="150000"/>
              </a:lnSpc>
            </a:pPr>
            <a:r>
              <a:rPr lang="en-US" dirty="0" smtClean="0"/>
              <a:t>The </a:t>
            </a:r>
            <a:r>
              <a:rPr lang="en-US" dirty="0"/>
              <a:t>proposed algorithm meets the requirements of data and is suitable for wireless devices and sensors. It is capable to reduce the execution time and power consumption of the encryption process compared with the state of the art standard algorithm and at the same time maintains the desired security (confidentiality) level. Moreover, in this work will be reduced the power consumption of implementing encryption algorithms, so that will be increasing the life batteries of sensors. </a:t>
            </a:r>
            <a:endParaRPr lang="ar-IQ"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10933198" y="0"/>
            <a:ext cx="1238250" cy="1198245"/>
          </a:xfrm>
          <a:prstGeom prst="rect">
            <a:avLst/>
          </a:prstGeom>
        </p:spPr>
      </p:pic>
    </p:spTree>
    <p:extLst>
      <p:ext uri="{BB962C8B-B14F-4D97-AF65-F5344CB8AC3E}">
        <p14:creationId xmlns:p14="http://schemas.microsoft.com/office/powerpoint/2010/main" val="732286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   Conclusion </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rPr>
              <a:t>Px.x</a:t>
            </a:r>
            <a:r>
              <a:rPr lang="en-US" sz="1000" b="1" dirty="0">
                <a:solidFill>
                  <a:schemeClr val="bg1"/>
                </a:solidFill>
                <a:latin typeface="Arial" panose="020B0604020202020204" pitchFamily="34" charset="0"/>
                <a:cs typeface="Arial" panose="020B0604020202020204" pitchFamily="34" charset="0"/>
              </a:rPr>
              <a:t>-xxx</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33709" y="1583230"/>
            <a:ext cx="9780808" cy="4247317"/>
          </a:xfrm>
          <a:prstGeom prst="rect">
            <a:avLst/>
          </a:prstGeom>
        </p:spPr>
        <p:txBody>
          <a:bodyPr wrap="square">
            <a:spAutoFit/>
          </a:bodyPr>
          <a:lstStyle/>
          <a:p>
            <a:pPr>
              <a:lnSpc>
                <a:spcPct val="200000"/>
              </a:lnSpc>
            </a:pPr>
            <a:r>
              <a:rPr lang="en-US" dirty="0"/>
              <a:t>A new encryption algorithm for real time traffic over wireless networks is proposed, tested and validated in this paper. Using robust changes in the standard AES functions, the proposed algorithm can provide a reasonable level of security and meets the performance of such networks and devices. The change in the Sub-Byte function is the increase of the degree of complexity within the same delay time during the encryption and decryption processes. The change in the </a:t>
            </a:r>
            <a:r>
              <a:rPr lang="en-US" dirty="0" smtClean="0"/>
              <a:t>Mix Column </a:t>
            </a:r>
            <a:r>
              <a:rPr lang="en-US" dirty="0"/>
              <a:t>function reduces the</a:t>
            </a:r>
            <a:endParaRPr lang="en-US" dirty="0" smtClean="0"/>
          </a:p>
          <a:p>
            <a:pPr>
              <a:lnSpc>
                <a:spcPct val="200000"/>
              </a:lnSpc>
            </a:pPr>
            <a:r>
              <a:rPr lang="en-US" dirty="0" smtClean="0"/>
              <a:t>We can implement this work on the Seismic monitoring, one of the three waveform technologies used by the International Monitoring System (IMS).</a:t>
            </a:r>
          </a:p>
          <a:p>
            <a:r>
              <a:rPr lang="en-US" dirty="0"/>
              <a:t> </a:t>
            </a: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10920367" y="32885"/>
            <a:ext cx="1238250" cy="1198245"/>
          </a:xfrm>
          <a:prstGeom prst="rect">
            <a:avLst/>
          </a:prstGeom>
        </p:spPr>
      </p:pic>
    </p:spTree>
    <p:extLst>
      <p:ext uri="{BB962C8B-B14F-4D97-AF65-F5344CB8AC3E}">
        <p14:creationId xmlns:p14="http://schemas.microsoft.com/office/powerpoint/2010/main" val="632205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References</a:t>
            </a:r>
            <a:r>
              <a:rPr lang="x-none" sz="1800">
                <a:solidFill>
                  <a:schemeClr val="bg1"/>
                </a:solidFill>
                <a:latin typeface="Arial" panose="020B0604020202020204" pitchFamily="34" charset="0"/>
                <a:cs typeface="Arial" panose="020B0604020202020204" pitchFamily="34" charset="0"/>
              </a:rPr>
              <a:t/>
            </a:r>
            <a:br>
              <a:rPr lang="x-none" sz="1800">
                <a:solidFill>
                  <a:schemeClr val="bg1"/>
                </a:solidFill>
                <a:latin typeface="Arial" panose="020B0604020202020204" pitchFamily="34" charset="0"/>
                <a:cs typeface="Arial" panose="020B0604020202020204" pitchFamily="34" charset="0"/>
              </a:rPr>
            </a:br>
            <a:r>
              <a:rPr lang="en-US" sz="1800" smtClean="0">
                <a:solidFill>
                  <a:schemeClr val="bg1"/>
                </a:solidFill>
                <a:latin typeface="Arial" panose="020B0604020202020204" pitchFamily="34" charset="0"/>
                <a:cs typeface="Arial" panose="020B0604020202020204" pitchFamily="34" charset="0"/>
              </a:rPr>
              <a:t> </a:t>
            </a:r>
          </a:p>
          <a:p>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rPr>
              <a:t>Px.x</a:t>
            </a:r>
            <a:r>
              <a:rPr lang="en-US" sz="1000" b="1" dirty="0">
                <a:solidFill>
                  <a:schemeClr val="bg1"/>
                </a:solidFill>
                <a:latin typeface="Arial" panose="020B0604020202020204" pitchFamily="34" charset="0"/>
                <a:cs typeface="Arial" panose="020B0604020202020204" pitchFamily="34" charset="0"/>
              </a:rPr>
              <a:t>-xxx</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510988" y="1563906"/>
            <a:ext cx="7691718" cy="5355312"/>
          </a:xfrm>
          <a:prstGeom prst="rect">
            <a:avLst/>
          </a:prstGeom>
        </p:spPr>
        <p:txBody>
          <a:bodyPr wrap="square">
            <a:spAutoFit/>
          </a:bodyPr>
          <a:lstStyle/>
          <a:p>
            <a:endParaRPr lang="en-US" dirty="0" smtClean="0"/>
          </a:p>
          <a:p>
            <a:r>
              <a:rPr lang="en-US" dirty="0" smtClean="0">
                <a:hlinkClick r:id="rId2"/>
              </a:rPr>
              <a:t>-A </a:t>
            </a:r>
            <a:r>
              <a:rPr lang="en-US" dirty="0">
                <a:hlinkClick r:id="rId2"/>
              </a:rPr>
              <a:t>survey on lightweight block ciphers for low-resource devices: Comparative study and open issues</a:t>
            </a:r>
            <a:endParaRPr lang="en-US" dirty="0"/>
          </a:p>
          <a:p>
            <a:r>
              <a:rPr lang="en-US" dirty="0"/>
              <a:t>Journal of Network and Computer Applications</a:t>
            </a:r>
          </a:p>
          <a:p>
            <a:r>
              <a:rPr lang="en-US" dirty="0"/>
              <a:t>(2015</a:t>
            </a:r>
            <a:r>
              <a:rPr lang="en-US" dirty="0" smtClean="0"/>
              <a:t>)</a:t>
            </a:r>
          </a:p>
          <a:p>
            <a:endParaRPr lang="en-US" dirty="0"/>
          </a:p>
          <a:p>
            <a:r>
              <a:rPr lang="en-US" dirty="0" smtClean="0"/>
              <a:t>- S</a:t>
            </a:r>
            <a:r>
              <a:rPr lang="en-US" dirty="0"/>
              <a:t>. </a:t>
            </a:r>
            <a:r>
              <a:rPr lang="en-US" dirty="0" err="1"/>
              <a:t>Kalra</a:t>
            </a:r>
            <a:r>
              <a:rPr lang="en-US" i="1" dirty="0"/>
              <a:t> et </a:t>
            </a:r>
            <a:r>
              <a:rPr lang="en-US" i="1" dirty="0" err="1"/>
              <a:t>al.</a:t>
            </a:r>
            <a:r>
              <a:rPr lang="en-US" dirty="0" err="1">
                <a:hlinkClick r:id="rId3"/>
              </a:rPr>
              <a:t>Advanced</a:t>
            </a:r>
            <a:r>
              <a:rPr lang="en-US" dirty="0">
                <a:hlinkClick r:id="rId3"/>
              </a:rPr>
              <a:t> password based authentication scheme for wireless sensor networks</a:t>
            </a:r>
            <a:endParaRPr lang="en-US" dirty="0"/>
          </a:p>
          <a:p>
            <a:r>
              <a:rPr lang="en-US" dirty="0"/>
              <a:t>Journal of Information Security and Applications</a:t>
            </a:r>
          </a:p>
          <a:p>
            <a:r>
              <a:rPr lang="en-US" dirty="0"/>
              <a:t>(February 2015</a:t>
            </a:r>
            <a:r>
              <a:rPr lang="en-US" dirty="0" smtClean="0"/>
              <a:t>)</a:t>
            </a:r>
          </a:p>
          <a:p>
            <a:endParaRPr lang="en-US" dirty="0"/>
          </a:p>
          <a:p>
            <a:r>
              <a:rPr lang="en-US" dirty="0" smtClean="0"/>
              <a:t>- Behnam</a:t>
            </a:r>
            <a:r>
              <a:rPr lang="en-US" dirty="0"/>
              <a:t> </a:t>
            </a:r>
            <a:r>
              <a:rPr lang="en-US" dirty="0" err="1"/>
              <a:t>Dezfouli</a:t>
            </a:r>
            <a:r>
              <a:rPr lang="en-US" i="1" dirty="0"/>
              <a:t> et </a:t>
            </a:r>
            <a:r>
              <a:rPr lang="en-US" i="1" dirty="0" err="1"/>
              <a:t>al.</a:t>
            </a:r>
            <a:r>
              <a:rPr lang="en-US" dirty="0" err="1">
                <a:hlinkClick r:id="rId4"/>
              </a:rPr>
              <a:t>An</a:t>
            </a:r>
            <a:r>
              <a:rPr lang="en-US" dirty="0">
                <a:hlinkClick r:id="rId4"/>
              </a:rPr>
              <a:t> energy measurement platform for wireless </a:t>
            </a:r>
            <a:r>
              <a:rPr lang="en-US" dirty="0" err="1">
                <a:hlinkClick r:id="rId4"/>
              </a:rPr>
              <a:t>IoT</a:t>
            </a:r>
            <a:r>
              <a:rPr lang="en-US" dirty="0">
                <a:hlinkClick r:id="rId4"/>
              </a:rPr>
              <a:t> devices</a:t>
            </a:r>
            <a:endParaRPr lang="en-US" dirty="0"/>
          </a:p>
          <a:p>
            <a:r>
              <a:rPr lang="en-US" dirty="0"/>
              <a:t>Journal of Network and Computer Applications</a:t>
            </a:r>
          </a:p>
          <a:p>
            <a:r>
              <a:rPr lang="en-US" dirty="0"/>
              <a:t>(2018)</a:t>
            </a:r>
          </a:p>
          <a:p>
            <a:pPr marL="285750" indent="-285750">
              <a:buFontTx/>
              <a:buChar char="-"/>
            </a:pPr>
            <a:endParaRPr lang="en-US" dirty="0" smtClean="0"/>
          </a:p>
          <a:p>
            <a:endParaRPr lang="en-US" dirty="0" smtClean="0"/>
          </a:p>
          <a:p>
            <a:pPr marL="285750" indent="-285750">
              <a:buFontTx/>
              <a:buChar char="-"/>
            </a:pPr>
            <a:endParaRPr lang="en-US" dirty="0"/>
          </a:p>
          <a:p>
            <a:pPr marL="285750" indent="-285750">
              <a:buFontTx/>
              <a:buChar char="-"/>
            </a:pPr>
            <a:endParaRPr lang="ar-IQ" dirty="0"/>
          </a:p>
        </p:txBody>
      </p:sp>
      <p:pic>
        <p:nvPicPr>
          <p:cNvPr id="7" name="Picture 6"/>
          <p:cNvPicPr/>
          <p:nvPr/>
        </p:nvPicPr>
        <p:blipFill>
          <a:blip r:embed="rId5">
            <a:extLst>
              <a:ext uri="{28A0092B-C50C-407E-A947-70E740481C1C}">
                <a14:useLocalDpi xmlns:a14="http://schemas.microsoft.com/office/drawing/2010/main" val="0"/>
              </a:ext>
            </a:extLst>
          </a:blip>
          <a:stretch>
            <a:fillRect/>
          </a:stretch>
        </p:blipFill>
        <p:spPr>
          <a:xfrm>
            <a:off x="10896778" y="78070"/>
            <a:ext cx="1238250" cy="1198245"/>
          </a:xfrm>
          <a:prstGeom prst="rect">
            <a:avLst/>
          </a:prstGeom>
        </p:spPr>
      </p:pic>
    </p:spTree>
    <p:extLst>
      <p:ext uri="{BB962C8B-B14F-4D97-AF65-F5344CB8AC3E}">
        <p14:creationId xmlns:p14="http://schemas.microsoft.com/office/powerpoint/2010/main" val="448056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2970</TotalTime>
  <Words>681</Words>
  <Application>Microsoft Office PowerPoint</Application>
  <PresentationFormat>Custom</PresentationFormat>
  <Paragraphs>48</Paragraphs>
  <Slides>6</Slides>
  <Notes>0</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USRA</cp:lastModifiedBy>
  <cp:revision>37</cp:revision>
  <dcterms:created xsi:type="dcterms:W3CDTF">2023-04-18T13:25:54Z</dcterms:created>
  <dcterms:modified xsi:type="dcterms:W3CDTF">2023-06-18T06:24:53Z</dcterms:modified>
</cp:coreProperties>
</file>