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7"/>
  </p:notesMasterIdLst>
  <p:sldIdLst>
    <p:sldId id="261" r:id="rId3"/>
    <p:sldId id="256" r:id="rId4"/>
    <p:sldId id="273" r:id="rId5"/>
    <p:sldId id="274" r:id="rId6"/>
    <p:sldId id="262" r:id="rId7"/>
    <p:sldId id="263" r:id="rId8"/>
    <p:sldId id="264" r:id="rId9"/>
    <p:sldId id="269" r:id="rId10"/>
    <p:sldId id="268" r:id="rId11"/>
    <p:sldId id="270" r:id="rId12"/>
    <p:sldId id="271" r:id="rId13"/>
    <p:sldId id="272" r:id="rId14"/>
    <p:sldId id="265" r:id="rId15"/>
    <p:sldId id="266" r:id="rId16"/>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73"/>
            <p14:sldId id="274"/>
            <p14:sldId id="262"/>
            <p14:sldId id="263"/>
            <p14:sldId id="264"/>
            <p14:sldId id="269"/>
            <p14:sldId id="268"/>
            <p14:sldId id="270"/>
            <p14:sldId id="271"/>
            <p14:sldId id="272"/>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75" d="100"/>
          <a:sy n="75"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17772-AFF9-42AD-8475-50ECC11BDEF7}" type="datetimeFigureOut">
              <a:rPr lang="id-ID" smtClean="0"/>
              <a:t>11/06/2023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56C2E-8119-432F-A484-8E71653090E4}" type="slidenum">
              <a:rPr lang="id-ID" smtClean="0"/>
              <a:t>‹#›</a:t>
            </a:fld>
            <a:endParaRPr lang="id-ID"/>
          </a:p>
        </p:txBody>
      </p:sp>
    </p:spTree>
    <p:extLst>
      <p:ext uri="{BB962C8B-B14F-4D97-AF65-F5344CB8AC3E}">
        <p14:creationId xmlns:p14="http://schemas.microsoft.com/office/powerpoint/2010/main" val="418863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07A56C2E-8119-432F-A484-8E71653090E4}" type="slidenum">
              <a:rPr lang="id-ID" smtClean="0"/>
              <a:t>7</a:t>
            </a:fld>
            <a:endParaRPr lang="id-ID"/>
          </a:p>
        </p:txBody>
      </p:sp>
    </p:spTree>
    <p:extLst>
      <p:ext uri="{BB962C8B-B14F-4D97-AF65-F5344CB8AC3E}">
        <p14:creationId xmlns:p14="http://schemas.microsoft.com/office/powerpoint/2010/main" val="314332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6.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3.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6.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13.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The Meteorology, Climatology and Geophysics Agency VSAT Network Disaster Recovery Plan as Efforts to Optimize Data and Sending Information for Meteorology, Climatology and Geophysics</a:t>
            </a:r>
            <a:endParaRPr lang="en-AT" b="1" dirty="0">
              <a:solidFill>
                <a:schemeClr val="bg1"/>
              </a:solidFill>
              <a:latin typeface="Arial" panose="020B0604020202020204" pitchFamily="34" charset="0"/>
              <a:cs typeface="Arial" panose="020B0604020202020204" pitchFamily="34" charset="0"/>
            </a:endParaRPr>
          </a:p>
          <a:p>
            <a:pPr algn="ctr"/>
            <a:r>
              <a:rPr lang="en-AT" dirty="0">
                <a:solidFill>
                  <a:schemeClr val="bg1"/>
                </a:solidFill>
                <a:latin typeface="Arial" panose="020B0604020202020204" pitchFamily="34" charset="0"/>
                <a:cs typeface="Arial" panose="020B0604020202020204" pitchFamily="34" charset="0"/>
              </a:rPr>
              <a:t>Reza Aria Nugraha, S.Tr &amp; Leo Gumalto Butarbutar, S.Tr</a:t>
            </a:r>
          </a:p>
          <a:p>
            <a:pPr algn="ctr"/>
            <a:r>
              <a:rPr lang="en-US" sz="1400" dirty="0">
                <a:solidFill>
                  <a:schemeClr val="bg1"/>
                </a:solidFill>
                <a:latin typeface="Arial" panose="020B0604020202020204" pitchFamily="34" charset="0"/>
                <a:cs typeface="Arial" panose="020B0604020202020204" pitchFamily="34" charset="0"/>
              </a:rPr>
              <a:t>Indonesian Agency for Meteorological, Climatological and Geophysics (BMKG</a:t>
            </a:r>
            <a:r>
              <a:rPr lang="id-ID" sz="1400" dirty="0">
                <a:solidFill>
                  <a:schemeClr val="bg1"/>
                </a:solidFill>
                <a:latin typeface="Arial" panose="020B0604020202020204" pitchFamily="34" charset="0"/>
                <a:cs typeface="Arial" panose="020B0604020202020204" pitchFamily="34" charset="0"/>
              </a:rPr>
              <a:t>)</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BMKG VSAT communication network is a system that connects all systems within the integrated BMKG environment and requires a real time data exchange process.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a:t>
            </a:r>
            <a:r>
              <a:rPr lang="id-ID" sz="1200" b="1" dirty="0">
                <a:solidFill>
                  <a:schemeClr val="bg1"/>
                </a:solidFill>
                <a:latin typeface="Arial" panose="020B0604020202020204" pitchFamily="34" charset="0"/>
                <a:cs typeface="Arial" panose="020B0604020202020204" pitchFamily="34" charset="0"/>
              </a:rPr>
              <a:t>4</a:t>
            </a:r>
            <a:r>
              <a:rPr lang="en-US" sz="1200" b="1" dirty="0">
                <a:solidFill>
                  <a:schemeClr val="bg1"/>
                </a:solidFill>
                <a:latin typeface="Arial" panose="020B0604020202020204" pitchFamily="34" charset="0"/>
                <a:cs typeface="Arial" panose="020B0604020202020204" pitchFamily="34" charset="0"/>
              </a:rPr>
              <a:t>.</a:t>
            </a:r>
            <a:r>
              <a:rPr lang="id-ID" sz="1200" b="1" dirty="0">
                <a:solidFill>
                  <a:schemeClr val="bg1"/>
                </a:solidFill>
                <a:latin typeface="Arial" panose="020B0604020202020204" pitchFamily="34" charset="0"/>
                <a:cs typeface="Arial" panose="020B0604020202020204" pitchFamily="34" charset="0"/>
              </a:rPr>
              <a:t>3</a:t>
            </a:r>
            <a:r>
              <a:rPr lang="en-US" sz="1200" b="1" dirty="0">
                <a:solidFill>
                  <a:schemeClr val="bg1"/>
                </a:solidFill>
                <a:latin typeface="Arial" panose="020B0604020202020204" pitchFamily="34" charset="0"/>
                <a:cs typeface="Arial" panose="020B0604020202020204" pitchFamily="34" charset="0"/>
              </a:rPr>
              <a:t>-</a:t>
            </a:r>
            <a:r>
              <a:rPr lang="id-ID" sz="1200" b="1" dirty="0">
                <a:solidFill>
                  <a:schemeClr val="bg1"/>
                </a:solidFill>
                <a:latin typeface="Arial" panose="020B0604020202020204" pitchFamily="34" charset="0"/>
                <a:cs typeface="Arial" panose="020B0604020202020204" pitchFamily="34" charset="0"/>
              </a:rPr>
              <a:t>734</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1200" dirty="0">
                <a:latin typeface="Arial" panose="020B0604020202020204" pitchFamily="34" charset="0"/>
                <a:cs typeface="Arial" panose="020B0604020202020204" pitchFamily="34" charset="0"/>
              </a:rPr>
              <a:t>DISASTER RECOVERY PLAN for </a:t>
            </a:r>
            <a:r>
              <a:rPr lang="en-US" sz="1200" dirty="0">
                <a:latin typeface="Arial" panose="020B0604020202020204" pitchFamily="34" charset="0"/>
                <a:cs typeface="Arial" panose="020B0604020202020204" pitchFamily="34" charset="0"/>
              </a:rPr>
              <a:t>the dissemination of weather information and disaster events </a:t>
            </a:r>
            <a:r>
              <a:rPr lang="id-ID" sz="1200" dirty="0">
                <a:latin typeface="Arial" panose="020B0604020202020204" pitchFamily="34" charset="0"/>
                <a:cs typeface="Arial" panose="020B0604020202020204" pitchFamily="34" charset="0"/>
              </a:rPr>
              <a:t>Data Backup</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results of this study are DRP documents that are adjusted to the BMKG duties and functions. The document contains the roles and responsibilities of personnel as well as steps to back up services and recover assets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1200" dirty="0">
                <a:latin typeface="Arial" panose="020B0604020202020204" pitchFamily="34" charset="0"/>
                <a:cs typeface="Arial" panose="020B0604020202020204" pitchFamily="34" charset="0"/>
              </a:rPr>
              <a:t>T</a:t>
            </a:r>
            <a:r>
              <a:rPr lang="en-US" sz="1200" dirty="0">
                <a:latin typeface="Arial" panose="020B0604020202020204" pitchFamily="34" charset="0"/>
                <a:cs typeface="Arial" panose="020B0604020202020204" pitchFamily="34" charset="0"/>
              </a:rPr>
              <a:t>he dissemination of weather information and disaster events for the community is not disrupted</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6946C4F-5B0E-1E74-3B01-B2C7E9EEDBAC}"/>
              </a:ext>
            </a:extLst>
          </p:cNvPr>
          <p:cNvPicPr>
            <a:picLocks noChangeAspect="1"/>
          </p:cNvPicPr>
          <p:nvPr/>
        </p:nvPicPr>
        <p:blipFill>
          <a:blip r:embed="rId2"/>
          <a:stretch>
            <a:fillRect/>
          </a:stretch>
        </p:blipFill>
        <p:spPr>
          <a:xfrm>
            <a:off x="10544219" y="334543"/>
            <a:ext cx="1119117" cy="1119117"/>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id-ID" sz="1800" dirty="0">
                <a:solidFill>
                  <a:schemeClr val="bg1"/>
                </a:solidFill>
                <a:latin typeface="Arial" panose="020B0604020202020204" pitchFamily="34" charset="0"/>
                <a:cs typeface="Arial" panose="020B0604020202020204" pitchFamily="34" charset="0"/>
              </a:rPr>
              <a:t> : Disaster Recovery Plan Concept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C2DB53-2F89-1045-1B3F-0DBDD5B5BC7E}"/>
              </a:ext>
            </a:extLst>
          </p:cNvPr>
          <p:cNvPicPr>
            <a:picLocks noChangeAspect="1"/>
          </p:cNvPicPr>
          <p:nvPr/>
        </p:nvPicPr>
        <p:blipFill>
          <a:blip r:embed="rId2"/>
          <a:stretch>
            <a:fillRect/>
          </a:stretch>
        </p:blipFill>
        <p:spPr>
          <a:xfrm>
            <a:off x="10963052" y="266330"/>
            <a:ext cx="1119117" cy="1119117"/>
          </a:xfrm>
          <a:prstGeom prst="rect">
            <a:avLst/>
          </a:prstGeom>
        </p:spPr>
      </p:pic>
      <p:sp>
        <p:nvSpPr>
          <p:cNvPr id="7" name="TextBox 6">
            <a:extLst>
              <a:ext uri="{FF2B5EF4-FFF2-40B4-BE49-F238E27FC236}">
                <a16:creationId xmlns:a16="http://schemas.microsoft.com/office/drawing/2014/main" id="{FB30847B-6EA3-0CD2-025D-E1AF2FE4EE97}"/>
              </a:ext>
            </a:extLst>
          </p:cNvPr>
          <p:cNvSpPr txBox="1"/>
          <p:nvPr/>
        </p:nvSpPr>
        <p:spPr>
          <a:xfrm>
            <a:off x="319314" y="1385447"/>
            <a:ext cx="10087429" cy="1477328"/>
          </a:xfrm>
          <a:prstGeom prst="rect">
            <a:avLst/>
          </a:prstGeom>
          <a:noFill/>
        </p:spPr>
        <p:txBody>
          <a:bodyPr wrap="square" rtlCol="0">
            <a:spAutoFit/>
          </a:bodyPr>
          <a:lstStyle/>
          <a:p>
            <a:pPr algn="just"/>
            <a:r>
              <a:rPr lang="id-ID" sz="1800" dirty="0">
                <a:effectLst/>
                <a:latin typeface="Cambria" panose="02040503050406030204" pitchFamily="18" charset="0"/>
                <a:ea typeface="Cambria" panose="02040503050406030204" pitchFamily="18" charset="0"/>
                <a:cs typeface="Times New Roman" panose="02020603050405020304" pitchFamily="18" charset="0"/>
              </a:rPr>
              <a:t>In </a:t>
            </a:r>
            <a:r>
              <a:rPr lang="id-ID" sz="1800" dirty="0">
                <a:effectLst/>
                <a:latin typeface="Cambria" panose="02040503050406030204" pitchFamily="18" charset="0"/>
                <a:ea typeface="Times New Roman" panose="02020603050405020304" pitchFamily="18" charset="0"/>
                <a:cs typeface="Times New Roman" panose="02020603050405020304" pitchFamily="18" charset="0"/>
              </a:rPr>
              <a:t>Building disaster recovery requires a backup plan for the main data center at the Central BMKG and recovery if a disaster occurs on the BMKG VSAT network infrastructure that supports the data center. Data backup must be in a different location from the main data center to anticipate a major disaster</a:t>
            </a:r>
            <a:r>
              <a:rPr lang="en-US" sz="1800" dirty="0">
                <a:effectLst/>
                <a:latin typeface="Cambria" panose="02040503050406030204" pitchFamily="18" charset="0"/>
                <a:ea typeface="Cambria" panose="02040503050406030204" pitchFamily="18" charset="0"/>
                <a:cs typeface="Times New Roman" panose="02020603050405020304" pitchFamily="18" charset="0"/>
              </a:rPr>
              <a:t>will be utilized for the operation of the BMKG VSAT network must be able to be maintained working 24 hours a day, which functions as a backup of all systems</a:t>
            </a:r>
            <a:endParaRPr lang="id-ID" dirty="0"/>
          </a:p>
        </p:txBody>
      </p:sp>
      <p:pic>
        <p:nvPicPr>
          <p:cNvPr id="8" name="Image8">
            <a:extLst>
              <a:ext uri="{FF2B5EF4-FFF2-40B4-BE49-F238E27FC236}">
                <a16:creationId xmlns:a16="http://schemas.microsoft.com/office/drawing/2014/main" id="{DBBBDC47-0B86-CC15-4905-F29F6C364E3A}"/>
              </a:ext>
            </a:extLst>
          </p:cNvPr>
          <p:cNvPicPr>
            <a:picLocks noChangeAspect="1"/>
          </p:cNvPicPr>
          <p:nvPr/>
        </p:nvPicPr>
        <p:blipFill>
          <a:blip r:embed="rId3"/>
          <a:srcRect l="2265" t="9568" r="1753" b="8844"/>
          <a:stretch>
            <a:fillRect/>
          </a:stretch>
        </p:blipFill>
        <p:spPr bwMode="auto">
          <a:xfrm>
            <a:off x="3488351" y="2918895"/>
            <a:ext cx="6444812" cy="3769519"/>
          </a:xfrm>
          <a:prstGeom prst="rect">
            <a:avLst/>
          </a:prstGeom>
        </p:spPr>
      </p:pic>
      <p:sp>
        <p:nvSpPr>
          <p:cNvPr id="9" name="TextBox 8">
            <a:extLst>
              <a:ext uri="{FF2B5EF4-FFF2-40B4-BE49-F238E27FC236}">
                <a16:creationId xmlns:a16="http://schemas.microsoft.com/office/drawing/2014/main" id="{4518D650-CAB6-99EB-2707-69D21D4CECFD}"/>
              </a:ext>
            </a:extLst>
          </p:cNvPr>
          <p:cNvSpPr txBox="1"/>
          <p:nvPr/>
        </p:nvSpPr>
        <p:spPr>
          <a:xfrm>
            <a:off x="319314" y="3233995"/>
            <a:ext cx="2700997" cy="3139321"/>
          </a:xfrm>
          <a:prstGeom prst="rect">
            <a:avLst/>
          </a:prstGeom>
          <a:noFill/>
        </p:spPr>
        <p:txBody>
          <a:bodyPr wrap="square" rtlCol="0">
            <a:spAutoFit/>
          </a:bodyPr>
          <a:lstStyle/>
          <a:p>
            <a:pPr algn="just"/>
            <a:r>
              <a:rPr lang="id-ID" sz="1800" dirty="0">
                <a:effectLst/>
                <a:latin typeface="Cambria" panose="02040503050406030204" pitchFamily="18" charset="0"/>
                <a:ea typeface="Cambria" panose="02040503050406030204" pitchFamily="18" charset="0"/>
                <a:cs typeface="Times New Roman" panose="02020603050405020304" pitchFamily="18" charset="0"/>
              </a:rPr>
              <a:t>The DRP system applied is the Fail Over System. The Fail Over system is one way to overcome pressing situations, if an event occurs that causes the main system to go down, the backup system will automatically replace the role of the main system. </a:t>
            </a:r>
            <a:endParaRPr lang="id-ID" dirty="0"/>
          </a:p>
        </p:txBody>
      </p:sp>
    </p:spTree>
    <p:extLst>
      <p:ext uri="{BB962C8B-B14F-4D97-AF65-F5344CB8AC3E}">
        <p14:creationId xmlns:p14="http://schemas.microsoft.com/office/powerpoint/2010/main" val="82447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id-ID" sz="1800" dirty="0">
                <a:solidFill>
                  <a:schemeClr val="bg1"/>
                </a:solidFill>
                <a:latin typeface="Arial" panose="020B0604020202020204" pitchFamily="34" charset="0"/>
                <a:cs typeface="Arial" panose="020B0604020202020204" pitchFamily="34" charset="0"/>
              </a:rPr>
              <a:t> : </a:t>
            </a:r>
            <a:r>
              <a:rPr lang="en-US" sz="1800" dirty="0">
                <a:solidFill>
                  <a:schemeClr val="bg1"/>
                </a:solidFill>
                <a:latin typeface="Arial" panose="020B0604020202020204" pitchFamily="34" charset="0"/>
                <a:cs typeface="Arial" panose="020B0604020202020204" pitchFamily="34" charset="0"/>
              </a:rPr>
              <a:t>Disaster Recovery Plan Location Design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C2DB53-2F89-1045-1B3F-0DBDD5B5BC7E}"/>
              </a:ext>
            </a:extLst>
          </p:cNvPr>
          <p:cNvPicPr>
            <a:picLocks noChangeAspect="1"/>
          </p:cNvPicPr>
          <p:nvPr/>
        </p:nvPicPr>
        <p:blipFill>
          <a:blip r:embed="rId2"/>
          <a:stretch>
            <a:fillRect/>
          </a:stretch>
        </p:blipFill>
        <p:spPr>
          <a:xfrm>
            <a:off x="10963052" y="266330"/>
            <a:ext cx="1119117" cy="1119117"/>
          </a:xfrm>
          <a:prstGeom prst="rect">
            <a:avLst/>
          </a:prstGeom>
        </p:spPr>
      </p:pic>
      <p:sp>
        <p:nvSpPr>
          <p:cNvPr id="7" name="TextBox 6">
            <a:extLst>
              <a:ext uri="{FF2B5EF4-FFF2-40B4-BE49-F238E27FC236}">
                <a16:creationId xmlns:a16="http://schemas.microsoft.com/office/drawing/2014/main" id="{FB30847B-6EA3-0CD2-025D-E1AF2FE4EE97}"/>
              </a:ext>
            </a:extLst>
          </p:cNvPr>
          <p:cNvSpPr txBox="1"/>
          <p:nvPr/>
        </p:nvSpPr>
        <p:spPr>
          <a:xfrm>
            <a:off x="319314" y="1385447"/>
            <a:ext cx="10087429" cy="646331"/>
          </a:xfrm>
          <a:prstGeom prst="rect">
            <a:avLst/>
          </a:prstGeom>
          <a:noFill/>
        </p:spPr>
        <p:txBody>
          <a:bodyPr wrap="square" rtlCol="0">
            <a:spAutoFit/>
          </a:bodyPr>
          <a:lstStyle/>
          <a:p>
            <a:pPr algn="just"/>
            <a:r>
              <a:rPr lang="en-US" sz="1800" dirty="0">
                <a:effectLst/>
                <a:latin typeface="Arial" panose="020B0604020202020204" pitchFamily="34" charset="0"/>
                <a:ea typeface="Cambria" panose="02040503050406030204" pitchFamily="18" charset="0"/>
                <a:cs typeface="Arial" panose="020B0604020202020204" pitchFamily="34" charset="0"/>
              </a:rPr>
              <a:t>The selection of locations that we chose in implementing the Disaster Recovery Plan (DRP) were </a:t>
            </a:r>
            <a:r>
              <a:rPr lang="en-US" sz="1800" dirty="0" err="1">
                <a:effectLst/>
                <a:latin typeface="Arial" panose="020B0604020202020204" pitchFamily="34" charset="0"/>
                <a:ea typeface="Cambria" panose="02040503050406030204" pitchFamily="18" charset="0"/>
                <a:cs typeface="Arial" panose="020B0604020202020204" pitchFamily="34" charset="0"/>
              </a:rPr>
              <a:t>Citeko</a:t>
            </a:r>
            <a:r>
              <a:rPr lang="en-US" sz="1800" dirty="0">
                <a:effectLst/>
                <a:latin typeface="Arial" panose="020B0604020202020204" pitchFamily="34" charset="0"/>
                <a:ea typeface="Cambria" panose="02040503050406030204" pitchFamily="18" charset="0"/>
                <a:cs typeface="Arial" panose="020B0604020202020204" pitchFamily="34" charset="0"/>
              </a:rPr>
              <a:t> and Bali. The selection of the selected location for the data center design will be based on:</a:t>
            </a:r>
            <a:endParaRPr lang="id-ID"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18D650-CAB6-99EB-2707-69D21D4CECFD}"/>
              </a:ext>
            </a:extLst>
          </p:cNvPr>
          <p:cNvSpPr txBox="1"/>
          <p:nvPr/>
        </p:nvSpPr>
        <p:spPr>
          <a:xfrm>
            <a:off x="319314" y="2224103"/>
            <a:ext cx="10335986" cy="4401205"/>
          </a:xfrm>
          <a:prstGeom prst="rect">
            <a:avLst/>
          </a:prstGeom>
          <a:noFill/>
        </p:spPr>
        <p:txBody>
          <a:bodyPr wrap="square" rtlCol="0">
            <a:spAutoFit/>
          </a:bodyPr>
          <a:lstStyle/>
          <a:p>
            <a:pPr marL="342900" indent="-342900" algn="just">
              <a:buFont typeface="Arial" panose="020B0604020202020204" pitchFamily="34" charset="0"/>
              <a:buChar char="•"/>
            </a:pPr>
            <a:r>
              <a:rPr lang="en-US" sz="1400" dirty="0">
                <a:effectLst/>
                <a:latin typeface="Arial" panose="020B0604020202020204" pitchFamily="34" charset="0"/>
                <a:ea typeface="Cambria" panose="02040503050406030204" pitchFamily="18" charset="0"/>
                <a:cs typeface="Arial" panose="020B0604020202020204" pitchFamily="34" charset="0"/>
              </a:rPr>
              <a:t>Related to the redundancy aspect</a:t>
            </a:r>
            <a:endParaRPr lang="id-ID" sz="1400" dirty="0">
              <a:effectLst/>
              <a:latin typeface="Arial" panose="020B0604020202020204" pitchFamily="34" charset="0"/>
              <a:ea typeface="Cambria" panose="02040503050406030204" pitchFamily="18" charset="0"/>
              <a:cs typeface="Arial" panose="020B0604020202020204" pitchFamily="34" charset="0"/>
            </a:endParaRPr>
          </a:p>
          <a:p>
            <a:pPr algn="just"/>
            <a:r>
              <a:rPr lang="id-ID" sz="1400" dirty="0">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The distance between the central BMKG server and the backup site is more than 100 km from the Central BMKG in Jakarta, </a:t>
            </a:r>
            <a:r>
              <a:rPr lang="en-US" sz="1400" dirty="0" err="1">
                <a:effectLst/>
                <a:latin typeface="Arial" panose="020B0604020202020204" pitchFamily="34" charset="0"/>
                <a:ea typeface="Cambria" panose="02040503050406030204" pitchFamily="18" charset="0"/>
                <a:cs typeface="Arial" panose="020B0604020202020204" pitchFamily="34" charset="0"/>
              </a:rPr>
              <a:t>Kemayoran</a:t>
            </a:r>
            <a:r>
              <a:rPr lang="en-US" sz="1400" dirty="0">
                <a:effectLst/>
                <a:latin typeface="Arial" panose="020B0604020202020204" pitchFamily="34" charset="0"/>
                <a:ea typeface="Cambria" panose="02040503050406030204" pitchFamily="18" charset="0"/>
                <a:cs typeface="Arial" panose="020B0604020202020204" pitchFamily="34" charset="0"/>
              </a:rPr>
              <a:t>. The placement of the location aims to mitigate the risk of natural disaster threats that are the same as those that threaten the Central BMKG, such as floods, earthquakes, tsunamis and so on.</a:t>
            </a:r>
            <a:endParaRPr lang="id-ID" sz="1400" dirty="0">
              <a:effectLst/>
              <a:latin typeface="Arial" panose="020B0604020202020204" pitchFamily="34" charset="0"/>
              <a:ea typeface="Cambria" panose="02040503050406030204" pitchFamily="18" charset="0"/>
              <a:cs typeface="Arial" panose="020B0604020202020204" pitchFamily="34" charset="0"/>
            </a:endParaRPr>
          </a:p>
          <a:p>
            <a:pPr marL="342900" indent="-342900" algn="just">
              <a:buFont typeface="Arial" panose="020B0604020202020204" pitchFamily="34" charset="0"/>
              <a:buChar char="•"/>
            </a:pPr>
            <a:endParaRPr lang="id-ID" sz="1400" dirty="0">
              <a:latin typeface="Arial" panose="020B0604020202020204" pitchFamily="34" charset="0"/>
              <a:ea typeface="Cambria" panose="02040503050406030204" pitchFamily="18" charset="0"/>
              <a:cs typeface="Arial" panose="020B0604020202020204" pitchFamily="34" charset="0"/>
            </a:endParaRPr>
          </a:p>
          <a:p>
            <a:pPr marL="342900" indent="-342900" algn="just">
              <a:buFont typeface="Arial" panose="020B0604020202020204" pitchFamily="34" charset="0"/>
              <a:buChar char="•"/>
            </a:pPr>
            <a:r>
              <a:rPr lang="id-ID" sz="1400" dirty="0">
                <a:latin typeface="Arial" panose="020B0604020202020204" pitchFamily="34" charset="0"/>
                <a:cs typeface="Arial" panose="020B0604020202020204" pitchFamily="34" charset="0"/>
              </a:rPr>
              <a:t>Protection from harm</a:t>
            </a:r>
          </a:p>
          <a:p>
            <a:pPr algn="just"/>
            <a:r>
              <a:rPr lang="id-ID"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Protection from natural disasters such as floods and earthquakes, pollution, electromagnetic interference, vibrations and political atmospheres</a:t>
            </a:r>
            <a:r>
              <a:rPr lang="id-ID" sz="14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id-ID" sz="1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id-ID" sz="1400" dirty="0">
                <a:latin typeface="Arial" panose="020B0604020202020204" pitchFamily="34" charset="0"/>
                <a:cs typeface="Arial" panose="020B0604020202020204" pitchFamily="34" charset="0"/>
              </a:rPr>
              <a:t>Ease of access</a:t>
            </a:r>
          </a:p>
          <a:p>
            <a:pPr algn="just"/>
            <a:r>
              <a:rPr lang="id-ID"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Close distance, easy access via the toll road, location close to the city center. The location is relatively close to police stations, fire stations, hospitals, military agencies and markets/malls.</a:t>
            </a:r>
            <a:endParaRPr lang="id-ID" sz="1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id-ID" sz="1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400" dirty="0">
                <a:latin typeface="Arial" panose="020B0604020202020204" pitchFamily="34" charset="0"/>
                <a:cs typeface="Arial" panose="020B0604020202020204" pitchFamily="34" charset="0"/>
              </a:rPr>
              <a:t>Fulfilling all key design strategies</a:t>
            </a:r>
            <a:endParaRPr lang="id-ID" sz="1400" dirty="0">
              <a:latin typeface="Arial" panose="020B0604020202020204" pitchFamily="34" charset="0"/>
              <a:cs typeface="Arial" panose="020B0604020202020204" pitchFamily="34" charset="0"/>
            </a:endParaRPr>
          </a:p>
          <a:p>
            <a:pPr algn="just"/>
            <a:r>
              <a:rPr lang="id-ID"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availability of fiber optic cable lines. Reliable for connectivity, modular, flexible and standard. Use a complete network with sufficient bandwidth (&lt;10 Gbps).</a:t>
            </a:r>
            <a:endParaRPr lang="id-ID" sz="1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id-ID" sz="1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id-ID" sz="1400" dirty="0">
                <a:latin typeface="Arial" panose="020B0604020202020204" pitchFamily="34" charset="0"/>
                <a:cs typeface="Arial" panose="020B0604020202020204" pitchFamily="34" charset="0"/>
              </a:rPr>
              <a:t>Associating with energy sources</a:t>
            </a:r>
          </a:p>
          <a:p>
            <a:pPr algn="just"/>
            <a:r>
              <a:rPr lang="id-ID"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Adequate power source to be able to reach the location, not far from the city center. Safe from power cut. There is an adequate generator and UPS</a:t>
            </a:r>
            <a:r>
              <a:rPr lang="id-ID"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9313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id-ID" sz="1800" dirty="0">
                <a:solidFill>
                  <a:schemeClr val="bg1"/>
                </a:solidFill>
                <a:latin typeface="Arial" panose="020B0604020202020204" pitchFamily="34" charset="0"/>
                <a:cs typeface="Arial" panose="020B0604020202020204" pitchFamily="34" charset="0"/>
              </a:rPr>
              <a:t> : </a:t>
            </a:r>
            <a:r>
              <a:rPr lang="en-US" sz="1800" dirty="0">
                <a:solidFill>
                  <a:schemeClr val="bg1"/>
                </a:solidFill>
                <a:latin typeface="Arial" panose="020B0604020202020204" pitchFamily="34" charset="0"/>
                <a:cs typeface="Arial" panose="020B0604020202020204" pitchFamily="34" charset="0"/>
              </a:rPr>
              <a:t>Disaster Recovery Plan Testing</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C2DB53-2F89-1045-1B3F-0DBDD5B5BC7E}"/>
              </a:ext>
            </a:extLst>
          </p:cNvPr>
          <p:cNvPicPr>
            <a:picLocks noChangeAspect="1"/>
          </p:cNvPicPr>
          <p:nvPr/>
        </p:nvPicPr>
        <p:blipFill>
          <a:blip r:embed="rId2"/>
          <a:stretch>
            <a:fillRect/>
          </a:stretch>
        </p:blipFill>
        <p:spPr>
          <a:xfrm>
            <a:off x="10963052" y="266330"/>
            <a:ext cx="1119117" cy="1119117"/>
          </a:xfrm>
          <a:prstGeom prst="rect">
            <a:avLst/>
          </a:prstGeom>
        </p:spPr>
      </p:pic>
      <p:sp>
        <p:nvSpPr>
          <p:cNvPr id="7" name="TextBox 6">
            <a:extLst>
              <a:ext uri="{FF2B5EF4-FFF2-40B4-BE49-F238E27FC236}">
                <a16:creationId xmlns:a16="http://schemas.microsoft.com/office/drawing/2014/main" id="{FB30847B-6EA3-0CD2-025D-E1AF2FE4EE97}"/>
              </a:ext>
            </a:extLst>
          </p:cNvPr>
          <p:cNvSpPr txBox="1"/>
          <p:nvPr/>
        </p:nvSpPr>
        <p:spPr>
          <a:xfrm>
            <a:off x="319312" y="1173414"/>
            <a:ext cx="10272488" cy="954107"/>
          </a:xfrm>
          <a:prstGeom prst="rect">
            <a:avLst/>
          </a:prstGeom>
          <a:noFill/>
        </p:spPr>
        <p:txBody>
          <a:bodyPr wrap="square" rtlCol="0">
            <a:spAutoFit/>
          </a:bodyPr>
          <a:lstStyle/>
          <a:p>
            <a:pPr algn="just"/>
            <a:r>
              <a:rPr lang="en-US" sz="1400" dirty="0">
                <a:effectLst/>
                <a:latin typeface="Arial" panose="020B0604020202020204" pitchFamily="34" charset="0"/>
                <a:ea typeface="Cambria" panose="02040503050406030204" pitchFamily="18" charset="0"/>
                <a:cs typeface="Arial" panose="020B0604020202020204" pitchFamily="34" charset="0"/>
              </a:rPr>
              <a:t>Testing of the disaster recovery plan is very important (a tape backup system cannot be declared working until restoration/repair tests have been carried out), so a disaster recovery plan has many elements that are only theoretical until these elements are tested and recognized in practice. Tests against the plan must be created and trials must be carried out sequentially, and in a standardized form. DRP testing uses the checklist test method.</a:t>
            </a:r>
            <a:endParaRPr lang="id-ID" sz="14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C5D2A46-84D7-0016-D0FF-5ABE3FF47C35}"/>
              </a:ext>
            </a:extLst>
          </p:cNvPr>
          <p:cNvGraphicFramePr>
            <a:graphicFrameLocks noGrp="1"/>
          </p:cNvGraphicFramePr>
          <p:nvPr>
            <p:extLst>
              <p:ext uri="{D42A27DB-BD31-4B8C-83A1-F6EECF244321}">
                <p14:modId xmlns:p14="http://schemas.microsoft.com/office/powerpoint/2010/main" val="225801984"/>
              </p:ext>
            </p:extLst>
          </p:nvPr>
        </p:nvGraphicFramePr>
        <p:xfrm>
          <a:off x="820056" y="2113633"/>
          <a:ext cx="9270999" cy="4693921"/>
        </p:xfrm>
        <a:graphic>
          <a:graphicData uri="http://schemas.openxmlformats.org/drawingml/2006/table">
            <a:tbl>
              <a:tblPr firstRow="1" firstCol="1" bandRow="1">
                <a:tableStyleId>{5C22544A-7EE6-4342-B048-85BDC9FD1C3A}</a:tableStyleId>
              </a:tblPr>
              <a:tblGrid>
                <a:gridCol w="556638">
                  <a:extLst>
                    <a:ext uri="{9D8B030D-6E8A-4147-A177-3AD203B41FA5}">
                      <a16:colId xmlns:a16="http://schemas.microsoft.com/office/drawing/2014/main" val="1222912202"/>
                    </a:ext>
                  </a:extLst>
                </a:gridCol>
                <a:gridCol w="1853356">
                  <a:extLst>
                    <a:ext uri="{9D8B030D-6E8A-4147-A177-3AD203B41FA5}">
                      <a16:colId xmlns:a16="http://schemas.microsoft.com/office/drawing/2014/main" val="3592170764"/>
                    </a:ext>
                  </a:extLst>
                </a:gridCol>
                <a:gridCol w="5486274">
                  <a:extLst>
                    <a:ext uri="{9D8B030D-6E8A-4147-A177-3AD203B41FA5}">
                      <a16:colId xmlns:a16="http://schemas.microsoft.com/office/drawing/2014/main" val="1239656578"/>
                    </a:ext>
                  </a:extLst>
                </a:gridCol>
                <a:gridCol w="1374731">
                  <a:extLst>
                    <a:ext uri="{9D8B030D-6E8A-4147-A177-3AD203B41FA5}">
                      <a16:colId xmlns:a16="http://schemas.microsoft.com/office/drawing/2014/main" val="2198983149"/>
                    </a:ext>
                  </a:extLst>
                </a:gridCol>
              </a:tblGrid>
              <a:tr h="275232">
                <a:tc>
                  <a:txBody>
                    <a:bodyPr/>
                    <a:lstStyle/>
                    <a:p>
                      <a:pPr algn="ctr">
                        <a:lnSpc>
                          <a:spcPct val="115000"/>
                        </a:lnSpc>
                        <a:spcAft>
                          <a:spcPts val="1000"/>
                        </a:spcAft>
                      </a:pPr>
                      <a:r>
                        <a:rPr lang="id-ID" sz="1200">
                          <a:effectLst/>
                          <a:latin typeface="Arial" panose="020B0604020202020204" pitchFamily="34" charset="0"/>
                          <a:cs typeface="Arial" panose="020B0604020202020204" pitchFamily="34" charset="0"/>
                        </a:rPr>
                        <a:t>No.</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gn="ctr">
                        <a:lnSpc>
                          <a:spcPct val="115000"/>
                        </a:lnSpc>
                        <a:spcAft>
                          <a:spcPts val="1000"/>
                        </a:spcAft>
                      </a:pPr>
                      <a:r>
                        <a:rPr lang="id-ID" sz="1200">
                          <a:effectLst/>
                          <a:latin typeface="Arial" panose="020B0604020202020204" pitchFamily="34" charset="0"/>
                          <a:cs typeface="Arial" panose="020B0604020202020204" pitchFamily="34" charset="0"/>
                        </a:rPr>
                        <a:t>Control Objects</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gn="ctr">
                        <a:lnSpc>
                          <a:spcPct val="115000"/>
                        </a:lnSpc>
                        <a:spcAft>
                          <a:spcPts val="1000"/>
                        </a:spcAft>
                      </a:pPr>
                      <a:r>
                        <a:rPr lang="id-ID" sz="1200" dirty="0">
                          <a:effectLst/>
                          <a:latin typeface="Arial" panose="020B0604020202020204" pitchFamily="34" charset="0"/>
                          <a:cs typeface="Arial" panose="020B0604020202020204" pitchFamily="34" charset="0"/>
                        </a:rPr>
                        <a:t>Procedure</a:t>
                      </a:r>
                      <a:endParaRPr lang="id-ID" sz="1200" dirty="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gn="ctr">
                        <a:lnSpc>
                          <a:spcPct val="115000"/>
                        </a:lnSpc>
                        <a:spcAft>
                          <a:spcPts val="1000"/>
                        </a:spcAft>
                      </a:pPr>
                      <a:r>
                        <a:rPr lang="id-ID" sz="1200">
                          <a:effectLst/>
                          <a:latin typeface="Arial" panose="020B0604020202020204" pitchFamily="34" charset="0"/>
                          <a:cs typeface="Arial" panose="020B0604020202020204" pitchFamily="34" charset="0"/>
                        </a:rPr>
                        <a:t>Status</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extLst>
                  <a:ext uri="{0D108BD9-81ED-4DB2-BD59-A6C34878D82A}">
                    <a16:rowId xmlns:a16="http://schemas.microsoft.com/office/drawing/2014/main" val="3335846931"/>
                  </a:ext>
                </a:extLst>
              </a:tr>
              <a:tr h="907114">
                <a:tc>
                  <a:txBody>
                    <a:bodyPr/>
                    <a:lstStyle/>
                    <a:p>
                      <a:pPr algn="r">
                        <a:lnSpc>
                          <a:spcPct val="115000"/>
                        </a:lnSpc>
                        <a:spcAft>
                          <a:spcPts val="1000"/>
                        </a:spcAft>
                      </a:pPr>
                      <a:r>
                        <a:rPr lang="id-ID" sz="1200">
                          <a:effectLst/>
                          <a:latin typeface="Arial" panose="020B0604020202020204" pitchFamily="34" charset="0"/>
                          <a:cs typeface="Arial" panose="020B0604020202020204" pitchFamily="34" charset="0"/>
                        </a:rPr>
                        <a:t>1</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dirty="0">
                          <a:effectLst/>
                          <a:latin typeface="Arial" panose="020B0604020202020204" pitchFamily="34" charset="0"/>
                          <a:cs typeface="Arial" panose="020B0604020202020204" pitchFamily="34" charset="0"/>
                        </a:rPr>
                        <a:t>Backup Procedure</a:t>
                      </a:r>
                      <a:endParaRPr lang="id-ID" sz="1200" dirty="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dirty="0">
                          <a:effectLst/>
                          <a:latin typeface="Arial" panose="020B0604020202020204" pitchFamily="34" charset="0"/>
                          <a:cs typeface="Arial" panose="020B0604020202020204" pitchFamily="34" charset="0"/>
                        </a:rPr>
                        <a:t>By conducting an experiment, if at the central BMKG all servers, networks and electricity are turned off, the fiber optic line will immediately send data to the server before the server goes down to the backup server at the Backup Site.</a:t>
                      </a:r>
                      <a:endParaRPr lang="id-ID" sz="1200" dirty="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a:effectLst/>
                          <a:latin typeface="Arial" panose="020B0604020202020204" pitchFamily="34" charset="0"/>
                          <a:cs typeface="Arial" panose="020B0604020202020204" pitchFamily="34" charset="0"/>
                        </a:rPr>
                        <a:t>OK</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extLst>
                  <a:ext uri="{0D108BD9-81ED-4DB2-BD59-A6C34878D82A}">
                    <a16:rowId xmlns:a16="http://schemas.microsoft.com/office/drawing/2014/main" val="3516273852"/>
                  </a:ext>
                </a:extLst>
              </a:tr>
              <a:tr h="1227999">
                <a:tc>
                  <a:txBody>
                    <a:bodyPr/>
                    <a:lstStyle/>
                    <a:p>
                      <a:pPr algn="r">
                        <a:lnSpc>
                          <a:spcPct val="115000"/>
                        </a:lnSpc>
                        <a:spcAft>
                          <a:spcPts val="1000"/>
                        </a:spcAft>
                      </a:pPr>
                      <a:r>
                        <a:rPr lang="id-ID" sz="1200">
                          <a:effectLst/>
                          <a:latin typeface="Arial" panose="020B0604020202020204" pitchFamily="34" charset="0"/>
                          <a:cs typeface="Arial" panose="020B0604020202020204" pitchFamily="34" charset="0"/>
                        </a:rPr>
                        <a:t>2</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dirty="0">
                          <a:effectLst/>
                          <a:latin typeface="Arial" panose="020B0604020202020204" pitchFamily="34" charset="0"/>
                          <a:cs typeface="Arial" panose="020B0604020202020204" pitchFamily="34" charset="0"/>
                        </a:rPr>
                        <a:t>Backup Settings</a:t>
                      </a:r>
                      <a:endParaRPr lang="id-ID" sz="1200" dirty="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dirty="0">
                          <a:effectLst/>
                          <a:latin typeface="Arial" panose="020B0604020202020204" pitchFamily="34" charset="0"/>
                          <a:cs typeface="Arial" panose="020B0604020202020204" pitchFamily="34" charset="0"/>
                        </a:rPr>
                        <a:t>Backup Consists of the BMKG Mandiri VSAT and is connected to a backup server and backup data is processed on the backup system. Process on the backup site: o Automatically transfers data on the downed InaTEWS and MEWS servers to the backup server on the backup site. o System Backup processes the backup data for can be displayed.o Backup data can be published as processed data from earthquake and weather measurements.o Backup data on Backup Site 1 server can be sent to backup server on Backup Site 2</a:t>
                      </a:r>
                      <a:endParaRPr lang="id-ID" sz="12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spcAft>
                          <a:spcPts val="1000"/>
                        </a:spcAft>
                      </a:pPr>
                      <a:endParaRPr lang="id-ID" sz="1200" dirty="0">
                        <a:effectLst/>
                        <a:latin typeface="Arial" panose="020B0604020202020204" pitchFamily="34" charset="0"/>
                        <a:cs typeface="Arial" panose="020B0604020202020204" pitchFamily="34" charset="0"/>
                      </a:endParaRPr>
                    </a:p>
                  </a:txBody>
                  <a:tcPr marL="59980" marR="59980" marT="0" marB="0"/>
                </a:tc>
                <a:tc>
                  <a:txBody>
                    <a:bodyPr/>
                    <a:lstStyle/>
                    <a:p>
                      <a:pPr>
                        <a:lnSpc>
                          <a:spcPct val="115000"/>
                        </a:lnSpc>
                        <a:spcAft>
                          <a:spcPts val="1000"/>
                        </a:spcAft>
                      </a:pPr>
                      <a:r>
                        <a:rPr lang="id-ID" sz="1200" dirty="0">
                          <a:effectLst/>
                          <a:latin typeface="Arial" panose="020B0604020202020204" pitchFamily="34" charset="0"/>
                          <a:cs typeface="Arial" panose="020B0604020202020204" pitchFamily="34" charset="0"/>
                        </a:rPr>
                        <a:t>OK</a:t>
                      </a:r>
                      <a:endParaRPr lang="id-ID" sz="1200" dirty="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extLst>
                  <a:ext uri="{0D108BD9-81ED-4DB2-BD59-A6C34878D82A}">
                    <a16:rowId xmlns:a16="http://schemas.microsoft.com/office/drawing/2014/main" val="1751243325"/>
                  </a:ext>
                </a:extLst>
              </a:tr>
              <a:tr h="376790">
                <a:tc>
                  <a:txBody>
                    <a:bodyPr/>
                    <a:lstStyle/>
                    <a:p>
                      <a:pPr algn="r">
                        <a:lnSpc>
                          <a:spcPct val="115000"/>
                        </a:lnSpc>
                        <a:spcAft>
                          <a:spcPts val="1000"/>
                        </a:spcAft>
                      </a:pPr>
                      <a:r>
                        <a:rPr lang="id-ID" sz="1200">
                          <a:effectLst/>
                          <a:latin typeface="Arial" panose="020B0604020202020204" pitchFamily="34" charset="0"/>
                          <a:cs typeface="Arial" panose="020B0604020202020204" pitchFamily="34" charset="0"/>
                        </a:rPr>
                        <a:t>3</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a:effectLst/>
                          <a:latin typeface="Arial" panose="020B0604020202020204" pitchFamily="34" charset="0"/>
                          <a:cs typeface="Arial" panose="020B0604020202020204" pitchFamily="34" charset="0"/>
                        </a:rPr>
                        <a:t>Distance to Backup Site</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dirty="0">
                          <a:effectLst/>
                          <a:latin typeface="Arial" panose="020B0604020202020204" pitchFamily="34" charset="0"/>
                          <a:cs typeface="Arial" panose="020B0604020202020204" pitchFamily="34" charset="0"/>
                        </a:rPr>
                        <a:t>Distance affects the data transfer process from the central BMKG to the Backup Site</a:t>
                      </a:r>
                    </a:p>
                    <a:p>
                      <a:pPr>
                        <a:lnSpc>
                          <a:spcPct val="115000"/>
                        </a:lnSpc>
                        <a:spcAft>
                          <a:spcPts val="1000"/>
                        </a:spcAft>
                      </a:pPr>
                      <a:endParaRPr lang="id-ID" sz="1200" dirty="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a:effectLst/>
                          <a:latin typeface="Arial" panose="020B0604020202020204" pitchFamily="34" charset="0"/>
                          <a:cs typeface="Arial" panose="020B0604020202020204" pitchFamily="34" charset="0"/>
                        </a:rPr>
                        <a:t>OK</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extLst>
                  <a:ext uri="{0D108BD9-81ED-4DB2-BD59-A6C34878D82A}">
                    <a16:rowId xmlns:a16="http://schemas.microsoft.com/office/drawing/2014/main" val="3531126330"/>
                  </a:ext>
                </a:extLst>
              </a:tr>
              <a:tr h="769517">
                <a:tc>
                  <a:txBody>
                    <a:bodyPr/>
                    <a:lstStyle/>
                    <a:p>
                      <a:pPr algn="r">
                        <a:lnSpc>
                          <a:spcPct val="115000"/>
                        </a:lnSpc>
                        <a:spcAft>
                          <a:spcPts val="1000"/>
                        </a:spcAft>
                      </a:pPr>
                      <a:r>
                        <a:rPr lang="id-ID" sz="1200">
                          <a:effectLst/>
                          <a:latin typeface="Arial" panose="020B0604020202020204" pitchFamily="34" charset="0"/>
                          <a:cs typeface="Arial" panose="020B0604020202020204" pitchFamily="34" charset="0"/>
                        </a:rPr>
                        <a:t>4</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a:effectLst/>
                          <a:latin typeface="Arial" panose="020B0604020202020204" pitchFamily="34" charset="0"/>
                          <a:cs typeface="Arial" panose="020B0604020202020204" pitchFamily="34" charset="0"/>
                        </a:rPr>
                        <a:t>Backup Site Data</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a:effectLst/>
                          <a:latin typeface="Arial" panose="020B0604020202020204" pitchFamily="34" charset="0"/>
                          <a:cs typeface="Arial" panose="020B0604020202020204" pitchFamily="34" charset="0"/>
                        </a:rPr>
                        <a:t>Data from the central BMKG has been backed up on the Backup Site and stored on the backup server which is processed on the backup system and can be displayed as weather and earthquake information</a:t>
                      </a:r>
                      <a:endParaRPr lang="id-ID" sz="120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tc>
                  <a:txBody>
                    <a:bodyPr/>
                    <a:lstStyle/>
                    <a:p>
                      <a:pPr>
                        <a:lnSpc>
                          <a:spcPct val="115000"/>
                        </a:lnSpc>
                        <a:spcAft>
                          <a:spcPts val="1000"/>
                        </a:spcAft>
                      </a:pPr>
                      <a:r>
                        <a:rPr lang="id-ID" sz="1200" dirty="0">
                          <a:effectLst/>
                          <a:latin typeface="Arial" panose="020B0604020202020204" pitchFamily="34" charset="0"/>
                          <a:cs typeface="Arial" panose="020B0604020202020204" pitchFamily="34" charset="0"/>
                        </a:rPr>
                        <a:t>OK</a:t>
                      </a:r>
                      <a:endParaRPr lang="id-ID" sz="1200" dirty="0">
                        <a:effectLst/>
                        <a:latin typeface="Arial" panose="020B0604020202020204" pitchFamily="34" charset="0"/>
                        <a:ea typeface="Cambria" panose="02040503050406030204" pitchFamily="18" charset="0"/>
                        <a:cs typeface="Arial" panose="020B0604020202020204" pitchFamily="34" charset="0"/>
                      </a:endParaRPr>
                    </a:p>
                  </a:txBody>
                  <a:tcPr marL="59980" marR="59980" marT="0" marB="0"/>
                </a:tc>
                <a:extLst>
                  <a:ext uri="{0D108BD9-81ED-4DB2-BD59-A6C34878D82A}">
                    <a16:rowId xmlns:a16="http://schemas.microsoft.com/office/drawing/2014/main" val="2487206022"/>
                  </a:ext>
                </a:extLst>
              </a:tr>
            </a:tbl>
          </a:graphicData>
        </a:graphic>
      </p:graphicFrame>
    </p:spTree>
    <p:extLst>
      <p:ext uri="{BB962C8B-B14F-4D97-AF65-F5344CB8AC3E}">
        <p14:creationId xmlns:p14="http://schemas.microsoft.com/office/powerpoint/2010/main" val="164637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4F5F53B-0C59-246E-6572-DA8379C30F1E}"/>
              </a:ext>
            </a:extLst>
          </p:cNvPr>
          <p:cNvPicPr>
            <a:picLocks noChangeAspect="1"/>
          </p:cNvPicPr>
          <p:nvPr/>
        </p:nvPicPr>
        <p:blipFill>
          <a:blip r:embed="rId2"/>
          <a:stretch>
            <a:fillRect/>
          </a:stretch>
        </p:blipFill>
        <p:spPr>
          <a:xfrm>
            <a:off x="10974834" y="266330"/>
            <a:ext cx="1119117" cy="1119117"/>
          </a:xfrm>
          <a:prstGeom prst="rect">
            <a:avLst/>
          </a:prstGeom>
        </p:spPr>
      </p:pic>
      <p:sp>
        <p:nvSpPr>
          <p:cNvPr id="7" name="TextBox 6">
            <a:extLst>
              <a:ext uri="{FF2B5EF4-FFF2-40B4-BE49-F238E27FC236}">
                <a16:creationId xmlns:a16="http://schemas.microsoft.com/office/drawing/2014/main" id="{BBE4B2AA-5B70-4840-B8CE-78564AEF37F0}"/>
              </a:ext>
            </a:extLst>
          </p:cNvPr>
          <p:cNvSpPr txBox="1"/>
          <p:nvPr/>
        </p:nvSpPr>
        <p:spPr>
          <a:xfrm>
            <a:off x="624115" y="1756276"/>
            <a:ext cx="9855200" cy="2585323"/>
          </a:xfrm>
          <a:prstGeom prst="rect">
            <a:avLst/>
          </a:prstGeom>
          <a:noFill/>
        </p:spPr>
        <p:txBody>
          <a:bodyPr wrap="square" rtlCol="0">
            <a:spAutoFit/>
          </a:bodyPr>
          <a:lstStyle/>
          <a:p>
            <a:pPr marL="342900" indent="-342900" algn="just">
              <a:buFont typeface="+mj-lt"/>
              <a:buAutoNum type="arabicPeriod"/>
            </a:pPr>
            <a:r>
              <a:rPr lang="en-US" dirty="0"/>
              <a:t>BMKG has the task of providing services and providing information in the fields of Meteorology, Climatology, Air Quality, and Geophysics (</a:t>
            </a:r>
            <a:r>
              <a:rPr lang="en-US" dirty="0" err="1"/>
              <a:t>MKKuG</a:t>
            </a:r>
            <a:r>
              <a:rPr lang="en-US" dirty="0"/>
              <a:t>) in Indonesia requiring a Disaster Recovery Plan (DRP) as a place/area for storing and processing data and information in the event of a disaster resulting in a VSAT network. BMKG experiences temporary disruption or even total damage. The DRP locations we designed are in </a:t>
            </a:r>
            <a:r>
              <a:rPr lang="en-US" dirty="0" err="1"/>
              <a:t>Citeko</a:t>
            </a:r>
            <a:r>
              <a:rPr lang="id-ID" dirty="0"/>
              <a:t>, Bogor</a:t>
            </a:r>
            <a:r>
              <a:rPr lang="en-US" dirty="0"/>
              <a:t> and Denpasar</a:t>
            </a:r>
            <a:r>
              <a:rPr lang="id-ID" dirty="0"/>
              <a:t>, Bali</a:t>
            </a:r>
            <a:r>
              <a:rPr lang="en-US" dirty="0"/>
              <a:t>.</a:t>
            </a:r>
            <a:endParaRPr lang="id-ID" dirty="0"/>
          </a:p>
          <a:p>
            <a:pPr marL="342900" indent="-342900" algn="just">
              <a:buFont typeface="+mj-lt"/>
              <a:buAutoNum type="arabicPeriod"/>
            </a:pPr>
            <a:endParaRPr lang="id-ID" dirty="0"/>
          </a:p>
          <a:p>
            <a:pPr marL="342900" indent="-342900" algn="just">
              <a:buFont typeface="+mj-lt"/>
              <a:buAutoNum type="arabicPeriod"/>
            </a:pPr>
            <a:r>
              <a:rPr lang="en-US" dirty="0"/>
              <a:t>The design of the Disaster Recovery Plan (DRP) uses as much as possible what the BMKG already has (for space, technology, human resources, and other assets that may be needed) including the design of locations and infrastructure for the establishment of a BMKG data center</a:t>
            </a:r>
            <a:r>
              <a:rPr lang="id-ID" dirty="0"/>
              <a:t>.</a:t>
            </a:r>
          </a:p>
        </p:txBody>
      </p:sp>
    </p:spTree>
    <p:extLst>
      <p:ext uri="{BB962C8B-B14F-4D97-AF65-F5344CB8AC3E}">
        <p14:creationId xmlns:p14="http://schemas.microsoft.com/office/powerpoint/2010/main" val="63220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0E3969F-83EE-BF22-6683-58365FD247C0}"/>
              </a:ext>
            </a:extLst>
          </p:cNvPr>
          <p:cNvPicPr>
            <a:picLocks noChangeAspect="1"/>
          </p:cNvPicPr>
          <p:nvPr/>
        </p:nvPicPr>
        <p:blipFill>
          <a:blip r:embed="rId2"/>
          <a:stretch>
            <a:fillRect/>
          </a:stretch>
        </p:blipFill>
        <p:spPr>
          <a:xfrm>
            <a:off x="10974834" y="279153"/>
            <a:ext cx="1119117" cy="1119117"/>
          </a:xfrm>
          <a:prstGeom prst="rect">
            <a:avLst/>
          </a:prstGeom>
        </p:spPr>
      </p:pic>
      <p:sp>
        <p:nvSpPr>
          <p:cNvPr id="7" name="TextBox 6">
            <a:extLst>
              <a:ext uri="{FF2B5EF4-FFF2-40B4-BE49-F238E27FC236}">
                <a16:creationId xmlns:a16="http://schemas.microsoft.com/office/drawing/2014/main" id="{4D1E66C1-38CC-716E-EB4E-0534313FD8AF}"/>
              </a:ext>
            </a:extLst>
          </p:cNvPr>
          <p:cNvSpPr txBox="1"/>
          <p:nvPr/>
        </p:nvSpPr>
        <p:spPr>
          <a:xfrm>
            <a:off x="798286" y="1503386"/>
            <a:ext cx="9416231" cy="4881914"/>
          </a:xfrm>
          <a:prstGeom prst="rect">
            <a:avLst/>
          </a:prstGeom>
          <a:noFill/>
        </p:spPr>
        <p:txBody>
          <a:bodyPr wrap="square" numCol="1" rtlCol="0">
            <a:spAutoFit/>
          </a:bodyPr>
          <a:lstStyle/>
          <a:p>
            <a:pPr marL="342900" lvl="0" indent="-342900" algn="just">
              <a:lnSpc>
                <a:spcPct val="150000"/>
              </a:lnSpc>
              <a:spcBef>
                <a:spcPts val="50"/>
              </a:spcBef>
              <a:spcAft>
                <a:spcPts val="600"/>
              </a:spcAft>
              <a:buSzPts val="1200"/>
              <a:buFont typeface="+mj-lt"/>
              <a:buAutoNum type="arabicPeriod"/>
            </a:pPr>
            <a:r>
              <a:rPr lang="id-ID" sz="1400" dirty="0">
                <a:effectLst/>
                <a:latin typeface="Arial" panose="020B0604020202020204" pitchFamily="34" charset="0"/>
                <a:ea typeface="Cambria" panose="02040503050406030204" pitchFamily="18" charset="0"/>
                <a:cs typeface="Arial" panose="020B0604020202020204" pitchFamily="34" charset="0"/>
              </a:rPr>
              <a:t>Afif, Mohammad Faruq &amp; Suryono, Tito. 2013. </a:t>
            </a:r>
            <a:r>
              <a:rPr lang="id-ID" sz="1400" i="1" dirty="0">
                <a:effectLst/>
                <a:latin typeface="Arial" panose="020B0604020202020204" pitchFamily="34" charset="0"/>
                <a:ea typeface="Cambria" panose="02040503050406030204" pitchFamily="18" charset="0"/>
                <a:cs typeface="Arial" panose="020B0604020202020204" pitchFamily="34" charset="0"/>
              </a:rPr>
              <a:t>Implementasi Disaster Recovery</a:t>
            </a:r>
            <a:r>
              <a:rPr lang="id-ID" sz="1400" dirty="0">
                <a:effectLst/>
                <a:latin typeface="Arial" panose="020B0604020202020204" pitchFamily="34" charset="0"/>
                <a:ea typeface="Cambria" panose="02040503050406030204" pitchFamily="18" charset="0"/>
                <a:cs typeface="Arial" panose="020B0604020202020204" pitchFamily="34" charset="0"/>
              </a:rPr>
              <a:t> </a:t>
            </a:r>
            <a:r>
              <a:rPr lang="id-ID" sz="1400" i="1" dirty="0">
                <a:effectLst/>
                <a:latin typeface="Arial" panose="020B0604020202020204" pitchFamily="34" charset="0"/>
                <a:ea typeface="Cambria" panose="02040503050406030204" pitchFamily="18" charset="0"/>
                <a:cs typeface="Arial" panose="020B0604020202020204" pitchFamily="34" charset="0"/>
              </a:rPr>
              <a:t>Plan Dengan Sistem Fail Over Menggunakan DBRD dan Heartbet pada Data Center FKIP UNS. </a:t>
            </a:r>
            <a:r>
              <a:rPr lang="id-ID" sz="1400" dirty="0">
                <a:effectLst/>
                <a:latin typeface="Arial" panose="020B0604020202020204" pitchFamily="34" charset="0"/>
                <a:ea typeface="Cambria" panose="02040503050406030204" pitchFamily="18" charset="0"/>
                <a:cs typeface="Arial" panose="020B0604020202020204" pitchFamily="34" charset="0"/>
              </a:rPr>
              <a:t>Surakarta</a:t>
            </a:r>
          </a:p>
          <a:p>
            <a:pPr marL="342900" lvl="0" indent="-342900" algn="just">
              <a:lnSpc>
                <a:spcPct val="150000"/>
              </a:lnSpc>
              <a:spcBef>
                <a:spcPts val="50"/>
              </a:spcBef>
              <a:spcAft>
                <a:spcPts val="600"/>
              </a:spcAft>
              <a:buSzPts val="1200"/>
              <a:buFont typeface="+mj-lt"/>
              <a:buAutoNum type="arabicPeriod"/>
            </a:pPr>
            <a:r>
              <a:rPr lang="id-ID" sz="1400" dirty="0">
                <a:effectLst/>
                <a:latin typeface="Arial" panose="020B0604020202020204" pitchFamily="34" charset="0"/>
                <a:ea typeface="Cambria" panose="02040503050406030204" pitchFamily="18" charset="0"/>
                <a:cs typeface="Arial" panose="020B0604020202020204" pitchFamily="34" charset="0"/>
              </a:rPr>
              <a:t>INDOSAT. 2008. </a:t>
            </a:r>
            <a:r>
              <a:rPr lang="id-ID" sz="1400" i="1" dirty="0">
                <a:effectLst/>
                <a:latin typeface="Arial" panose="020B0604020202020204" pitchFamily="34" charset="0"/>
                <a:ea typeface="Cambria" panose="02040503050406030204" pitchFamily="18" charset="0"/>
                <a:cs typeface="Arial" panose="020B0604020202020204" pitchFamily="34" charset="0"/>
              </a:rPr>
              <a:t>Disaster Recovery Center.</a:t>
            </a:r>
            <a:r>
              <a:rPr lang="id-ID" sz="1400" dirty="0">
                <a:effectLst/>
                <a:latin typeface="Arial" panose="020B0604020202020204" pitchFamily="34" charset="0"/>
                <a:ea typeface="Cambria" panose="02040503050406030204" pitchFamily="18" charset="0"/>
                <a:cs typeface="Arial" panose="020B0604020202020204" pitchFamily="34" charset="0"/>
              </a:rPr>
              <a:t> Jakarta</a:t>
            </a:r>
          </a:p>
          <a:p>
            <a:pPr marL="342900" lvl="0" indent="-342900" algn="just">
              <a:lnSpc>
                <a:spcPct val="150000"/>
              </a:lnSpc>
              <a:spcBef>
                <a:spcPts val="50"/>
              </a:spcBef>
              <a:spcAft>
                <a:spcPts val="600"/>
              </a:spcAft>
              <a:buSzPts val="1200"/>
              <a:buFont typeface="+mj-lt"/>
              <a:buAutoNum type="arabicPeriod"/>
            </a:pPr>
            <a:r>
              <a:rPr lang="id-ID" sz="1400" dirty="0">
                <a:effectLst/>
                <a:latin typeface="Arial" panose="020B0604020202020204" pitchFamily="34" charset="0"/>
                <a:ea typeface="Cambria" panose="02040503050406030204" pitchFamily="18" charset="0"/>
                <a:cs typeface="Arial" panose="020B0604020202020204" pitchFamily="34" charset="0"/>
              </a:rPr>
              <a:t>Manurung, Yunita Caroline &amp; Surendro, Kridanto. </a:t>
            </a:r>
            <a:r>
              <a:rPr lang="id-ID" sz="1400" i="1" dirty="0">
                <a:effectLst/>
                <a:latin typeface="Arial" panose="020B0604020202020204" pitchFamily="34" charset="0"/>
                <a:ea typeface="Cambria" panose="02040503050406030204" pitchFamily="18" charset="0"/>
                <a:cs typeface="Arial" panose="020B0604020202020204" pitchFamily="34" charset="0"/>
              </a:rPr>
              <a:t>Pengembangan Rencana Penanggulangan Bencana (Disaster Recovery Planning) untuk Data Center ITB. </a:t>
            </a:r>
            <a:r>
              <a:rPr lang="id-ID" sz="1400" dirty="0">
                <a:effectLst/>
                <a:latin typeface="Arial" panose="020B0604020202020204" pitchFamily="34" charset="0"/>
                <a:ea typeface="Cambria" panose="02040503050406030204" pitchFamily="18" charset="0"/>
                <a:cs typeface="Arial" panose="020B0604020202020204" pitchFamily="34" charset="0"/>
              </a:rPr>
              <a:t>Bandung</a:t>
            </a:r>
          </a:p>
          <a:p>
            <a:pPr marL="342900" lvl="0" indent="-342900" algn="just">
              <a:lnSpc>
                <a:spcPct val="150000"/>
              </a:lnSpc>
              <a:spcBef>
                <a:spcPts val="50"/>
              </a:spcBef>
              <a:spcAft>
                <a:spcPts val="600"/>
              </a:spcAft>
              <a:buSzPts val="1200"/>
              <a:buFont typeface="+mj-lt"/>
              <a:buAutoNum type="arabicPeriod"/>
            </a:pPr>
            <a:r>
              <a:rPr lang="id-ID" sz="1400" dirty="0">
                <a:effectLst/>
                <a:latin typeface="Arial" panose="020B0604020202020204" pitchFamily="34" charset="0"/>
                <a:ea typeface="Cambria" panose="02040503050406030204" pitchFamily="18" charset="0"/>
                <a:cs typeface="Arial" panose="020B0604020202020204" pitchFamily="34" charset="0"/>
              </a:rPr>
              <a:t>Maral, Gerald. 2003. </a:t>
            </a:r>
            <a:r>
              <a:rPr lang="id-ID" sz="1400" i="1" dirty="0">
                <a:effectLst/>
                <a:latin typeface="Arial" panose="020B0604020202020204" pitchFamily="34" charset="0"/>
                <a:ea typeface="Cambria" panose="02040503050406030204" pitchFamily="18" charset="0"/>
                <a:cs typeface="Arial" panose="020B0604020202020204" pitchFamily="34" charset="0"/>
              </a:rPr>
              <a:t>VSAT NETWORK (Second Edition). </a:t>
            </a:r>
            <a:r>
              <a:rPr lang="id-ID" sz="1400" dirty="0">
                <a:effectLst/>
                <a:latin typeface="Arial" panose="020B0604020202020204" pitchFamily="34" charset="0"/>
                <a:ea typeface="Cambria" panose="02040503050406030204" pitchFamily="18" charset="0"/>
                <a:cs typeface="Arial" panose="020B0604020202020204" pitchFamily="34" charset="0"/>
              </a:rPr>
              <a:t>England</a:t>
            </a:r>
          </a:p>
          <a:p>
            <a:pPr marL="342900" lvl="0" indent="-342900" algn="just">
              <a:lnSpc>
                <a:spcPct val="150000"/>
              </a:lnSpc>
              <a:spcBef>
                <a:spcPts val="50"/>
              </a:spcBef>
              <a:spcAft>
                <a:spcPts val="600"/>
              </a:spcAft>
              <a:buSzPts val="1200"/>
              <a:buFont typeface="+mj-lt"/>
              <a:buAutoNum type="arabicPeriod"/>
            </a:pPr>
            <a:r>
              <a:rPr lang="id-ID" sz="1400" dirty="0">
                <a:effectLst/>
                <a:latin typeface="Arial" panose="020B0604020202020204" pitchFamily="34" charset="0"/>
                <a:ea typeface="Cambria" panose="02040503050406030204" pitchFamily="18" charset="0"/>
                <a:cs typeface="Arial" panose="020B0604020202020204" pitchFamily="34" charset="0"/>
              </a:rPr>
              <a:t>Saputro, Udi Mulyanto. 2016. Implementasi Disaster Recovery Plan Server System dengan Metode Failover dan Mirroring Co-location Server Berbasis Linux di Fakultas Kedokteran Unissula. Semarang</a:t>
            </a:r>
            <a:r>
              <a:rPr lang="en-US" sz="1400" dirty="0">
                <a:effectLst/>
                <a:latin typeface="Arial" panose="020B0604020202020204" pitchFamily="34" charset="0"/>
                <a:ea typeface="Cambria" panose="02040503050406030204" pitchFamily="18" charset="0"/>
                <a:cs typeface="Arial" panose="020B0604020202020204" pitchFamily="34" charset="0"/>
              </a:rPr>
              <a:t>.</a:t>
            </a:r>
            <a:endParaRPr lang="id-ID" sz="1400" dirty="0">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50000"/>
              </a:lnSpc>
              <a:spcBef>
                <a:spcPts val="50"/>
              </a:spcBef>
              <a:spcAft>
                <a:spcPts val="600"/>
              </a:spcAft>
              <a:buSzPts val="1200"/>
              <a:buFont typeface="+mj-lt"/>
              <a:buAutoNum type="arabicPeriod"/>
            </a:pPr>
            <a:r>
              <a:rPr lang="id-ID" sz="1400" dirty="0">
                <a:effectLst/>
                <a:latin typeface="Arial" panose="020B0604020202020204" pitchFamily="34" charset="0"/>
                <a:ea typeface="Cambria" panose="02040503050406030204" pitchFamily="18" charset="0"/>
                <a:cs typeface="Arial" panose="020B0604020202020204" pitchFamily="34" charset="0"/>
              </a:rPr>
              <a:t>Setiyaji, Andri. 2012. </a:t>
            </a:r>
            <a:r>
              <a:rPr lang="id-ID" sz="1400" i="1" dirty="0">
                <a:effectLst/>
                <a:latin typeface="Arial" panose="020B0604020202020204" pitchFamily="34" charset="0"/>
                <a:ea typeface="Cambria" panose="02040503050406030204" pitchFamily="18" charset="0"/>
                <a:cs typeface="Arial" panose="020B0604020202020204" pitchFamily="34" charset="0"/>
              </a:rPr>
              <a:t>Disaster Recovery Center (Pusat Pemulihan Bencana) Sistem Informasi/Teknologi Informasi (SI/TI). </a:t>
            </a:r>
            <a:r>
              <a:rPr lang="id-ID" sz="1400" dirty="0">
                <a:effectLst/>
                <a:latin typeface="Arial" panose="020B0604020202020204" pitchFamily="34" charset="0"/>
                <a:ea typeface="Cambria" panose="02040503050406030204" pitchFamily="18" charset="0"/>
                <a:cs typeface="Arial" panose="020B0604020202020204" pitchFamily="34" charset="0"/>
              </a:rPr>
              <a:t>BMKG:Jakarta</a:t>
            </a:r>
          </a:p>
          <a:p>
            <a:pPr marL="342900" lvl="0" indent="-342900" algn="just">
              <a:lnSpc>
                <a:spcPct val="150000"/>
              </a:lnSpc>
              <a:spcBef>
                <a:spcPts val="50"/>
              </a:spcBef>
              <a:spcAft>
                <a:spcPts val="600"/>
              </a:spcAft>
              <a:buSzPts val="1200"/>
              <a:buFont typeface="+mj-lt"/>
              <a:buAutoNum type="arabicPeriod"/>
            </a:pPr>
            <a:r>
              <a:rPr lang="id-ID" sz="1400" dirty="0">
                <a:effectLst/>
                <a:latin typeface="Arial" panose="020B0604020202020204" pitchFamily="34" charset="0"/>
                <a:ea typeface="Cambria" panose="02040503050406030204" pitchFamily="18" charset="0"/>
                <a:cs typeface="Arial" panose="020B0604020202020204" pitchFamily="34" charset="0"/>
              </a:rPr>
              <a:t>Suherman, Yusuf Hamdani. 2015. </a:t>
            </a:r>
            <a:r>
              <a:rPr lang="id-ID" sz="1400" i="1" dirty="0">
                <a:effectLst/>
                <a:latin typeface="Arial" panose="020B0604020202020204" pitchFamily="34" charset="0"/>
                <a:ea typeface="Cambria" panose="02040503050406030204" pitchFamily="18" charset="0"/>
                <a:cs typeface="Arial" panose="020B0604020202020204" pitchFamily="34" charset="0"/>
              </a:rPr>
              <a:t>Perancangan Disaster Recovery Center (DRC) Berdasarkan ISO 24762.</a:t>
            </a:r>
            <a:r>
              <a:rPr lang="id-ID" sz="1400" dirty="0">
                <a:effectLst/>
                <a:latin typeface="Arial" panose="020B0604020202020204" pitchFamily="34" charset="0"/>
                <a:ea typeface="Cambria" panose="02040503050406030204" pitchFamily="18" charset="0"/>
                <a:cs typeface="Arial" panose="020B0604020202020204" pitchFamily="34" charset="0"/>
              </a:rPr>
              <a:t> Bandung.</a:t>
            </a:r>
          </a:p>
          <a:p>
            <a:pPr marL="342900" lvl="0" indent="-342900" algn="just">
              <a:lnSpc>
                <a:spcPct val="150000"/>
              </a:lnSpc>
              <a:spcBef>
                <a:spcPts val="50"/>
              </a:spcBef>
              <a:spcAft>
                <a:spcPts val="600"/>
              </a:spcAft>
              <a:buSzPts val="1200"/>
              <a:buFont typeface="+mj-lt"/>
              <a:buAutoNum type="arabicPeriod"/>
            </a:pPr>
            <a:r>
              <a:rPr lang="id-ID" sz="1400" dirty="0">
                <a:effectLst/>
                <a:latin typeface="Arial" panose="020B0604020202020204" pitchFamily="34" charset="0"/>
                <a:ea typeface="Cambria" panose="02040503050406030204" pitchFamily="18" charset="0"/>
                <a:cs typeface="Arial" panose="020B0604020202020204" pitchFamily="34" charset="0"/>
              </a:rPr>
              <a:t>Yulianti, Eka Diah &amp; Nanda, Hafida Bayu. 2008. </a:t>
            </a:r>
            <a:r>
              <a:rPr lang="id-ID" sz="1400" i="1" dirty="0">
                <a:effectLst/>
                <a:latin typeface="Arial" panose="020B0604020202020204" pitchFamily="34" charset="0"/>
                <a:ea typeface="Cambria" panose="02040503050406030204" pitchFamily="18" charset="0"/>
                <a:cs typeface="Arial" panose="020B0604020202020204" pitchFamily="34" charset="0"/>
              </a:rPr>
              <a:t>Best Practice Perancangan Fasilitas Data Center. </a:t>
            </a:r>
            <a:r>
              <a:rPr lang="id-ID" sz="1400" dirty="0">
                <a:effectLst/>
                <a:latin typeface="Arial" panose="020B0604020202020204" pitchFamily="34" charset="0"/>
                <a:ea typeface="Cambria" panose="02040503050406030204" pitchFamily="18" charset="0"/>
                <a:cs typeface="Arial" panose="020B0604020202020204" pitchFamily="34" charset="0"/>
              </a:rPr>
              <a:t>Jakarta</a:t>
            </a:r>
          </a:p>
        </p:txBody>
      </p:sp>
    </p:spTree>
    <p:extLst>
      <p:ext uri="{BB962C8B-B14F-4D97-AF65-F5344CB8AC3E}">
        <p14:creationId xmlns:p14="http://schemas.microsoft.com/office/powerpoint/2010/main" val="44805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r>
              <a:rPr lang="en-AT" sz="1800" dirty="0">
                <a:solidFill>
                  <a:schemeClr val="bg1"/>
                </a:solidFill>
                <a:latin typeface="Arial" panose="020B0604020202020204" pitchFamily="34" charset="0"/>
                <a:cs typeface="Arial" panose="020B0604020202020204" pitchFamily="34" charset="0"/>
              </a:rPr>
              <a:t>: Background </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45869AA-7D1A-EB41-3A9B-46F89D1668E9}"/>
              </a:ext>
            </a:extLst>
          </p:cNvPr>
          <p:cNvPicPr>
            <a:picLocks noChangeAspect="1"/>
          </p:cNvPicPr>
          <p:nvPr/>
        </p:nvPicPr>
        <p:blipFill>
          <a:blip r:embed="rId2"/>
          <a:stretch>
            <a:fillRect/>
          </a:stretch>
        </p:blipFill>
        <p:spPr>
          <a:xfrm>
            <a:off x="10963052" y="279153"/>
            <a:ext cx="1119117" cy="1119117"/>
          </a:xfrm>
          <a:prstGeom prst="rect">
            <a:avLst/>
          </a:prstGeom>
        </p:spPr>
      </p:pic>
      <p:sp>
        <p:nvSpPr>
          <p:cNvPr id="6" name="TextBox 5">
            <a:extLst>
              <a:ext uri="{FF2B5EF4-FFF2-40B4-BE49-F238E27FC236}">
                <a16:creationId xmlns:a16="http://schemas.microsoft.com/office/drawing/2014/main" id="{060E171C-5967-6197-806E-9CAC97810F16}"/>
              </a:ext>
            </a:extLst>
          </p:cNvPr>
          <p:cNvSpPr txBox="1"/>
          <p:nvPr/>
        </p:nvSpPr>
        <p:spPr>
          <a:xfrm>
            <a:off x="796413" y="1118870"/>
            <a:ext cx="9418104" cy="5909310"/>
          </a:xfrm>
          <a:prstGeom prst="rect">
            <a:avLst/>
          </a:prstGeom>
          <a:noFill/>
        </p:spPr>
        <p:txBody>
          <a:bodyPr wrap="square" rtlCol="0">
            <a:spAutoFit/>
          </a:bodyPr>
          <a:lstStyle/>
          <a:p>
            <a:pPr algn="just">
              <a:lnSpc>
                <a:spcPct val="150000"/>
              </a:lnSpc>
            </a:pPr>
            <a:r>
              <a:rPr lang="en-US"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The BMKG VSAT communication network is a system that connects all systems within the BMKG environment which are integrated and carry out the process of exchanging data information on weather and natural disasters in real time. The paralysis of the VSAT communication network in the BMKG environment is critical because it can cause communication paralysis both internally and externally at BMKG.</a:t>
            </a:r>
            <a:r>
              <a:rPr lang="en-US" sz="1600" dirty="0">
                <a:effectLst/>
                <a:latin typeface="Arial" panose="020B0604020202020204" pitchFamily="34" charset="0"/>
                <a:ea typeface="Cambria" panose="02040503050406030204" pitchFamily="18" charset="0"/>
                <a:cs typeface="Arial" panose="020B0604020202020204" pitchFamily="34" charset="0"/>
              </a:rPr>
              <a:t>As an institution that plays a role in collecting, processing and disseminating weather and natural disaster information, of course the BMKG VSAT communication network manager must be active and innovative in providing and creating data access services that can help the user community to reduce the impact caused by </a:t>
            </a:r>
            <a:r>
              <a:rPr lang="en-US" sz="1600" dirty="0" err="1">
                <a:effectLst/>
                <a:latin typeface="Arial" panose="020B0604020202020204" pitchFamily="34" charset="0"/>
                <a:ea typeface="Cambria" panose="02040503050406030204" pitchFamily="18" charset="0"/>
                <a:cs typeface="Arial" panose="020B0604020202020204" pitchFamily="34" charset="0"/>
              </a:rPr>
              <a:t>disasters.</a:t>
            </a:r>
            <a:r>
              <a:rPr lang="en-US" sz="1600" dirty="0" err="1">
                <a:solidFill>
                  <a:srgbClr val="000000"/>
                </a:solidFill>
                <a:effectLst/>
                <a:latin typeface="Arial" panose="020B0604020202020204" pitchFamily="34" charset="0"/>
                <a:ea typeface="Cambria" panose="02040503050406030204" pitchFamily="18" charset="0"/>
                <a:cs typeface="Arial" panose="020B0604020202020204" pitchFamily="34" charset="0"/>
              </a:rPr>
              <a:t>With</a:t>
            </a:r>
            <a:r>
              <a:rPr lang="en-US" sz="1600" dirty="0">
                <a:solidFill>
                  <a:srgbClr val="000000"/>
                </a:solidFill>
                <a:effectLst/>
                <a:latin typeface="Arial" panose="020B0604020202020204" pitchFamily="34" charset="0"/>
                <a:ea typeface="Cambria" panose="02040503050406030204" pitchFamily="18" charset="0"/>
                <a:cs typeface="Arial" panose="020B0604020202020204" pitchFamily="34" charset="0"/>
              </a:rPr>
              <a:t> the importance of BMKG information to the public, the BMKG communication line must not go down and must have disaster recovery because of the urgency of information to the public. For example, information on an earthquake, a maximum of five minutes, must be sent and disseminated quickly, especially for information relating to potential tsunami warnings.</a:t>
            </a:r>
            <a:r>
              <a:rPr lang="id-ID" sz="1600" dirty="0">
                <a:effectLst/>
                <a:latin typeface="Arial" panose="020B0604020202020204" pitchFamily="34" charset="0"/>
                <a:ea typeface="Times New Roman" panose="02020603050405020304" pitchFamily="18" charset="0"/>
                <a:cs typeface="Arial" panose="020B0604020202020204" pitchFamily="34" charset="0"/>
              </a:rPr>
              <a:t>Therefore, in building disaster recovery, it is necessary to have a backup plan for the main data center at the Central BMKG and recovery if a disaster occurs at the data center or the network infrastructure that supports the data center. Data backup must be in a different location from the main data center to anticipate a major disaster.</a:t>
            </a:r>
            <a:endParaRPr lang="id-ID" sz="1600" dirty="0">
              <a:effectLst/>
              <a:latin typeface="Arial" panose="020B0604020202020204" pitchFamily="34" charset="0"/>
              <a:ea typeface="Cambria" panose="02040503050406030204" pitchFamily="18" charset="0"/>
              <a:cs typeface="Arial" panose="020B0604020202020204" pitchFamily="34" charset="0"/>
            </a:endParaRPr>
          </a:p>
          <a:p>
            <a:pPr algn="just"/>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r>
              <a:rPr lang="en-AT" sz="1800" dirty="0">
                <a:solidFill>
                  <a:schemeClr val="bg1"/>
                </a:solidFill>
                <a:latin typeface="Arial" panose="020B0604020202020204" pitchFamily="34" charset="0"/>
                <a:cs typeface="Arial" panose="020B0604020202020204" pitchFamily="34" charset="0"/>
              </a:rPr>
              <a:t>: </a:t>
            </a:r>
            <a:r>
              <a:rPr lang="id-ID" sz="1800" dirty="0">
                <a:solidFill>
                  <a:schemeClr val="bg1"/>
                </a:solidFill>
                <a:latin typeface="Arial" panose="020B0604020202020204" pitchFamily="34" charset="0"/>
                <a:cs typeface="Arial" panose="020B0604020202020204" pitchFamily="34" charset="0"/>
              </a:rPr>
              <a:t>Identification of Problems</a:t>
            </a:r>
            <a:r>
              <a:rPr lang="en-AT"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45869AA-7D1A-EB41-3A9B-46F89D1668E9}"/>
              </a:ext>
            </a:extLst>
          </p:cNvPr>
          <p:cNvPicPr>
            <a:picLocks noChangeAspect="1"/>
          </p:cNvPicPr>
          <p:nvPr/>
        </p:nvPicPr>
        <p:blipFill>
          <a:blip r:embed="rId2"/>
          <a:stretch>
            <a:fillRect/>
          </a:stretch>
        </p:blipFill>
        <p:spPr>
          <a:xfrm>
            <a:off x="10963052" y="279153"/>
            <a:ext cx="1119117" cy="1119117"/>
          </a:xfrm>
          <a:prstGeom prst="rect">
            <a:avLst/>
          </a:prstGeom>
        </p:spPr>
      </p:pic>
      <p:sp>
        <p:nvSpPr>
          <p:cNvPr id="6" name="TextBox 5">
            <a:extLst>
              <a:ext uri="{FF2B5EF4-FFF2-40B4-BE49-F238E27FC236}">
                <a16:creationId xmlns:a16="http://schemas.microsoft.com/office/drawing/2014/main" id="{060E171C-5967-6197-806E-9CAC97810F16}"/>
              </a:ext>
            </a:extLst>
          </p:cNvPr>
          <p:cNvSpPr txBox="1"/>
          <p:nvPr/>
        </p:nvSpPr>
        <p:spPr>
          <a:xfrm>
            <a:off x="454127" y="1607668"/>
            <a:ext cx="9418104" cy="2585323"/>
          </a:xfrm>
          <a:prstGeom prst="rect">
            <a:avLst/>
          </a:prstGeom>
          <a:noFill/>
        </p:spPr>
        <p:txBody>
          <a:bodyPr wrap="square" rtlCol="0">
            <a:spAutoFit/>
          </a:bodyPr>
          <a:lstStyle/>
          <a:p>
            <a:pPr marL="342900" indent="-342900" algn="just">
              <a:buFont typeface="+mj-lt"/>
              <a:buAutoNum type="arabicPeriod"/>
            </a:pPr>
            <a:r>
              <a:rPr lang="en-US" dirty="0">
                <a:latin typeface="Arial" panose="020B0604020202020204" pitchFamily="34" charset="0"/>
                <a:cs typeface="Arial" panose="020B0604020202020204" pitchFamily="34" charset="0"/>
              </a:rPr>
              <a:t>How does the BMKG VSAT network system work</a:t>
            </a:r>
            <a:endParaRPr lang="id-ID" dirty="0">
              <a:latin typeface="Arial" panose="020B0604020202020204" pitchFamily="34" charset="0"/>
              <a:cs typeface="Arial" panose="020B0604020202020204" pitchFamily="34" charset="0"/>
            </a:endParaRPr>
          </a:p>
          <a:p>
            <a:pPr marL="342900" indent="-342900" algn="just">
              <a:buFont typeface="+mj-lt"/>
              <a:buAutoNum type="arabicPeriod"/>
            </a:pPr>
            <a:endParaRPr lang="id-ID" dirty="0">
              <a:latin typeface="Arial" panose="020B0604020202020204" pitchFamily="34" charset="0"/>
              <a:cs typeface="Arial" panose="020B0604020202020204" pitchFamily="34" charset="0"/>
            </a:endParaRPr>
          </a:p>
          <a:p>
            <a:pPr marL="342900" indent="-342900" algn="just">
              <a:buFont typeface="+mj-lt"/>
              <a:buAutoNum type="arabicPeriod"/>
            </a:pPr>
            <a:r>
              <a:rPr lang="en-US" dirty="0">
                <a:latin typeface="Arial" panose="020B0604020202020204" pitchFamily="34" charset="0"/>
                <a:cs typeface="Arial" panose="020B0604020202020204" pitchFamily="34" charset="0"/>
              </a:rPr>
              <a:t>What is the risk of damage to the BMKG VSAT network when a disaster occurs?</a:t>
            </a:r>
            <a:endParaRPr lang="id-ID" dirty="0">
              <a:latin typeface="Arial" panose="020B0604020202020204" pitchFamily="34" charset="0"/>
              <a:cs typeface="Arial" panose="020B0604020202020204" pitchFamily="34" charset="0"/>
            </a:endParaRPr>
          </a:p>
          <a:p>
            <a:pPr marL="342900" indent="-342900" algn="just">
              <a:buFont typeface="+mj-lt"/>
              <a:buAutoNum type="arabicPeriod"/>
            </a:pPr>
            <a:endParaRPr lang="id-ID" dirty="0">
              <a:latin typeface="Arial" panose="020B0604020202020204" pitchFamily="34" charset="0"/>
              <a:cs typeface="Arial" panose="020B0604020202020204" pitchFamily="34" charset="0"/>
            </a:endParaRPr>
          </a:p>
          <a:p>
            <a:pPr marL="342900" indent="-342900" algn="just">
              <a:buFont typeface="+mj-lt"/>
              <a:buAutoNum type="arabicPeriod"/>
            </a:pPr>
            <a:r>
              <a:rPr lang="en-US" dirty="0">
                <a:latin typeface="Arial" panose="020B0604020202020204" pitchFamily="34" charset="0"/>
                <a:cs typeface="Arial" panose="020B0604020202020204" pitchFamily="34" charset="0"/>
              </a:rPr>
              <a:t>How is the implementation of the BMKG VSAT network Disaster Recovery Planning design?</a:t>
            </a:r>
            <a:endParaRPr lang="id-ID" dirty="0">
              <a:latin typeface="Arial" panose="020B0604020202020204" pitchFamily="34" charset="0"/>
              <a:cs typeface="Arial" panose="020B0604020202020204" pitchFamily="34" charset="0"/>
            </a:endParaRPr>
          </a:p>
          <a:p>
            <a:pPr marL="342900" indent="-342900" algn="just">
              <a:buFont typeface="+mj-lt"/>
              <a:buAutoNum type="arabicPeriod"/>
            </a:pPr>
            <a:endParaRPr lang="id-ID" dirty="0">
              <a:latin typeface="Arial" panose="020B0604020202020204" pitchFamily="34" charset="0"/>
              <a:cs typeface="Arial" panose="020B0604020202020204" pitchFamily="34" charset="0"/>
            </a:endParaRPr>
          </a:p>
          <a:p>
            <a:pPr marL="342900" indent="-342900" algn="just">
              <a:buFont typeface="+mj-lt"/>
              <a:buAutoNum type="arabicPeriod"/>
            </a:pPr>
            <a:r>
              <a:rPr lang="en-US" dirty="0">
                <a:latin typeface="Arial" panose="020B0604020202020204" pitchFamily="34" charset="0"/>
                <a:cs typeface="Arial" panose="020B0604020202020204" pitchFamily="34" charset="0"/>
              </a:rPr>
              <a:t>How to design a data center as a backup location for BMKG VSAT network data services?</a:t>
            </a:r>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98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r>
              <a:rPr lang="en-AT" sz="1800" dirty="0">
                <a:solidFill>
                  <a:schemeClr val="bg1"/>
                </a:solidFill>
                <a:latin typeface="Arial" panose="020B0604020202020204" pitchFamily="34" charset="0"/>
                <a:cs typeface="Arial" panose="020B0604020202020204" pitchFamily="34" charset="0"/>
              </a:rPr>
              <a:t>: </a:t>
            </a:r>
            <a:r>
              <a:rPr lang="id-ID" sz="1800" dirty="0">
                <a:solidFill>
                  <a:schemeClr val="bg1"/>
                </a:solidFill>
                <a:latin typeface="Arial" panose="020B0604020202020204" pitchFamily="34" charset="0"/>
                <a:cs typeface="Arial" panose="020B0604020202020204" pitchFamily="34" charset="0"/>
              </a:rPr>
              <a:t>Formulation of The Problems</a:t>
            </a:r>
            <a:r>
              <a:rPr lang="en-AT" sz="1800" dirty="0">
                <a:solidFill>
                  <a:schemeClr val="bg1"/>
                </a:solidFill>
                <a:latin typeface="Arial" panose="020B0604020202020204" pitchFamily="34" charset="0"/>
                <a:cs typeface="Arial" panose="020B0604020202020204" pitchFamily="34" charset="0"/>
              </a:rPr>
              <a:t> </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45869AA-7D1A-EB41-3A9B-46F89D1668E9}"/>
              </a:ext>
            </a:extLst>
          </p:cNvPr>
          <p:cNvPicPr>
            <a:picLocks noChangeAspect="1"/>
          </p:cNvPicPr>
          <p:nvPr/>
        </p:nvPicPr>
        <p:blipFill>
          <a:blip r:embed="rId2"/>
          <a:stretch>
            <a:fillRect/>
          </a:stretch>
        </p:blipFill>
        <p:spPr>
          <a:xfrm>
            <a:off x="10963052" y="279153"/>
            <a:ext cx="1119117" cy="1119117"/>
          </a:xfrm>
          <a:prstGeom prst="rect">
            <a:avLst/>
          </a:prstGeom>
        </p:spPr>
      </p:pic>
      <p:sp>
        <p:nvSpPr>
          <p:cNvPr id="6" name="TextBox 5">
            <a:extLst>
              <a:ext uri="{FF2B5EF4-FFF2-40B4-BE49-F238E27FC236}">
                <a16:creationId xmlns:a16="http://schemas.microsoft.com/office/drawing/2014/main" id="{060E171C-5967-6197-806E-9CAC97810F16}"/>
              </a:ext>
            </a:extLst>
          </p:cNvPr>
          <p:cNvSpPr txBox="1"/>
          <p:nvPr/>
        </p:nvSpPr>
        <p:spPr>
          <a:xfrm>
            <a:off x="796413" y="5409741"/>
            <a:ext cx="9418104" cy="646331"/>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Based on the background previously described, we can formulate the problems that occur in the BMKG VSAT network in the fishbone diagram as shown in the picture above.</a:t>
            </a:r>
            <a:endParaRPr lang="id-ID"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FAE61E5-3E57-6843-7923-A1071E741DDC}"/>
              </a:ext>
            </a:extLst>
          </p:cNvPr>
          <p:cNvPicPr>
            <a:picLocks noChangeAspect="1"/>
          </p:cNvPicPr>
          <p:nvPr/>
        </p:nvPicPr>
        <p:blipFill>
          <a:blip r:embed="rId3"/>
          <a:stretch>
            <a:fillRect/>
          </a:stretch>
        </p:blipFill>
        <p:spPr>
          <a:xfrm>
            <a:off x="0" y="1398271"/>
            <a:ext cx="10807700" cy="3303460"/>
          </a:xfrm>
          <a:prstGeom prst="rect">
            <a:avLst/>
          </a:prstGeom>
        </p:spPr>
      </p:pic>
    </p:spTree>
    <p:extLst>
      <p:ext uri="{BB962C8B-B14F-4D97-AF65-F5344CB8AC3E}">
        <p14:creationId xmlns:p14="http://schemas.microsoft.com/office/powerpoint/2010/main" val="39814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B3D6D99-DE3D-A42C-3A7B-DD2FA0BBA6C0}"/>
              </a:ext>
            </a:extLst>
          </p:cNvPr>
          <p:cNvPicPr>
            <a:picLocks noChangeAspect="1"/>
          </p:cNvPicPr>
          <p:nvPr/>
        </p:nvPicPr>
        <p:blipFill>
          <a:blip r:embed="rId2"/>
          <a:stretch>
            <a:fillRect/>
          </a:stretch>
        </p:blipFill>
        <p:spPr>
          <a:xfrm>
            <a:off x="10963052" y="266330"/>
            <a:ext cx="1119117" cy="1119117"/>
          </a:xfrm>
          <a:prstGeom prst="rect">
            <a:avLst/>
          </a:prstGeom>
        </p:spPr>
      </p:pic>
      <p:sp>
        <p:nvSpPr>
          <p:cNvPr id="7" name="TextBox 6">
            <a:extLst>
              <a:ext uri="{FF2B5EF4-FFF2-40B4-BE49-F238E27FC236}">
                <a16:creationId xmlns:a16="http://schemas.microsoft.com/office/drawing/2014/main" id="{7C960090-4F4F-299D-2A1C-530DCB6DA414}"/>
              </a:ext>
            </a:extLst>
          </p:cNvPr>
          <p:cNvSpPr txBox="1"/>
          <p:nvPr/>
        </p:nvSpPr>
        <p:spPr>
          <a:xfrm>
            <a:off x="457200" y="1282701"/>
            <a:ext cx="9918700" cy="923330"/>
          </a:xfrm>
          <a:prstGeom prst="rect">
            <a:avLst/>
          </a:prstGeom>
          <a:noFill/>
        </p:spPr>
        <p:txBody>
          <a:bodyPr wrap="square" rtlCol="0">
            <a:spAutoFit/>
          </a:bodyPr>
          <a:lstStyle/>
          <a:p>
            <a:pPr algn="just"/>
            <a:r>
              <a:rPr lang="en-US" sz="1800" dirty="0">
                <a:effectLst/>
                <a:latin typeface="Arial" panose="020B0604020202020204" pitchFamily="34" charset="0"/>
                <a:ea typeface="Cambria" panose="02040503050406030204" pitchFamily="18" charset="0"/>
                <a:cs typeface="Arial" panose="020B0604020202020204" pitchFamily="34" charset="0"/>
              </a:rPr>
              <a:t>The purpose of this research is to find out how the recovery system on the BMKG VSAT network is implemented in an effort to optimize data transmission and information on Meteorology, Climatology and Geophysics when a disaster occurs.</a:t>
            </a:r>
            <a:endParaRPr lang="id-ID" sz="1800" dirty="0">
              <a:effectLst/>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1CD144FE-FFD5-5D84-92B2-29BC686F4FE6}"/>
              </a:ext>
            </a:extLst>
          </p:cNvPr>
          <p:cNvSpPr txBox="1"/>
          <p:nvPr/>
        </p:nvSpPr>
        <p:spPr>
          <a:xfrm>
            <a:off x="800100" y="2414982"/>
            <a:ext cx="9575800" cy="3970318"/>
          </a:xfrm>
          <a:prstGeom prst="rect">
            <a:avLst/>
          </a:prstGeom>
          <a:noFill/>
        </p:spPr>
        <p:txBody>
          <a:bodyPr wrap="square" rtlCol="0">
            <a:spAutoFit/>
          </a:bodyPr>
          <a:lstStyle/>
          <a:p>
            <a:r>
              <a:rPr lang="id-ID" dirty="0"/>
              <a:t>The Benefits of Writing</a:t>
            </a:r>
          </a:p>
          <a:p>
            <a:endParaRPr lang="id-ID" dirty="0"/>
          </a:p>
          <a:p>
            <a:pPr marL="285750" indent="-285750">
              <a:buFont typeface="Arial" panose="020B0604020202020204" pitchFamily="34" charset="0"/>
              <a:buChar char="•"/>
            </a:pPr>
            <a:r>
              <a:rPr lang="id-ID" dirty="0"/>
              <a:t>For Writers</a:t>
            </a:r>
          </a:p>
          <a:p>
            <a:r>
              <a:rPr lang="id-ID" dirty="0"/>
              <a:t>	</a:t>
            </a:r>
            <a:r>
              <a:rPr lang="en-US" dirty="0"/>
              <a:t>Able to compile scientific papers as provision in writing the final project and add insight and skills in the field of communication networks at BMKG</a:t>
            </a:r>
            <a:r>
              <a:rPr lang="id-ID" dirty="0"/>
              <a:t>.</a:t>
            </a:r>
          </a:p>
          <a:p>
            <a:endParaRPr lang="id-ID" dirty="0"/>
          </a:p>
          <a:p>
            <a:pPr marL="285750" indent="-285750">
              <a:buFont typeface="Arial" panose="020B0604020202020204" pitchFamily="34" charset="0"/>
              <a:buChar char="•"/>
            </a:pPr>
            <a:r>
              <a:rPr lang="id-ID" dirty="0"/>
              <a:t>For Readers</a:t>
            </a:r>
          </a:p>
          <a:p>
            <a:r>
              <a:rPr lang="id-ID" dirty="0"/>
              <a:t>	T</a:t>
            </a:r>
            <a:r>
              <a:rPr lang="en-US" dirty="0"/>
              <a:t>his </a:t>
            </a:r>
            <a:r>
              <a:rPr lang="id-ID" dirty="0"/>
              <a:t>Poster </a:t>
            </a:r>
            <a:r>
              <a:rPr lang="en-US" dirty="0"/>
              <a:t>is expected to be material in enriching knowledge regarding the application of disaster recovery on networks and provide an opportunity to learn more about it.</a:t>
            </a:r>
            <a:endParaRPr lang="id-ID" dirty="0"/>
          </a:p>
          <a:p>
            <a:endParaRPr lang="id-ID" dirty="0"/>
          </a:p>
          <a:p>
            <a:pPr marL="285750" indent="-285750">
              <a:buFont typeface="Arial" panose="020B0604020202020204" pitchFamily="34" charset="0"/>
              <a:buChar char="•"/>
            </a:pPr>
            <a:r>
              <a:rPr lang="id-ID" dirty="0"/>
              <a:t>For Society</a:t>
            </a:r>
          </a:p>
          <a:p>
            <a:r>
              <a:rPr lang="id-ID" dirty="0"/>
              <a:t>	</a:t>
            </a:r>
            <a:r>
              <a:rPr lang="en-US" dirty="0"/>
              <a:t>The author made the place for the implementation of the Disaster Recovery Plan, where the DRP process was carried out by implementing backups to maintain the continuity of up to date information services for the public to access.</a:t>
            </a:r>
            <a:endParaRPr lang="id-ID" dirty="0"/>
          </a:p>
        </p:txBody>
      </p:sp>
    </p:spTree>
    <p:extLst>
      <p:ext uri="{BB962C8B-B14F-4D97-AF65-F5344CB8AC3E}">
        <p14:creationId xmlns:p14="http://schemas.microsoft.com/office/powerpoint/2010/main" val="222970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122FC6-3924-4BA6-89B8-7EC5B27CDE7B}"/>
              </a:ext>
            </a:extLst>
          </p:cNvPr>
          <p:cNvPicPr>
            <a:picLocks noChangeAspect="1"/>
          </p:cNvPicPr>
          <p:nvPr/>
        </p:nvPicPr>
        <p:blipFill>
          <a:blip r:embed="rId2"/>
          <a:stretch>
            <a:fillRect/>
          </a:stretch>
        </p:blipFill>
        <p:spPr>
          <a:xfrm>
            <a:off x="10974834" y="266330"/>
            <a:ext cx="1119117" cy="1119117"/>
          </a:xfrm>
          <a:prstGeom prst="rect">
            <a:avLst/>
          </a:prstGeom>
        </p:spPr>
      </p:pic>
      <p:sp>
        <p:nvSpPr>
          <p:cNvPr id="7" name="TextBox 6">
            <a:extLst>
              <a:ext uri="{FF2B5EF4-FFF2-40B4-BE49-F238E27FC236}">
                <a16:creationId xmlns:a16="http://schemas.microsoft.com/office/drawing/2014/main" id="{98A4998B-93FD-F5DF-8521-D498843C37F1}"/>
              </a:ext>
            </a:extLst>
          </p:cNvPr>
          <p:cNvSpPr txBox="1"/>
          <p:nvPr/>
        </p:nvSpPr>
        <p:spPr>
          <a:xfrm>
            <a:off x="753990" y="1385447"/>
            <a:ext cx="9840686" cy="5078313"/>
          </a:xfrm>
          <a:prstGeom prst="rect">
            <a:avLst/>
          </a:prstGeom>
          <a:noFill/>
        </p:spPr>
        <p:txBody>
          <a:bodyPr wrap="square" rtlCol="0">
            <a:spAutoFit/>
          </a:bodyPr>
          <a:lstStyle/>
          <a:p>
            <a:pPr marL="342900" indent="-342900">
              <a:buAutoNum type="arabicPeriod"/>
            </a:pPr>
            <a:r>
              <a:rPr lang="id-ID" dirty="0">
                <a:latin typeface="Arial" panose="020B0604020202020204" pitchFamily="34" charset="0"/>
                <a:cs typeface="Arial" panose="020B0604020202020204" pitchFamily="34" charset="0"/>
              </a:rPr>
              <a:t>Study of Literature</a:t>
            </a:r>
          </a:p>
          <a:p>
            <a:r>
              <a:rPr lang="id-ID" dirty="0">
                <a:latin typeface="Arial" panose="020B0604020202020204" pitchFamily="34" charset="0"/>
                <a:cs typeface="Arial" panose="020B0604020202020204" pitchFamily="34" charset="0"/>
              </a:rPr>
              <a:t>	The Method is </a:t>
            </a:r>
            <a:r>
              <a:rPr lang="en-US" dirty="0">
                <a:latin typeface="Arial" panose="020B0604020202020204" pitchFamily="34" charset="0"/>
                <a:cs typeface="Arial" panose="020B0604020202020204" pitchFamily="34" charset="0"/>
              </a:rPr>
              <a:t>carried out by searching and studying various literature in the form of books (textbooks), journals and scientific articles, as well as websites related to data centers.</a:t>
            </a:r>
            <a:endParaRPr lang="id-ID" dirty="0">
              <a:latin typeface="Arial" panose="020B0604020202020204" pitchFamily="34" charset="0"/>
              <a:cs typeface="Arial" panose="020B0604020202020204" pitchFamily="34" charset="0"/>
            </a:endParaRPr>
          </a:p>
          <a:p>
            <a:endParaRPr lang="id-ID" dirty="0">
              <a:latin typeface="Arial" panose="020B0604020202020204" pitchFamily="34" charset="0"/>
              <a:cs typeface="Arial" panose="020B0604020202020204" pitchFamily="34" charset="0"/>
            </a:endParaRPr>
          </a:p>
          <a:p>
            <a:pPr marL="342900" indent="-342900">
              <a:buFont typeface="+mj-lt"/>
              <a:buAutoNum type="arabicPeriod" startAt="2"/>
            </a:pPr>
            <a:r>
              <a:rPr lang="id-ID" dirty="0">
                <a:latin typeface="Arial" panose="020B0604020202020204" pitchFamily="34" charset="0"/>
                <a:cs typeface="Arial" panose="020B0604020202020204" pitchFamily="34" charset="0"/>
              </a:rPr>
              <a:t>Discussion and Interview</a:t>
            </a:r>
          </a:p>
          <a:p>
            <a:r>
              <a:rPr lang="id-ID"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This method complements the literature study method to determine the extent of understanding gained from the results of the literature study and becomes a forum for exchanging ideas for all parties involved in this study</a:t>
            </a:r>
            <a:r>
              <a:rPr lang="id-ID" dirty="0">
                <a:latin typeface="Arial" panose="020B0604020202020204" pitchFamily="34" charset="0"/>
                <a:cs typeface="Arial" panose="020B0604020202020204" pitchFamily="34" charset="0"/>
              </a:rPr>
              <a:t>.</a:t>
            </a:r>
          </a:p>
          <a:p>
            <a:endParaRPr lang="id-ID" dirty="0">
              <a:latin typeface="Arial" panose="020B0604020202020204" pitchFamily="34" charset="0"/>
              <a:cs typeface="Arial" panose="020B0604020202020204" pitchFamily="34" charset="0"/>
            </a:endParaRPr>
          </a:p>
          <a:p>
            <a:pPr marL="342900" indent="-342900">
              <a:buFont typeface="+mj-lt"/>
              <a:buAutoNum type="arabicPeriod" startAt="3"/>
            </a:pPr>
            <a:r>
              <a:rPr lang="id-ID" dirty="0">
                <a:latin typeface="Arial" panose="020B0604020202020204" pitchFamily="34" charset="0"/>
                <a:cs typeface="Arial" panose="020B0604020202020204" pitchFamily="34" charset="0"/>
              </a:rPr>
              <a:t>Running System Analysis</a:t>
            </a:r>
          </a:p>
          <a:p>
            <a:r>
              <a:rPr lang="id-ID"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The analysis is carried out on various data center design criteria covering all existing aspects so that the data is determined which criteria must be implemented in data center design.</a:t>
            </a:r>
            <a:endParaRPr lang="id-ID" dirty="0">
              <a:latin typeface="Arial" panose="020B0604020202020204" pitchFamily="34" charset="0"/>
              <a:cs typeface="Arial" panose="020B0604020202020204" pitchFamily="34" charset="0"/>
            </a:endParaRPr>
          </a:p>
          <a:p>
            <a:endParaRPr lang="id-ID" dirty="0">
              <a:latin typeface="Arial" panose="020B0604020202020204" pitchFamily="34" charset="0"/>
              <a:cs typeface="Arial" panose="020B0604020202020204" pitchFamily="34" charset="0"/>
            </a:endParaRPr>
          </a:p>
          <a:p>
            <a:pPr marL="342900" indent="-342900">
              <a:buFont typeface="+mj-lt"/>
              <a:buAutoNum type="arabicPeriod" startAt="4"/>
            </a:pPr>
            <a:r>
              <a:rPr lang="id-ID" dirty="0">
                <a:latin typeface="Arial" panose="020B0604020202020204" pitchFamily="34" charset="0"/>
                <a:cs typeface="Arial" panose="020B0604020202020204" pitchFamily="34" charset="0"/>
              </a:rPr>
              <a:t>Designing a Disaster Recovery Plan (DRP)</a:t>
            </a:r>
          </a:p>
          <a:p>
            <a:r>
              <a:rPr lang="id-ID"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The design is the stage of determining the location of the DRP, making the design and infrastructure requirements for the Disaster Recovery Plan (DRP) and the network topology that is created.</a:t>
            </a:r>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id-ID" sz="1800" dirty="0">
                <a:solidFill>
                  <a:schemeClr val="bg1"/>
                </a:solidFill>
                <a:latin typeface="Arial" panose="020B0604020202020204" pitchFamily="34" charset="0"/>
                <a:cs typeface="Arial" panose="020B0604020202020204" pitchFamily="34" charset="0"/>
              </a:rPr>
              <a:t> : </a:t>
            </a:r>
            <a:r>
              <a:rPr lang="en-US" sz="1800" dirty="0">
                <a:solidFill>
                  <a:schemeClr val="bg1"/>
                </a:solidFill>
                <a:latin typeface="Arial" panose="020B0604020202020204" pitchFamily="34" charset="0"/>
                <a:cs typeface="Arial" panose="020B0604020202020204" pitchFamily="34" charset="0"/>
              </a:rPr>
              <a:t>Risk Analysis of Damage to the BMKG VSAT Network</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C2DB53-2F89-1045-1B3F-0DBDD5B5BC7E}"/>
              </a:ext>
            </a:extLst>
          </p:cNvPr>
          <p:cNvPicPr>
            <a:picLocks noChangeAspect="1"/>
          </p:cNvPicPr>
          <p:nvPr/>
        </p:nvPicPr>
        <p:blipFill>
          <a:blip r:embed="rId3"/>
          <a:stretch>
            <a:fillRect/>
          </a:stretch>
        </p:blipFill>
        <p:spPr>
          <a:xfrm>
            <a:off x="10963052" y="266330"/>
            <a:ext cx="1119117" cy="1119117"/>
          </a:xfrm>
          <a:prstGeom prst="rect">
            <a:avLst/>
          </a:prstGeom>
        </p:spPr>
      </p:pic>
      <p:sp>
        <p:nvSpPr>
          <p:cNvPr id="7" name="TextBox 6">
            <a:extLst>
              <a:ext uri="{FF2B5EF4-FFF2-40B4-BE49-F238E27FC236}">
                <a16:creationId xmlns:a16="http://schemas.microsoft.com/office/drawing/2014/main" id="{FB30847B-6EA3-0CD2-025D-E1AF2FE4EE97}"/>
              </a:ext>
            </a:extLst>
          </p:cNvPr>
          <p:cNvSpPr txBox="1"/>
          <p:nvPr/>
        </p:nvSpPr>
        <p:spPr>
          <a:xfrm>
            <a:off x="357413" y="4419006"/>
            <a:ext cx="10335987" cy="2308324"/>
          </a:xfrm>
          <a:prstGeom prst="rect">
            <a:avLst/>
          </a:prstGeom>
          <a:noFill/>
        </p:spPr>
        <p:txBody>
          <a:bodyPr wrap="square" rtlCol="0">
            <a:spAutoFit/>
          </a:bodyPr>
          <a:lstStyle/>
          <a:p>
            <a:pPr algn="just"/>
            <a:r>
              <a:rPr lang="en-US" sz="1600" dirty="0">
                <a:effectLst/>
                <a:latin typeface="Arial" panose="020B0604020202020204" pitchFamily="34" charset="0"/>
                <a:ea typeface="Cambria" panose="02040503050406030204" pitchFamily="18" charset="0"/>
                <a:cs typeface="Arial" panose="020B0604020202020204" pitchFamily="34" charset="0"/>
              </a:rPr>
              <a:t>The picture </a:t>
            </a:r>
            <a:r>
              <a:rPr lang="id-ID" sz="1600" dirty="0">
                <a:effectLst/>
                <a:latin typeface="Arial" panose="020B0604020202020204" pitchFamily="34" charset="0"/>
                <a:ea typeface="Cambria" panose="02040503050406030204" pitchFamily="18" charset="0"/>
                <a:cs typeface="Arial" panose="020B0604020202020204" pitchFamily="34" charset="0"/>
              </a:rPr>
              <a:t>above</a:t>
            </a:r>
            <a:r>
              <a:rPr lang="en-US" sz="1600" dirty="0">
                <a:effectLst/>
                <a:latin typeface="Arial" panose="020B0604020202020204" pitchFamily="34" charset="0"/>
                <a:ea typeface="Cambria" panose="02040503050406030204" pitchFamily="18" charset="0"/>
                <a:cs typeface="Arial" panose="020B0604020202020204" pitchFamily="34" charset="0"/>
              </a:rPr>
              <a:t> explains that the graph in red is when the ISP Interlink link is down. While the blue graph is traffic in to the BMKG network which describes the graph of user access from outside (the public) to the BMKG system. And the yellow graph is traffic out related to data requests and data transmission from BMKG's sensor sites throughout Indonesia to be processed into useful information for the community. With the ISP link down, automatically for a while the communication system both internal and external to the BMKG will also be down. The expectation is that when viewed from the level of importance of BMKG information, the BMKG system should not go down, even if it's only for one second. Because information delivery must be carried out quickly and accurately in real time, not only to the public but also to related institutions, such as BNPB, LAPAN, BATAN etc. BMKG has very important data.</a:t>
            </a:r>
            <a:endParaRPr lang="id-ID" sz="1600" dirty="0">
              <a:latin typeface="Arial" panose="020B0604020202020204" pitchFamily="34" charset="0"/>
              <a:cs typeface="Arial" panose="020B0604020202020204" pitchFamily="34" charset="0"/>
            </a:endParaRPr>
          </a:p>
        </p:txBody>
      </p:sp>
      <p:pic>
        <p:nvPicPr>
          <p:cNvPr id="15" name="Image7">
            <a:extLst>
              <a:ext uri="{FF2B5EF4-FFF2-40B4-BE49-F238E27FC236}">
                <a16:creationId xmlns:a16="http://schemas.microsoft.com/office/drawing/2014/main" id="{7A017A07-FE2B-1156-6E49-9A3730CA94AA}"/>
              </a:ext>
            </a:extLst>
          </p:cNvPr>
          <p:cNvPicPr>
            <a:picLocks noChangeAspect="1"/>
          </p:cNvPicPr>
          <p:nvPr/>
        </p:nvPicPr>
        <p:blipFill>
          <a:blip r:embed="rId4"/>
          <a:srcRect l="-3" t="16278" r="18937" b="4847"/>
          <a:stretch>
            <a:fillRect/>
          </a:stretch>
        </p:blipFill>
        <p:spPr bwMode="auto">
          <a:xfrm>
            <a:off x="2920925" y="1284832"/>
            <a:ext cx="5410275" cy="2962716"/>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id-ID" sz="1800" dirty="0">
                <a:solidFill>
                  <a:schemeClr val="bg1"/>
                </a:solidFill>
                <a:latin typeface="Arial" panose="020B0604020202020204" pitchFamily="34" charset="0"/>
                <a:cs typeface="Arial" panose="020B0604020202020204" pitchFamily="34" charset="0"/>
              </a:rPr>
              <a:t> : Need </a:t>
            </a:r>
            <a:r>
              <a:rPr lang="en-US" sz="1800" dirty="0">
                <a:solidFill>
                  <a:schemeClr val="bg1"/>
                </a:solidFill>
                <a:latin typeface="Arial" panose="020B0604020202020204" pitchFamily="34" charset="0"/>
                <a:cs typeface="Arial" panose="020B0604020202020204" pitchFamily="34" charset="0"/>
              </a:rPr>
              <a:t>Analysis of BMKG Data Center Conditions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C2DB53-2F89-1045-1B3F-0DBDD5B5BC7E}"/>
              </a:ext>
            </a:extLst>
          </p:cNvPr>
          <p:cNvPicPr>
            <a:picLocks noChangeAspect="1"/>
          </p:cNvPicPr>
          <p:nvPr/>
        </p:nvPicPr>
        <p:blipFill>
          <a:blip r:embed="rId2"/>
          <a:stretch>
            <a:fillRect/>
          </a:stretch>
        </p:blipFill>
        <p:spPr>
          <a:xfrm>
            <a:off x="10963052" y="266330"/>
            <a:ext cx="1119117" cy="1119117"/>
          </a:xfrm>
          <a:prstGeom prst="rect">
            <a:avLst/>
          </a:prstGeom>
        </p:spPr>
      </p:pic>
      <p:sp>
        <p:nvSpPr>
          <p:cNvPr id="7" name="TextBox 6">
            <a:extLst>
              <a:ext uri="{FF2B5EF4-FFF2-40B4-BE49-F238E27FC236}">
                <a16:creationId xmlns:a16="http://schemas.microsoft.com/office/drawing/2014/main" id="{FB30847B-6EA3-0CD2-025D-E1AF2FE4EE97}"/>
              </a:ext>
            </a:extLst>
          </p:cNvPr>
          <p:cNvSpPr txBox="1"/>
          <p:nvPr/>
        </p:nvSpPr>
        <p:spPr>
          <a:xfrm>
            <a:off x="319314" y="1385447"/>
            <a:ext cx="10087429" cy="369332"/>
          </a:xfrm>
          <a:prstGeom prst="rect">
            <a:avLst/>
          </a:prstGeom>
          <a:noFill/>
        </p:spPr>
        <p:txBody>
          <a:bodyPr wrap="square" rtlCol="0">
            <a:spAutoFit/>
          </a:bodyPr>
          <a:lstStyle/>
          <a:p>
            <a:pPr algn="just"/>
            <a:r>
              <a:rPr lang="en-US" sz="1800" dirty="0">
                <a:effectLst/>
                <a:latin typeface="Arial" panose="020B0604020202020204" pitchFamily="34" charset="0"/>
                <a:ea typeface="Cambria" panose="02040503050406030204" pitchFamily="18" charset="0"/>
                <a:cs typeface="Arial" panose="020B0604020202020204" pitchFamily="34" charset="0"/>
              </a:rPr>
              <a:t>The following is a map of the conditional needs of the BMKG data center, </a:t>
            </a:r>
            <a:r>
              <a:rPr lang="id-ID" sz="1800" dirty="0">
                <a:effectLst/>
                <a:latin typeface="Arial" panose="020B0604020202020204" pitchFamily="34" charset="0"/>
                <a:ea typeface="Cambria" panose="02040503050406030204" pitchFamily="18" charset="0"/>
                <a:cs typeface="Arial" panose="020B0604020202020204" pitchFamily="34" charset="0"/>
              </a:rPr>
              <a:t>described </a:t>
            </a:r>
            <a:r>
              <a:rPr lang="en-US" sz="1800" dirty="0">
                <a:effectLst/>
                <a:latin typeface="Arial" panose="020B0604020202020204" pitchFamily="34" charset="0"/>
                <a:ea typeface="Cambria" panose="02040503050406030204" pitchFamily="18" charset="0"/>
                <a:cs typeface="Arial" panose="020B0604020202020204" pitchFamily="34" charset="0"/>
              </a:rPr>
              <a:t>below:</a:t>
            </a:r>
            <a:endParaRPr lang="id-ID"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D685FC1-2FD7-8F63-00B0-57606A2EF886}"/>
              </a:ext>
            </a:extLst>
          </p:cNvPr>
          <p:cNvSpPr txBox="1"/>
          <p:nvPr/>
        </p:nvSpPr>
        <p:spPr>
          <a:xfrm>
            <a:off x="632325" y="2314603"/>
            <a:ext cx="5506636" cy="2031325"/>
          </a:xfrm>
          <a:prstGeom prst="rect">
            <a:avLst/>
          </a:prstGeom>
          <a:noFill/>
        </p:spPr>
        <p:txBody>
          <a:bodyPr wrap="none" rtlCol="0">
            <a:spAutoFit/>
          </a:bodyPr>
          <a:lstStyle/>
          <a:p>
            <a:pPr marL="342900" indent="-342900">
              <a:buFont typeface="+mj-lt"/>
              <a:buAutoNum type="arabicPeriod"/>
            </a:pPr>
            <a:r>
              <a:rPr lang="en-US" sz="1800" dirty="0">
                <a:effectLst/>
                <a:latin typeface="Arial" panose="020B0604020202020204" pitchFamily="34" charset="0"/>
                <a:cs typeface="Arial" panose="020B0604020202020204" pitchFamily="34" charset="0"/>
              </a:rPr>
              <a:t>Continuous </a:t>
            </a:r>
            <a:r>
              <a:rPr lang="id-ID" dirty="0">
                <a:latin typeface="Arial" panose="020B0604020202020204" pitchFamily="34" charset="0"/>
                <a:cs typeface="Arial" panose="020B0604020202020204" pitchFamily="34" charset="0"/>
              </a:rPr>
              <a:t>P</a:t>
            </a:r>
            <a:r>
              <a:rPr lang="en-US" sz="1800" dirty="0" err="1">
                <a:effectLst/>
                <a:latin typeface="Arial" panose="020B0604020202020204" pitchFamily="34" charset="0"/>
                <a:cs typeface="Arial" panose="020B0604020202020204" pitchFamily="34" charset="0"/>
              </a:rPr>
              <a:t>ower</a:t>
            </a:r>
            <a:r>
              <a:rPr lang="en-US" sz="1800" dirty="0">
                <a:effectLst/>
                <a:latin typeface="Arial" panose="020B0604020202020204" pitchFamily="34" charset="0"/>
                <a:cs typeface="Arial" panose="020B0604020202020204" pitchFamily="34" charset="0"/>
              </a:rPr>
              <a:t> </a:t>
            </a:r>
            <a:r>
              <a:rPr lang="id-ID" sz="1800" dirty="0">
                <a:effectLst/>
                <a:latin typeface="Arial" panose="020B0604020202020204" pitchFamily="34" charset="0"/>
                <a:cs typeface="Arial" panose="020B0604020202020204" pitchFamily="34" charset="0"/>
              </a:rPr>
              <a:t>S</a:t>
            </a:r>
            <a:r>
              <a:rPr lang="en-US" sz="1800" dirty="0" err="1">
                <a:effectLst/>
                <a:latin typeface="Arial" panose="020B0604020202020204" pitchFamily="34" charset="0"/>
                <a:cs typeface="Arial" panose="020B0604020202020204" pitchFamily="34" charset="0"/>
              </a:rPr>
              <a:t>upply</a:t>
            </a:r>
            <a:endParaRPr lang="id-ID" sz="1800" dirty="0">
              <a:effectLst/>
              <a:latin typeface="Arial" panose="020B0604020202020204" pitchFamily="34" charset="0"/>
              <a:cs typeface="Arial" panose="020B0604020202020204" pitchFamily="34" charset="0"/>
            </a:endParaRPr>
          </a:p>
          <a:p>
            <a:pPr marL="342900" indent="-342900">
              <a:buFont typeface="+mj-lt"/>
              <a:buAutoNum type="arabicPeriod"/>
            </a:pPr>
            <a:endParaRPr lang="id-ID"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id-ID" sz="1800" dirty="0">
                <a:effectLst/>
                <a:latin typeface="Arial" panose="020B0604020202020204" pitchFamily="34" charset="0"/>
                <a:ea typeface="Times New Roman" panose="02020603050405020304" pitchFamily="18" charset="0"/>
                <a:cs typeface="Arial" panose="020B0604020202020204" pitchFamily="34" charset="0"/>
              </a:rPr>
              <a:t>Physical Security</a:t>
            </a:r>
          </a:p>
          <a:p>
            <a:pPr marL="342900" indent="-342900">
              <a:buFont typeface="+mj-lt"/>
              <a:buAutoNum type="arabicPeriod"/>
            </a:pPr>
            <a:endParaRPr lang="id-ID"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id-ID" sz="1800" dirty="0">
                <a:effectLst/>
                <a:latin typeface="Arial" panose="020B0604020202020204" pitchFamily="34" charset="0"/>
                <a:ea typeface="Times New Roman" panose="02020603050405020304" pitchFamily="18" charset="0"/>
                <a:cs typeface="Arial" panose="020B0604020202020204" pitchFamily="34" charset="0"/>
              </a:rPr>
              <a:t>Network Connectivity (internet)</a:t>
            </a:r>
          </a:p>
          <a:p>
            <a:pPr marL="342900" indent="-342900">
              <a:buFont typeface="+mj-lt"/>
              <a:buAutoNum type="arabicPeriod"/>
            </a:pPr>
            <a:endParaRPr lang="id-ID"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id-ID" sz="1800" dirty="0">
                <a:effectLst/>
                <a:latin typeface="Arial" panose="020B0604020202020204" pitchFamily="34" charset="0"/>
                <a:ea typeface="Times New Roman" panose="02020603050405020304" pitchFamily="18" charset="0"/>
                <a:cs typeface="Arial" panose="020B0604020202020204" pitchFamily="34" charset="0"/>
              </a:rPr>
              <a:t>Helpdesk and Disaster Management Procedures</a:t>
            </a:r>
          </a:p>
        </p:txBody>
      </p:sp>
    </p:spTree>
    <p:extLst>
      <p:ext uri="{BB962C8B-B14F-4D97-AF65-F5344CB8AC3E}">
        <p14:creationId xmlns:p14="http://schemas.microsoft.com/office/powerpoint/2010/main" val="207831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r>
              <a:rPr lang="id-ID" sz="1800" dirty="0">
                <a:solidFill>
                  <a:schemeClr val="bg1"/>
                </a:solidFill>
                <a:latin typeface="Arial" panose="020B0604020202020204" pitchFamily="34" charset="0"/>
                <a:cs typeface="Arial" panose="020B0604020202020204" pitchFamily="34" charset="0"/>
              </a:rPr>
              <a:t> : Disaster Recovery Plan Concept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P4.3-734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C2DB53-2F89-1045-1B3F-0DBDD5B5BC7E}"/>
              </a:ext>
            </a:extLst>
          </p:cNvPr>
          <p:cNvPicPr>
            <a:picLocks noChangeAspect="1"/>
          </p:cNvPicPr>
          <p:nvPr/>
        </p:nvPicPr>
        <p:blipFill>
          <a:blip r:embed="rId2"/>
          <a:stretch>
            <a:fillRect/>
          </a:stretch>
        </p:blipFill>
        <p:spPr>
          <a:xfrm>
            <a:off x="10963052" y="266330"/>
            <a:ext cx="1119117" cy="1119117"/>
          </a:xfrm>
          <a:prstGeom prst="rect">
            <a:avLst/>
          </a:prstGeom>
        </p:spPr>
      </p:pic>
      <p:sp>
        <p:nvSpPr>
          <p:cNvPr id="7" name="TextBox 6">
            <a:extLst>
              <a:ext uri="{FF2B5EF4-FFF2-40B4-BE49-F238E27FC236}">
                <a16:creationId xmlns:a16="http://schemas.microsoft.com/office/drawing/2014/main" id="{FB30847B-6EA3-0CD2-025D-E1AF2FE4EE97}"/>
              </a:ext>
            </a:extLst>
          </p:cNvPr>
          <p:cNvSpPr txBox="1"/>
          <p:nvPr/>
        </p:nvSpPr>
        <p:spPr>
          <a:xfrm>
            <a:off x="319314" y="1385447"/>
            <a:ext cx="10087429" cy="1477328"/>
          </a:xfrm>
          <a:prstGeom prst="rect">
            <a:avLst/>
          </a:prstGeom>
          <a:noFill/>
        </p:spPr>
        <p:txBody>
          <a:bodyPr wrap="square" rtlCol="0">
            <a:spAutoFit/>
          </a:bodyPr>
          <a:lstStyle/>
          <a:p>
            <a:pPr algn="just"/>
            <a:r>
              <a:rPr lang="id-ID" sz="1800" dirty="0">
                <a:effectLst/>
                <a:latin typeface="Arial" panose="020B0604020202020204" pitchFamily="34" charset="0"/>
                <a:ea typeface="Cambria" panose="02040503050406030204" pitchFamily="18" charset="0"/>
                <a:cs typeface="Arial" panose="020B0604020202020204" pitchFamily="34" charset="0"/>
              </a:rPr>
              <a:t>In </a:t>
            </a:r>
            <a:r>
              <a:rPr lang="id-ID" sz="1800" dirty="0">
                <a:effectLst/>
                <a:latin typeface="Arial" panose="020B0604020202020204" pitchFamily="34" charset="0"/>
                <a:ea typeface="Times New Roman" panose="02020603050405020304" pitchFamily="18" charset="0"/>
                <a:cs typeface="Arial" panose="020B0604020202020204" pitchFamily="34" charset="0"/>
              </a:rPr>
              <a:t>Building disaster recovery requires a backup plan for the main data center at the Central BMKG and recovery if a disaster occurs on the BMKG VSAT network infrastructure that supports the data center. Data backup must be in a different location from the main data center to anticipate a major disaster</a:t>
            </a:r>
            <a:r>
              <a:rPr lang="en-US" sz="1800" dirty="0">
                <a:effectLst/>
                <a:latin typeface="Arial" panose="020B0604020202020204" pitchFamily="34" charset="0"/>
                <a:ea typeface="Cambria" panose="02040503050406030204" pitchFamily="18" charset="0"/>
                <a:cs typeface="Arial" panose="020B0604020202020204" pitchFamily="34" charset="0"/>
              </a:rPr>
              <a:t>will be utilized for the operation of the BMKG VSAT network must be able to be maintained working 24 hours a day, which functions as a backup of all systems</a:t>
            </a:r>
            <a:endParaRPr lang="id-ID" dirty="0">
              <a:latin typeface="Arial" panose="020B0604020202020204" pitchFamily="34" charset="0"/>
              <a:cs typeface="Arial" panose="020B0604020202020204" pitchFamily="34" charset="0"/>
            </a:endParaRPr>
          </a:p>
        </p:txBody>
      </p:sp>
      <p:pic>
        <p:nvPicPr>
          <p:cNvPr id="8" name="Image8">
            <a:extLst>
              <a:ext uri="{FF2B5EF4-FFF2-40B4-BE49-F238E27FC236}">
                <a16:creationId xmlns:a16="http://schemas.microsoft.com/office/drawing/2014/main" id="{DBBBDC47-0B86-CC15-4905-F29F6C364E3A}"/>
              </a:ext>
            </a:extLst>
          </p:cNvPr>
          <p:cNvPicPr>
            <a:picLocks noChangeAspect="1"/>
          </p:cNvPicPr>
          <p:nvPr/>
        </p:nvPicPr>
        <p:blipFill>
          <a:blip r:embed="rId3"/>
          <a:srcRect l="2265" t="9568" r="1753" b="8844"/>
          <a:stretch>
            <a:fillRect/>
          </a:stretch>
        </p:blipFill>
        <p:spPr bwMode="auto">
          <a:xfrm>
            <a:off x="3488351" y="2918895"/>
            <a:ext cx="6444812" cy="3769519"/>
          </a:xfrm>
          <a:prstGeom prst="rect">
            <a:avLst/>
          </a:prstGeom>
        </p:spPr>
      </p:pic>
      <p:sp>
        <p:nvSpPr>
          <p:cNvPr id="9" name="TextBox 8">
            <a:extLst>
              <a:ext uri="{FF2B5EF4-FFF2-40B4-BE49-F238E27FC236}">
                <a16:creationId xmlns:a16="http://schemas.microsoft.com/office/drawing/2014/main" id="{4518D650-CAB6-99EB-2707-69D21D4CECFD}"/>
              </a:ext>
            </a:extLst>
          </p:cNvPr>
          <p:cNvSpPr txBox="1"/>
          <p:nvPr/>
        </p:nvSpPr>
        <p:spPr>
          <a:xfrm>
            <a:off x="319314" y="3233995"/>
            <a:ext cx="2700997" cy="3416320"/>
          </a:xfrm>
          <a:prstGeom prst="rect">
            <a:avLst/>
          </a:prstGeom>
          <a:noFill/>
        </p:spPr>
        <p:txBody>
          <a:bodyPr wrap="square" rtlCol="0">
            <a:spAutoFit/>
          </a:bodyPr>
          <a:lstStyle/>
          <a:p>
            <a:pPr algn="just"/>
            <a:r>
              <a:rPr lang="id-ID" sz="1800" dirty="0">
                <a:effectLst/>
                <a:latin typeface="Arial" panose="020B0604020202020204" pitchFamily="34" charset="0"/>
                <a:ea typeface="Cambria" panose="02040503050406030204" pitchFamily="18" charset="0"/>
                <a:cs typeface="Arial" panose="020B0604020202020204" pitchFamily="34" charset="0"/>
              </a:rPr>
              <a:t>The DRP system applied is the Fail Over System. The Fail Over system is one way to overcome pressing situations, if an event occurs that causes the main system to go down, the backup system will automatically replace the role of the main system. </a:t>
            </a:r>
            <a:endParaRPr lang="id-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4493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3413</TotalTime>
  <Words>2374</Words>
  <Application>Microsoft Office PowerPoint</Application>
  <PresentationFormat>Widescreen</PresentationFormat>
  <Paragraphs>140</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Cambria</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ariareza</cp:lastModifiedBy>
  <cp:revision>56</cp:revision>
  <dcterms:created xsi:type="dcterms:W3CDTF">2023-04-18T13:25:54Z</dcterms:created>
  <dcterms:modified xsi:type="dcterms:W3CDTF">2023-06-11T14:33:12Z</dcterms:modified>
</cp:coreProperties>
</file>