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8"/>
  </p:notesMasterIdLst>
  <p:sldIdLst>
    <p:sldId id="261" r:id="rId3"/>
    <p:sldId id="256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/>
    <p:restoredTop sz="89561" autoAdjust="0"/>
  </p:normalViewPr>
  <p:slideViewPr>
    <p:cSldViewPr snapToGrid="0">
      <p:cViewPr>
        <p:scale>
          <a:sx n="81" d="100"/>
          <a:sy n="81" d="100"/>
        </p:scale>
        <p:origin x="2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DF2A4-3045-4769-A5F9-364A2C2A0AA9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D157B-72BD-4935-A932-F5F879D63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D157B-72BD-4935-A932-F5F879D630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8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7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6.emf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g"/><Relationship Id="rId18" Type="http://schemas.openxmlformats.org/officeDocument/2006/relationships/image" Target="../media/image13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image" Target="../media/image17.e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1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0.emf"/><Relationship Id="rId22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83D3C1E-9BDA-0294-DA65-22636A8B4A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01393" y="5397505"/>
            <a:ext cx="844550" cy="841375"/>
          </a:xfrm>
          <a:custGeom>
            <a:avLst/>
            <a:gdLst>
              <a:gd name="T0" fmla="*/ 1420 w 1582"/>
              <a:gd name="T1" fmla="*/ 0 h 1581"/>
              <a:gd name="T2" fmla="*/ 1420 w 1582"/>
              <a:gd name="T3" fmla="*/ 0 h 1581"/>
              <a:gd name="T4" fmla="*/ 163 w 1582"/>
              <a:gd name="T5" fmla="*/ 0 h 1581"/>
              <a:gd name="T6" fmla="*/ 0 w 1582"/>
              <a:gd name="T7" fmla="*/ 161 h 1581"/>
              <a:gd name="T8" fmla="*/ 0 w 1582"/>
              <a:gd name="T9" fmla="*/ 1419 h 1581"/>
              <a:gd name="T10" fmla="*/ 163 w 1582"/>
              <a:gd name="T11" fmla="*/ 1581 h 1581"/>
              <a:gd name="T12" fmla="*/ 1420 w 1582"/>
              <a:gd name="T13" fmla="*/ 1581 h 1581"/>
              <a:gd name="T14" fmla="*/ 1582 w 1582"/>
              <a:gd name="T15" fmla="*/ 1419 h 1581"/>
              <a:gd name="T16" fmla="*/ 1582 w 1582"/>
              <a:gd name="T17" fmla="*/ 161 h 1581"/>
              <a:gd name="T18" fmla="*/ 1420 w 1582"/>
              <a:gd name="T19" fmla="*/ 0 h 1581"/>
              <a:gd name="T20" fmla="*/ 1420 w 1582"/>
              <a:gd name="T21" fmla="*/ 39 h 1581"/>
              <a:gd name="T22" fmla="*/ 1420 w 1582"/>
              <a:gd name="T23" fmla="*/ 39 h 1581"/>
              <a:gd name="T24" fmla="*/ 1542 w 1582"/>
              <a:gd name="T25" fmla="*/ 161 h 1581"/>
              <a:gd name="T26" fmla="*/ 1542 w 1582"/>
              <a:gd name="T27" fmla="*/ 1419 h 1581"/>
              <a:gd name="T28" fmla="*/ 1420 w 1582"/>
              <a:gd name="T29" fmla="*/ 1541 h 1581"/>
              <a:gd name="T30" fmla="*/ 163 w 1582"/>
              <a:gd name="T31" fmla="*/ 1541 h 1581"/>
              <a:gd name="T32" fmla="*/ 40 w 1582"/>
              <a:gd name="T33" fmla="*/ 1419 h 1581"/>
              <a:gd name="T34" fmla="*/ 40 w 1582"/>
              <a:gd name="T35" fmla="*/ 161 h 1581"/>
              <a:gd name="T36" fmla="*/ 163 w 1582"/>
              <a:gd name="T37" fmla="*/ 39 h 1581"/>
              <a:gd name="T38" fmla="*/ 1420 w 1582"/>
              <a:gd name="T39" fmla="*/ 3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2" h="1581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pic>
        <p:nvPicPr>
          <p:cNvPr id="7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190FEE5B-F547-2812-14DD-60991F7145A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4" name="Picture 13">
            <a:hlinkClick r:id="rId19" action="ppaction://hlinksldjump"/>
            <a:extLst>
              <a:ext uri="{FF2B5EF4-FFF2-40B4-BE49-F238E27FC236}">
                <a16:creationId xmlns:a16="http://schemas.microsoft.com/office/drawing/2014/main" id="{C6614BEE-8298-81AD-5FC7-9A1D55CBFF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0A87332A-61E9-1C89-2491-277B41F8943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67A99071-839F-930B-4D41-6C7DA07AA65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  <a:extLst>
              <a:ext uri="{FF2B5EF4-FFF2-40B4-BE49-F238E27FC236}">
                <a16:creationId xmlns:a16="http://schemas.microsoft.com/office/drawing/2014/main" id="{25AFC338-2E6E-576E-B989-8F443AA7401A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E8BB9A54-2C49-086A-1FBE-62AF14345E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30" y="5043492"/>
            <a:ext cx="1008063" cy="1573213"/>
            <a:chOff x="6942" y="3177"/>
            <a:chExt cx="635" cy="991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EC0B854-9D2B-206A-3BE4-03D117A902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F8B166F-95C5-45EE-9219-630C6E42B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3190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065D14B-194E-525F-A5C1-7C13617C95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3177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F2F0827-B1E1-0E36-9730-7935CAC7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805504F1-AF67-986F-A22B-7C381A156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52C0B-9695-D3E6-C984-2A4ACAA780C2}"/>
              </a:ext>
            </a:extLst>
          </p:cNvPr>
          <p:cNvSpPr txBox="1"/>
          <p:nvPr/>
        </p:nvSpPr>
        <p:spPr>
          <a:xfrm>
            <a:off x="2491898" y="278271"/>
            <a:ext cx="7208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WFaaS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New Modern, Embedded, Web Based, Configurable and Portable Monitoring Service for Monitoring International Data Centre Different Processes</a:t>
            </a: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Shaban Laban, Alexander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Sudakov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Dongmei Han, Thomas Ludwig Hoffmann and Leonid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Kolesnykov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Preparatory Commission.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892C65-B28E-B36F-7A44-E4E303D43C8D}"/>
              </a:ext>
            </a:extLst>
          </p:cNvPr>
          <p:cNvSpPr txBox="1">
            <a:spLocks/>
          </p:cNvSpPr>
          <p:nvPr/>
        </p:nvSpPr>
        <p:spPr>
          <a:xfrm>
            <a:off x="185980" y="2958859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Legacy workflow monitoring  tools (Linux-based or Java dependency)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94D3B-D127-933B-1EE2-E80787995396}"/>
              </a:ext>
            </a:extLst>
          </p:cNvPr>
          <p:cNvSpPr txBox="1">
            <a:spLocks/>
          </p:cNvSpPr>
          <p:nvPr/>
        </p:nvSpPr>
        <p:spPr>
          <a:xfrm>
            <a:off x="5330282" y="6369803"/>
            <a:ext cx="1531435" cy="2099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P4.3-674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2FF323-5060-8E5F-FDA9-49201E496DCB}"/>
              </a:ext>
            </a:extLst>
          </p:cNvPr>
          <p:cNvSpPr txBox="1">
            <a:spLocks/>
          </p:cNvSpPr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The front end is based on latest Hypertext Markup Language (HTML5) specifications and JavaScript. 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The back end is implemented in Python and uses Tornado web framework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A4DCB9-5623-A451-6FBB-D9D405171FBA}"/>
              </a:ext>
            </a:extLst>
          </p:cNvPr>
          <p:cNvSpPr txBox="1">
            <a:spLocks/>
          </p:cNvSpPr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 prototype version to proof the concept has been implemented that overcomes the limitations of the current legacy tools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2C041E-6720-E9ED-7E7F-7703E6A69903}"/>
              </a:ext>
            </a:extLst>
          </p:cNvPr>
          <p:cNvSpPr txBox="1">
            <a:spLocks/>
          </p:cNvSpPr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Simple, configurable, portable, embedded and user-friendly tool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More mobile capabilities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Will be ready soon for beta testing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834E41-9248-5BD2-FD87-1509DDF3ED9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FDC18-A1B7-DD10-65F6-776832984909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P4.3-674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1E16F8-D61D-8D0B-1F23-4375AB5172A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65AB8-DC74-253D-3D20-6FDEA7855894}"/>
              </a:ext>
            </a:extLst>
          </p:cNvPr>
          <p:cNvSpPr txBox="1"/>
          <p:nvPr/>
        </p:nvSpPr>
        <p:spPr>
          <a:xfrm>
            <a:off x="753035" y="1524000"/>
            <a:ext cx="86386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Legacy workflow monitoring  tools (Linux-based or Java dependency)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Hard to maintain/use with different OS systems (e.g. Windows,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Limited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Intensive resources utilization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Fixed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Not suitable for mobile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Not modular 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3FC44E-84F0-1278-0842-BEFB164B44CA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P4.3-674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11FA12-3B7A-3B74-F184-1483644353B0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344A7-442F-8E48-3E97-49ED25655801}"/>
              </a:ext>
            </a:extLst>
          </p:cNvPr>
          <p:cNvSpPr txBox="1"/>
          <p:nvPr/>
        </p:nvSpPr>
        <p:spPr>
          <a:xfrm>
            <a:off x="248729" y="1362636"/>
            <a:ext cx="66361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Build a new </a:t>
            </a:r>
            <a:r>
              <a:rPr lang="en-GB" sz="2400" dirty="0"/>
              <a:t>modern </a:t>
            </a:r>
            <a:r>
              <a:rPr lang="en-US" sz="2400" dirty="0"/>
              <a:t>workflow monitoring service: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Web-based monitoring interface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User friendly and no dependencies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Configurable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Embedded  widget that can be externally used with any HTML5 page or web-server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Different HTML5 templates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Different object models for different technologies (SHI, RN or other processes)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Ability to upload monitored information and use it offline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Uses the mobile capabilities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60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Implementation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9D3171-1409-D028-882D-FD8E102F5831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P4.3-674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046E08-F26C-A880-607D-096D1889F14E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0F58B-4680-674A-52CA-6F23FC55757D}"/>
              </a:ext>
            </a:extLst>
          </p:cNvPr>
          <p:cNvSpPr txBox="1"/>
          <p:nvPr/>
        </p:nvSpPr>
        <p:spPr>
          <a:xfrm>
            <a:off x="159081" y="1255059"/>
            <a:ext cx="7165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front end is based on latest Hypertext Markup Language (HTML5) specifications and JavaScript.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back end is implemented in Python and uses Tornado web framework.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Different HTML5 templates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Different object models for different technologies (SHI, RN or other processes)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Scheduled monitoring programs to periodically fetch changed information from IDC data sources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Cache the monitored information in local small databases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Provide and share the monitored information for web connections</a:t>
            </a:r>
          </a:p>
        </p:txBody>
      </p:sp>
    </p:spTree>
    <p:extLst>
      <p:ext uri="{BB962C8B-B14F-4D97-AF65-F5344CB8AC3E}">
        <p14:creationId xmlns:p14="http://schemas.microsoft.com/office/powerpoint/2010/main" val="16756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D0244C-FEAF-A150-F497-94C51CF1DC93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P4.3-674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E8C364-300A-7599-E6CB-FC7933DA53A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9A6C0F-3096-86E4-982B-FDF453E5B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729" y="1504639"/>
            <a:ext cx="2650074" cy="2560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28030B-3691-38FC-0E94-7CFA3E8A8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985" y="4312440"/>
            <a:ext cx="2650074" cy="2545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B23C4E-EF38-7FF9-12B6-A35FFD322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6" y="1245666"/>
            <a:ext cx="7611035" cy="3829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6EA332-B484-488C-D11B-76260FF11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7" y="5269988"/>
            <a:ext cx="7611034" cy="14769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9C5AF10-DD6B-6B0F-6983-A849D9429341}"/>
              </a:ext>
            </a:extLst>
          </p:cNvPr>
          <p:cNvSpPr txBox="1"/>
          <p:nvPr/>
        </p:nvSpPr>
        <p:spPr>
          <a:xfrm>
            <a:off x="2628900" y="1061000"/>
            <a:ext cx="394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</a:rPr>
              <a:t>Example of RN Workflow template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F5F071-B536-7771-C631-A64186C1F4F3}"/>
              </a:ext>
            </a:extLst>
          </p:cNvPr>
          <p:cNvSpPr txBox="1"/>
          <p:nvPr/>
        </p:nvSpPr>
        <p:spPr>
          <a:xfrm>
            <a:off x="7687241" y="1086774"/>
            <a:ext cx="290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</a:rPr>
              <a:t>Example of RN monitoring object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A8B6D6-C0AE-C74F-7F9E-1D53420995A0}"/>
              </a:ext>
            </a:extLst>
          </p:cNvPr>
          <p:cNvSpPr txBox="1"/>
          <p:nvPr/>
        </p:nvSpPr>
        <p:spPr>
          <a:xfrm>
            <a:off x="7687240" y="4034848"/>
            <a:ext cx="3114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</a:rPr>
              <a:t>Example of configuring graph objects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ECCF75-EF51-B603-1DDC-1E8A05142574}"/>
              </a:ext>
            </a:extLst>
          </p:cNvPr>
          <p:cNvSpPr txBox="1"/>
          <p:nvPr/>
        </p:nvSpPr>
        <p:spPr>
          <a:xfrm>
            <a:off x="833723" y="50319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FF0000"/>
                </a:solidFill>
              </a:rPr>
              <a:t>Excerpt of RN monitoring data used (concise and complete)</a:t>
            </a:r>
            <a:endParaRPr lang="en-GB" sz="1800" b="1" u="sng" dirty="0">
              <a:solidFill>
                <a:srgbClr val="FF0000"/>
              </a:solidFill>
            </a:endParaRPr>
          </a:p>
        </p:txBody>
      </p:sp>
      <p:pic>
        <p:nvPicPr>
          <p:cNvPr id="26" name="Picture 2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A648124-7707-4985-75C0-91932EC52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879" y="2082392"/>
            <a:ext cx="1466850" cy="14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525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20806</TotalTime>
  <Words>405</Words>
  <Application>Microsoft Office PowerPoint</Application>
  <PresentationFormat>Widescreen</PresentationFormat>
  <Paragraphs>57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LABAN Shaban</cp:lastModifiedBy>
  <cp:revision>98</cp:revision>
  <dcterms:created xsi:type="dcterms:W3CDTF">2023-04-18T13:25:54Z</dcterms:created>
  <dcterms:modified xsi:type="dcterms:W3CDTF">2023-06-11T10:55:54Z</dcterms:modified>
</cp:coreProperties>
</file>