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9"/>
  </p:notesMasterIdLst>
  <p:sldIdLst>
    <p:sldId id="261" r:id="rId3"/>
    <p:sldId id="256" r:id="rId4"/>
    <p:sldId id="264" r:id="rId5"/>
    <p:sldId id="262" r:id="rId6"/>
    <p:sldId id="263"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4"/>
            <p14:sldId id="262"/>
            <p14:sldId id="26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2" d="100"/>
          <a:sy n="62" d="100"/>
        </p:scale>
        <p:origin x="11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2FA4A-989E-49CC-9090-27B745DA6A59}" type="datetimeFigureOut">
              <a:rPr lang="fr-FR" smtClean="0"/>
              <a:t>09/06/2023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1A890-9BE8-4DA7-8FA7-C7B23F34F5AE}" type="slidenum">
              <a:rPr lang="fr-FR" smtClean="0"/>
              <a:t>‹N°›</a:t>
            </a:fld>
            <a:endParaRPr lang="fr-FR"/>
          </a:p>
        </p:txBody>
      </p:sp>
    </p:spTree>
    <p:extLst>
      <p:ext uri="{BB962C8B-B14F-4D97-AF65-F5344CB8AC3E}">
        <p14:creationId xmlns:p14="http://schemas.microsoft.com/office/powerpoint/2010/main" val="265206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F1A890-9BE8-4DA7-8FA7-C7B23F34F5AE}" type="slidenum">
              <a:rPr lang="fr-FR" smtClean="0"/>
              <a:t>2</a:t>
            </a:fld>
            <a:endParaRPr lang="fr-FR"/>
          </a:p>
        </p:txBody>
      </p:sp>
    </p:spTree>
    <p:extLst>
      <p:ext uri="{BB962C8B-B14F-4D97-AF65-F5344CB8AC3E}">
        <p14:creationId xmlns:p14="http://schemas.microsoft.com/office/powerpoint/2010/main" val="180212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3.xml"/><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1.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Feedback on SPALAX NG </a:t>
            </a:r>
            <a:r>
              <a:rPr lang="fr-FR" b="1" dirty="0" err="1">
                <a:solidFill>
                  <a:schemeClr val="bg1"/>
                </a:solidFill>
                <a:latin typeface="Arial" panose="020B0604020202020204" pitchFamily="34" charset="0"/>
                <a:cs typeface="Arial" panose="020B0604020202020204" pitchFamily="34" charset="0"/>
              </a:rPr>
              <a:t>operation</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fr-FR" dirty="0">
                <a:solidFill>
                  <a:schemeClr val="bg1"/>
                </a:solidFill>
                <a:latin typeface="Arial" panose="020B0604020202020204" pitchFamily="34" charset="0"/>
                <a:cs typeface="Arial" panose="020B0604020202020204" pitchFamily="34" charset="0"/>
              </a:rPr>
              <a:t>Axelle Gourgues, Sylvain Topin, Thomas Philippe, Gabriel </a:t>
            </a:r>
            <a:r>
              <a:rPr lang="fr-FR" dirty="0" err="1">
                <a:solidFill>
                  <a:schemeClr val="bg1"/>
                </a:solidFill>
                <a:latin typeface="Arial" panose="020B0604020202020204" pitchFamily="34" charset="0"/>
                <a:cs typeface="Arial" panose="020B0604020202020204" pitchFamily="34" charset="0"/>
              </a:rPr>
              <a:t>Couchaux</a:t>
            </a:r>
            <a:r>
              <a:rPr lang="fr-FR" dirty="0">
                <a:solidFill>
                  <a:schemeClr val="bg1"/>
                </a:solidFill>
                <a:latin typeface="Arial" panose="020B0604020202020204" pitchFamily="34" charset="0"/>
                <a:cs typeface="Arial" panose="020B0604020202020204" pitchFamily="34" charset="0"/>
              </a:rPr>
              <a:t>, Florian Philippe, Frédéric </a:t>
            </a:r>
            <a:r>
              <a:rPr lang="fr-FR" dirty="0" err="1">
                <a:solidFill>
                  <a:schemeClr val="bg1"/>
                </a:solidFill>
                <a:latin typeface="Arial" panose="020B0604020202020204" pitchFamily="34" charset="0"/>
                <a:cs typeface="Arial" panose="020B0604020202020204" pitchFamily="34" charset="0"/>
              </a:rPr>
              <a:t>Tribet</a:t>
            </a:r>
            <a:r>
              <a:rPr lang="fr-FR" dirty="0">
                <a:solidFill>
                  <a:schemeClr val="bg1"/>
                </a:solidFill>
                <a:latin typeface="Arial" panose="020B0604020202020204" pitchFamily="34" charset="0"/>
                <a:cs typeface="Arial" panose="020B0604020202020204" pitchFamily="34" charset="0"/>
              </a:rPr>
              <a:t>, Henri Chevreul</a:t>
            </a:r>
            <a:endParaRPr lang="en-AT"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CEGELEC Défense &amp; CEA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CTBTO Acceptance</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P4.4-736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Prerequisite for installation (site requirements, environment, utilities)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Operation and Maintenance Training</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Performance of the system</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897D2354-7502-47B3-BB8C-8886E2C7CD51}"/>
              </a:ext>
            </a:extLst>
          </p:cNvPr>
          <p:cNvPicPr>
            <a:picLocks noChangeAspect="1"/>
          </p:cNvPicPr>
          <p:nvPr/>
        </p:nvPicPr>
        <p:blipFill>
          <a:blip r:embed="rId2"/>
          <a:stretch>
            <a:fillRect/>
          </a:stretch>
        </p:blipFill>
        <p:spPr>
          <a:xfrm>
            <a:off x="8924990" y="169355"/>
            <a:ext cx="2020511" cy="77297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8641BFD-3A98-40DC-A91C-DCAE1D218BB3}"/>
              </a:ext>
            </a:extLst>
          </p:cNvPr>
          <p:cNvPicPr>
            <a:picLocks noChangeAspect="1"/>
          </p:cNvPicPr>
          <p:nvPr/>
        </p:nvPicPr>
        <p:blipFill>
          <a:blip r:embed="rId3"/>
          <a:stretch>
            <a:fillRect/>
          </a:stretch>
        </p:blipFill>
        <p:spPr>
          <a:xfrm>
            <a:off x="10945501" y="169356"/>
            <a:ext cx="1118281" cy="98844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solidFill>
                  <a:schemeClr val="bg1"/>
                </a:solidFill>
                <a:latin typeface="Arial" panose="020B0604020202020204" pitchFamily="34" charset="0"/>
                <a:cs typeface="Arial" panose="020B0604020202020204" pitchFamily="34" charset="0"/>
              </a:rPr>
              <a:t>SPALAX NG Acceptance</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P4.4-736</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A8C18DF-14F8-442F-8F61-BB26338D7FA0}"/>
              </a:ext>
            </a:extLst>
          </p:cNvPr>
          <p:cNvSpPr txBox="1"/>
          <p:nvPr/>
        </p:nvSpPr>
        <p:spPr>
          <a:xfrm>
            <a:off x="575733" y="1388532"/>
            <a:ext cx="4097867" cy="4524315"/>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new generation of the system has been successfully developed by the CEA and CEGELEC Défense. CEGELEC commissioned several Spalax NG at CEA premises. These have been evaluated in France for several months before moving to operations. It is reliable and good results have been observed. New people have been trained on the system and can now operate it. CEGELEC will describe latest evolutions to the system following users lessons learned and provide feedback on the system operation.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The system has been </a:t>
            </a:r>
            <a:r>
              <a:rPr lang="fr-FR" dirty="0" err="1"/>
              <a:t>fully</a:t>
            </a:r>
            <a:r>
              <a:rPr lang="fr-FR" dirty="0"/>
              <a:t> </a:t>
            </a:r>
            <a:r>
              <a:rPr lang="fr-FR" dirty="0" err="1"/>
              <a:t>tested</a:t>
            </a:r>
            <a:r>
              <a:rPr lang="fr-FR" dirty="0"/>
              <a:t> and the acceptance by the CTBTO has been </a:t>
            </a:r>
            <a:r>
              <a:rPr lang="fr-FR" dirty="0" err="1"/>
              <a:t>completed</a:t>
            </a:r>
            <a:r>
              <a:rPr lang="fr-FR" dirty="0"/>
              <a:t> on July 14th 2021.</a:t>
            </a:r>
          </a:p>
        </p:txBody>
      </p:sp>
      <p:sp>
        <p:nvSpPr>
          <p:cNvPr id="8" name="ZoneTexte 7">
            <a:extLst>
              <a:ext uri="{FF2B5EF4-FFF2-40B4-BE49-F238E27FC236}">
                <a16:creationId xmlns:a16="http://schemas.microsoft.com/office/drawing/2014/main" id="{4050AB93-E701-45FB-9CD0-04251AB16606}"/>
              </a:ext>
            </a:extLst>
          </p:cNvPr>
          <p:cNvSpPr txBox="1"/>
          <p:nvPr/>
        </p:nvSpPr>
        <p:spPr>
          <a:xfrm>
            <a:off x="4768244" y="2226731"/>
            <a:ext cx="6653123" cy="738664"/>
          </a:xfrm>
          <a:prstGeom prst="rect">
            <a:avLst/>
          </a:prstGeom>
          <a:noFill/>
        </p:spPr>
        <p:txBody>
          <a:bodyPr wrap="square" rtlCol="0">
            <a:spAutoFit/>
          </a:bodyPr>
          <a:lstStyle/>
          <a:p>
            <a:pPr algn="ctr" defTabSz="478963"/>
            <a:r>
              <a:rPr lang="en-US" sz="1400" b="1" u="sng" dirty="0">
                <a:solidFill>
                  <a:srgbClr val="44546A"/>
                </a:solidFill>
                <a:latin typeface="+mj-lt"/>
              </a:rPr>
              <a:t>From Oct. 1</a:t>
            </a:r>
            <a:r>
              <a:rPr lang="en-US" sz="1400" b="1" u="sng" baseline="30000" dirty="0">
                <a:solidFill>
                  <a:srgbClr val="44546A"/>
                </a:solidFill>
                <a:latin typeface="+mj-lt"/>
              </a:rPr>
              <a:t>st</a:t>
            </a:r>
            <a:r>
              <a:rPr lang="en-US" sz="1400" b="1" u="sng" dirty="0">
                <a:solidFill>
                  <a:srgbClr val="44546A"/>
                </a:solidFill>
                <a:latin typeface="+mj-lt"/>
              </a:rPr>
              <a:t>, 2018 </a:t>
            </a:r>
            <a:r>
              <a:rPr lang="en-US" sz="1400" b="1" u="sng" dirty="0">
                <a:solidFill>
                  <a:srgbClr val="44546A"/>
                </a:solidFill>
                <a:latin typeface="+mj-lt"/>
                <a:sym typeface="Symbol" panose="05050102010706020507" pitchFamily="18" charset="2"/>
              </a:rPr>
              <a:t></a:t>
            </a:r>
            <a:r>
              <a:rPr lang="en-US" sz="1400" b="1" u="sng" dirty="0">
                <a:solidFill>
                  <a:srgbClr val="44546A"/>
                </a:solidFill>
                <a:latin typeface="+mj-lt"/>
              </a:rPr>
              <a:t> March 31</a:t>
            </a:r>
            <a:r>
              <a:rPr lang="en-US" sz="1400" b="1" u="sng" baseline="30000" dirty="0">
                <a:solidFill>
                  <a:srgbClr val="44546A"/>
                </a:solidFill>
                <a:latin typeface="+mj-lt"/>
              </a:rPr>
              <a:t>st</a:t>
            </a:r>
            <a:r>
              <a:rPr lang="en-US" sz="1400" b="1" u="sng" dirty="0">
                <a:solidFill>
                  <a:srgbClr val="44546A"/>
                </a:solidFill>
                <a:latin typeface="+mj-lt"/>
              </a:rPr>
              <a:t>, 2019</a:t>
            </a:r>
          </a:p>
          <a:p>
            <a:pPr marL="285750" indent="-285750" defTabSz="478963">
              <a:buFont typeface="Arial" panose="020B0604020202020204" pitchFamily="34" charset="0"/>
              <a:buChar char="•"/>
            </a:pPr>
            <a:r>
              <a:rPr lang="en-US" sz="1400" b="1" dirty="0">
                <a:solidFill>
                  <a:srgbClr val="44546A"/>
                </a:solidFill>
                <a:latin typeface="+mj-lt"/>
              </a:rPr>
              <a:t>DA = 99.3 %</a:t>
            </a:r>
          </a:p>
          <a:p>
            <a:pPr marL="285750" indent="-285750" defTabSz="478963">
              <a:buFont typeface="Arial" panose="020B0604020202020204" pitchFamily="34" charset="0"/>
              <a:buChar char="•"/>
            </a:pPr>
            <a:r>
              <a:rPr lang="en-US" sz="1400" dirty="0">
                <a:solidFill>
                  <a:srgbClr val="44546A"/>
                </a:solidFill>
                <a:latin typeface="+mj-lt"/>
              </a:rPr>
              <a:t>Good consistency with certified laboratory reanalysis </a:t>
            </a:r>
            <a:r>
              <a:rPr lang="en-US" sz="1200" dirty="0">
                <a:solidFill>
                  <a:srgbClr val="44546A"/>
                </a:solidFill>
                <a:latin typeface="+mj-lt"/>
              </a:rPr>
              <a:t>(GBL15 &amp; ATL03</a:t>
            </a:r>
            <a:r>
              <a:rPr lang="en-US" sz="1200" dirty="0">
                <a:solidFill>
                  <a:srgbClr val="44546A"/>
                </a:solidFill>
                <a:latin typeface="Calibri" panose="020F0502020204030204" pitchFamily="34" charset="0"/>
              </a:rPr>
              <a:t>)</a:t>
            </a:r>
            <a:endParaRPr lang="fr-FR" sz="1200" dirty="0">
              <a:solidFill>
                <a:srgbClr val="44546A"/>
              </a:solidFill>
              <a:latin typeface="Calibri" panose="020F0502020204030204" pitchFamily="34" charset="0"/>
            </a:endParaRPr>
          </a:p>
        </p:txBody>
      </p:sp>
      <p:sp>
        <p:nvSpPr>
          <p:cNvPr id="9" name="Rectangle 8">
            <a:extLst>
              <a:ext uri="{FF2B5EF4-FFF2-40B4-BE49-F238E27FC236}">
                <a16:creationId xmlns:a16="http://schemas.microsoft.com/office/drawing/2014/main" id="{A675CE66-DBD2-46B4-8822-F6835F908F1D}"/>
              </a:ext>
            </a:extLst>
          </p:cNvPr>
          <p:cNvSpPr/>
          <p:nvPr/>
        </p:nvSpPr>
        <p:spPr>
          <a:xfrm>
            <a:off x="7518402" y="1873748"/>
            <a:ext cx="1073727" cy="338554"/>
          </a:xfrm>
          <a:prstGeom prst="rect">
            <a:avLst/>
          </a:prstGeom>
          <a:solidFill>
            <a:srgbClr val="53657D"/>
          </a:solidFill>
          <a:scene3d>
            <a:camera prst="orthographicFront"/>
            <a:lightRig rig="threePt" dir="t"/>
          </a:scene3d>
          <a:sp3d>
            <a:bevelT/>
          </a:sp3d>
        </p:spPr>
        <p:txBody>
          <a:bodyPr wrap="square" lIns="91440" tIns="45720" rIns="91440" bIns="45720">
            <a:spAutoFit/>
          </a:bodyPr>
          <a:lstStyle/>
          <a:p>
            <a:pPr algn="ctr" defTabSz="478963"/>
            <a:r>
              <a:rPr lang="fr-FR" sz="1600" b="1" dirty="0">
                <a:ln w="1905"/>
                <a:solidFill>
                  <a:prstClr val="white"/>
                </a:solidFill>
                <a:effectLst>
                  <a:innerShdw blurRad="69850" dist="43180" dir="5400000">
                    <a:srgbClr val="000000">
                      <a:alpha val="65000"/>
                    </a:srgbClr>
                  </a:innerShdw>
                </a:effectLst>
                <a:latin typeface="Calibri"/>
              </a:rPr>
              <a:t>Phase 1</a:t>
            </a:r>
          </a:p>
        </p:txBody>
      </p:sp>
      <p:sp>
        <p:nvSpPr>
          <p:cNvPr id="10" name="Rectangle 9">
            <a:extLst>
              <a:ext uri="{FF2B5EF4-FFF2-40B4-BE49-F238E27FC236}">
                <a16:creationId xmlns:a16="http://schemas.microsoft.com/office/drawing/2014/main" id="{070D49CE-0916-4450-AE32-043AE87EB37D}"/>
              </a:ext>
            </a:extLst>
          </p:cNvPr>
          <p:cNvSpPr/>
          <p:nvPr/>
        </p:nvSpPr>
        <p:spPr>
          <a:xfrm>
            <a:off x="7518402" y="2991893"/>
            <a:ext cx="1073727" cy="338554"/>
          </a:xfrm>
          <a:prstGeom prst="rect">
            <a:avLst/>
          </a:prstGeom>
          <a:solidFill>
            <a:srgbClr val="53657D"/>
          </a:solidFill>
          <a:scene3d>
            <a:camera prst="orthographicFront"/>
            <a:lightRig rig="threePt" dir="t"/>
          </a:scene3d>
          <a:sp3d>
            <a:bevelT/>
          </a:sp3d>
        </p:spPr>
        <p:txBody>
          <a:bodyPr wrap="square" lIns="91440" tIns="45720" rIns="91440" bIns="45720">
            <a:spAutoFit/>
          </a:bodyPr>
          <a:lstStyle/>
          <a:p>
            <a:pPr algn="ctr" defTabSz="478963"/>
            <a:r>
              <a:rPr lang="fr-FR" sz="1600" b="1" dirty="0">
                <a:ln w="1905"/>
                <a:solidFill>
                  <a:prstClr val="white"/>
                </a:solidFill>
                <a:effectLst>
                  <a:innerShdw blurRad="69850" dist="43180" dir="5400000">
                    <a:srgbClr val="000000">
                      <a:alpha val="65000"/>
                    </a:srgbClr>
                  </a:innerShdw>
                </a:effectLst>
                <a:latin typeface="Calibri"/>
              </a:rPr>
              <a:t>Phase 2</a:t>
            </a:r>
          </a:p>
        </p:txBody>
      </p:sp>
      <p:sp>
        <p:nvSpPr>
          <p:cNvPr id="11" name="ZoneTexte 10">
            <a:extLst>
              <a:ext uri="{FF2B5EF4-FFF2-40B4-BE49-F238E27FC236}">
                <a16:creationId xmlns:a16="http://schemas.microsoft.com/office/drawing/2014/main" id="{942CCFB0-1D60-4AD7-BEB2-EC341A638762}"/>
              </a:ext>
            </a:extLst>
          </p:cNvPr>
          <p:cNvSpPr txBox="1"/>
          <p:nvPr/>
        </p:nvSpPr>
        <p:spPr>
          <a:xfrm>
            <a:off x="4797495" y="3359227"/>
            <a:ext cx="6453335" cy="738664"/>
          </a:xfrm>
          <a:prstGeom prst="rect">
            <a:avLst/>
          </a:prstGeom>
          <a:noFill/>
        </p:spPr>
        <p:txBody>
          <a:bodyPr wrap="square" rtlCol="0">
            <a:spAutoFit/>
          </a:bodyPr>
          <a:lstStyle/>
          <a:p>
            <a:pPr algn="ctr" defTabSz="478963"/>
            <a:r>
              <a:rPr lang="en-US" sz="1400" b="1" u="sng" dirty="0">
                <a:solidFill>
                  <a:srgbClr val="44546A"/>
                </a:solidFill>
                <a:latin typeface="+mj-lt"/>
              </a:rPr>
              <a:t>Dec. 20</a:t>
            </a:r>
            <a:r>
              <a:rPr lang="en-US" sz="1400" b="1" u="sng" baseline="30000" dirty="0">
                <a:solidFill>
                  <a:srgbClr val="44546A"/>
                </a:solidFill>
                <a:latin typeface="+mj-lt"/>
              </a:rPr>
              <a:t>th</a:t>
            </a:r>
            <a:r>
              <a:rPr lang="en-US" sz="1400" b="1" u="sng" dirty="0">
                <a:solidFill>
                  <a:srgbClr val="44546A"/>
                </a:solidFill>
                <a:latin typeface="+mj-lt"/>
              </a:rPr>
              <a:t>, 2019 </a:t>
            </a:r>
            <a:r>
              <a:rPr lang="en-US" sz="1400" b="1" u="sng" dirty="0">
                <a:solidFill>
                  <a:srgbClr val="44546A"/>
                </a:solidFill>
                <a:latin typeface="+mj-lt"/>
                <a:sym typeface="Symbol" panose="05050102010706020507" pitchFamily="18" charset="2"/>
              </a:rPr>
              <a:t></a:t>
            </a:r>
            <a:r>
              <a:rPr lang="en-US" sz="1400" b="1" u="sng" dirty="0">
                <a:solidFill>
                  <a:srgbClr val="44546A"/>
                </a:solidFill>
                <a:latin typeface="+mj-lt"/>
              </a:rPr>
              <a:t> June 19</a:t>
            </a:r>
            <a:r>
              <a:rPr lang="en-US" sz="1400" b="1" u="sng" baseline="30000" dirty="0">
                <a:solidFill>
                  <a:srgbClr val="44546A"/>
                </a:solidFill>
                <a:latin typeface="+mj-lt"/>
              </a:rPr>
              <a:t>th</a:t>
            </a:r>
            <a:r>
              <a:rPr lang="en-US" sz="1400" b="1" u="sng" dirty="0">
                <a:solidFill>
                  <a:srgbClr val="44546A"/>
                </a:solidFill>
                <a:latin typeface="+mj-lt"/>
              </a:rPr>
              <a:t>, 2020</a:t>
            </a:r>
          </a:p>
          <a:p>
            <a:pPr marL="285750" indent="-285750" defTabSz="478963">
              <a:buFont typeface="Arial" panose="020B0604020202020204" pitchFamily="34" charset="0"/>
              <a:buChar char="•"/>
            </a:pPr>
            <a:r>
              <a:rPr lang="en-US" sz="1400" b="1" dirty="0">
                <a:solidFill>
                  <a:srgbClr val="44546A"/>
                </a:solidFill>
                <a:latin typeface="+mj-lt"/>
              </a:rPr>
              <a:t>DA = 98.2 %</a:t>
            </a:r>
          </a:p>
          <a:p>
            <a:pPr marL="285750" indent="-285750" defTabSz="478963">
              <a:buFont typeface="Arial" panose="020B0604020202020204" pitchFamily="34" charset="0"/>
              <a:buChar char="•"/>
            </a:pPr>
            <a:r>
              <a:rPr lang="en-US" sz="1400" dirty="0">
                <a:solidFill>
                  <a:srgbClr val="44546A"/>
                </a:solidFill>
                <a:latin typeface="+mj-lt"/>
              </a:rPr>
              <a:t>Good consistency with certified laboratory reanalysis </a:t>
            </a:r>
            <a:r>
              <a:rPr lang="en-US" sz="1200" dirty="0">
                <a:solidFill>
                  <a:srgbClr val="44546A"/>
                </a:solidFill>
                <a:latin typeface="+mj-lt"/>
              </a:rPr>
              <a:t>(GBL15 &amp; ATL03)</a:t>
            </a:r>
            <a:endParaRPr lang="fr-FR" sz="1200" dirty="0">
              <a:solidFill>
                <a:srgbClr val="44546A"/>
              </a:solidFill>
              <a:latin typeface="+mj-lt"/>
            </a:endParaRPr>
          </a:p>
        </p:txBody>
      </p:sp>
      <p:sp>
        <p:nvSpPr>
          <p:cNvPr id="12" name="Rectangle 11">
            <a:extLst>
              <a:ext uri="{FF2B5EF4-FFF2-40B4-BE49-F238E27FC236}">
                <a16:creationId xmlns:a16="http://schemas.microsoft.com/office/drawing/2014/main" id="{02B223C3-7824-4930-8272-07E9FE9957B0}"/>
              </a:ext>
            </a:extLst>
          </p:cNvPr>
          <p:cNvSpPr/>
          <p:nvPr/>
        </p:nvSpPr>
        <p:spPr>
          <a:xfrm>
            <a:off x="7518402" y="4137899"/>
            <a:ext cx="1073727" cy="584775"/>
          </a:xfrm>
          <a:prstGeom prst="rect">
            <a:avLst/>
          </a:prstGeom>
          <a:solidFill>
            <a:srgbClr val="53657D"/>
          </a:solidFill>
          <a:scene3d>
            <a:camera prst="orthographicFront"/>
            <a:lightRig rig="threePt" dir="t"/>
          </a:scene3d>
          <a:sp3d>
            <a:bevelT/>
          </a:sp3d>
        </p:spPr>
        <p:txBody>
          <a:bodyPr wrap="square" lIns="91440" tIns="45720" rIns="91440" bIns="45720">
            <a:spAutoFit/>
          </a:bodyPr>
          <a:lstStyle/>
          <a:p>
            <a:pPr algn="ctr" defTabSz="478963"/>
            <a:r>
              <a:rPr lang="fr-FR" sz="1600" b="1" dirty="0">
                <a:ln w="1905"/>
                <a:solidFill>
                  <a:prstClr val="white"/>
                </a:solidFill>
                <a:effectLst>
                  <a:innerShdw blurRad="69850" dist="43180" dir="5400000">
                    <a:srgbClr val="000000">
                      <a:alpha val="65000"/>
                    </a:srgbClr>
                  </a:innerShdw>
                </a:effectLst>
                <a:latin typeface="Calibri"/>
              </a:rPr>
              <a:t>Phase  1&amp;2</a:t>
            </a:r>
          </a:p>
        </p:txBody>
      </p:sp>
      <p:sp>
        <p:nvSpPr>
          <p:cNvPr id="13" name="Rectangle 12">
            <a:extLst>
              <a:ext uri="{FF2B5EF4-FFF2-40B4-BE49-F238E27FC236}">
                <a16:creationId xmlns:a16="http://schemas.microsoft.com/office/drawing/2014/main" id="{B556293F-562A-4EFD-918D-0FC0E922B94F}"/>
              </a:ext>
            </a:extLst>
          </p:cNvPr>
          <p:cNvSpPr/>
          <p:nvPr/>
        </p:nvSpPr>
        <p:spPr>
          <a:xfrm>
            <a:off x="4797495" y="4811328"/>
            <a:ext cx="5838804" cy="1138773"/>
          </a:xfrm>
          <a:prstGeom prst="rect">
            <a:avLst/>
          </a:prstGeom>
        </p:spPr>
        <p:txBody>
          <a:bodyPr wrap="square">
            <a:spAutoFit/>
          </a:bodyPr>
          <a:lstStyle/>
          <a:p>
            <a:pPr marL="285750" indent="-285750" defTabSz="478963">
              <a:buFont typeface="Arial" panose="020B0604020202020204" pitchFamily="34" charset="0"/>
              <a:buChar char="•"/>
            </a:pPr>
            <a:r>
              <a:rPr lang="en-US" sz="1400" dirty="0">
                <a:solidFill>
                  <a:srgbClr val="44546A"/>
                </a:solidFill>
                <a:latin typeface="+mj-lt"/>
              </a:rPr>
              <a:t>Valid spectra = 1081 delivered  </a:t>
            </a:r>
            <a:r>
              <a:rPr lang="en-US" sz="1200" dirty="0">
                <a:solidFill>
                  <a:srgbClr val="44546A"/>
                </a:solidFill>
                <a:latin typeface="+mj-lt"/>
              </a:rPr>
              <a:t>(1095 expected)</a:t>
            </a:r>
          </a:p>
          <a:p>
            <a:pPr marL="285750" indent="-285750" defTabSz="478963">
              <a:buFont typeface="Arial" panose="020B0604020202020204" pitchFamily="34" charset="0"/>
              <a:buChar char="•"/>
            </a:pPr>
            <a:r>
              <a:rPr lang="en-US" sz="1400" b="1" dirty="0">
                <a:solidFill>
                  <a:srgbClr val="44546A"/>
                </a:solidFill>
                <a:latin typeface="+mj-lt"/>
              </a:rPr>
              <a:t>Overall Data Availability = 98.7 %</a:t>
            </a:r>
          </a:p>
          <a:p>
            <a:pPr marL="285750" indent="-285750" defTabSz="478963">
              <a:buFont typeface="Arial" panose="020B0604020202020204" pitchFamily="34" charset="0"/>
              <a:buChar char="•"/>
            </a:pPr>
            <a:r>
              <a:rPr lang="en-US" sz="1400" dirty="0">
                <a:solidFill>
                  <a:srgbClr val="44546A"/>
                </a:solidFill>
                <a:latin typeface="+mj-lt"/>
              </a:rPr>
              <a:t>Valid operation time = 8648 h </a:t>
            </a:r>
            <a:r>
              <a:rPr lang="en-US" sz="1200" dirty="0">
                <a:solidFill>
                  <a:srgbClr val="44546A"/>
                </a:solidFill>
                <a:latin typeface="+mj-lt"/>
              </a:rPr>
              <a:t>(8760 h expected)</a:t>
            </a:r>
          </a:p>
          <a:p>
            <a:pPr marL="285750" indent="-285750" defTabSz="478963">
              <a:buFont typeface="Arial" panose="020B0604020202020204" pitchFamily="34" charset="0"/>
              <a:buChar char="•"/>
            </a:pPr>
            <a:r>
              <a:rPr lang="en-US" sz="1400" dirty="0">
                <a:solidFill>
                  <a:srgbClr val="44546A"/>
                </a:solidFill>
                <a:latin typeface="+mj-lt"/>
              </a:rPr>
              <a:t>Good agreement between station and IDC data analysis </a:t>
            </a:r>
            <a:r>
              <a:rPr lang="en-US" sz="1200" dirty="0">
                <a:solidFill>
                  <a:srgbClr val="44546A"/>
                </a:solidFill>
                <a:latin typeface="+mj-lt"/>
              </a:rPr>
              <a:t>(see Calibration Validation Report established by IDC, Nov. 2020)</a:t>
            </a:r>
            <a:endParaRPr lang="en-US" sz="1400" dirty="0">
              <a:solidFill>
                <a:srgbClr val="44546A"/>
              </a:solidFill>
              <a:latin typeface="+mj-lt"/>
            </a:endParaRPr>
          </a:p>
        </p:txBody>
      </p:sp>
      <p:sp>
        <p:nvSpPr>
          <p:cNvPr id="6" name="ZoneTexte 5">
            <a:extLst>
              <a:ext uri="{FF2B5EF4-FFF2-40B4-BE49-F238E27FC236}">
                <a16:creationId xmlns:a16="http://schemas.microsoft.com/office/drawing/2014/main" id="{611AD941-74DC-415D-8137-DE55FB1398D9}"/>
              </a:ext>
            </a:extLst>
          </p:cNvPr>
          <p:cNvSpPr txBox="1"/>
          <p:nvPr/>
        </p:nvSpPr>
        <p:spPr>
          <a:xfrm>
            <a:off x="5833488" y="1386727"/>
            <a:ext cx="4522634" cy="523220"/>
          </a:xfrm>
          <a:prstGeom prst="rect">
            <a:avLst/>
          </a:prstGeom>
          <a:noFill/>
        </p:spPr>
        <p:txBody>
          <a:bodyPr wrap="square" rtlCol="0">
            <a:spAutoFit/>
          </a:bodyPr>
          <a:lstStyle/>
          <a:p>
            <a:pPr algn="ctr"/>
            <a:r>
              <a:rPr lang="fr-FR" sz="2800" b="1" dirty="0">
                <a:solidFill>
                  <a:schemeClr val="accent1">
                    <a:lumMod val="75000"/>
                  </a:schemeClr>
                </a:solidFill>
              </a:rPr>
              <a:t>CTBTO Acceptance process</a:t>
            </a:r>
          </a:p>
        </p:txBody>
      </p:sp>
      <p:pic>
        <p:nvPicPr>
          <p:cNvPr id="16" name="Image 15">
            <a:extLst>
              <a:ext uri="{FF2B5EF4-FFF2-40B4-BE49-F238E27FC236}">
                <a16:creationId xmlns:a16="http://schemas.microsoft.com/office/drawing/2014/main" id="{791A1CD0-29E2-446F-A539-EF4E04B578AB}"/>
              </a:ext>
            </a:extLst>
          </p:cNvPr>
          <p:cNvPicPr>
            <a:picLocks noChangeAspect="1"/>
          </p:cNvPicPr>
          <p:nvPr/>
        </p:nvPicPr>
        <p:blipFill>
          <a:blip r:embed="rId3"/>
          <a:stretch>
            <a:fillRect/>
          </a:stretch>
        </p:blipFill>
        <p:spPr>
          <a:xfrm>
            <a:off x="8900655" y="169356"/>
            <a:ext cx="2020511" cy="772975"/>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8108E997-B5DE-445B-BEEC-83F895CC9586}"/>
              </a:ext>
            </a:extLst>
          </p:cNvPr>
          <p:cNvPicPr>
            <a:picLocks noChangeAspect="1"/>
          </p:cNvPicPr>
          <p:nvPr/>
        </p:nvPicPr>
        <p:blipFill>
          <a:blip r:embed="rId4"/>
          <a:stretch>
            <a:fillRect/>
          </a:stretch>
        </p:blipFill>
        <p:spPr>
          <a:xfrm>
            <a:off x="10945501" y="169356"/>
            <a:ext cx="1118281" cy="988445"/>
          </a:xfrm>
          <a:prstGeom prst="rect">
            <a:avLst/>
          </a:prstGeom>
        </p:spPr>
      </p:pic>
      <p:sp>
        <p:nvSpPr>
          <p:cNvPr id="18" name="ZoneTexte 17">
            <a:extLst>
              <a:ext uri="{FF2B5EF4-FFF2-40B4-BE49-F238E27FC236}">
                <a16:creationId xmlns:a16="http://schemas.microsoft.com/office/drawing/2014/main" id="{739D6B04-C407-4276-8C8F-8805C8A688F8}"/>
              </a:ext>
            </a:extLst>
          </p:cNvPr>
          <p:cNvSpPr txBox="1"/>
          <p:nvPr/>
        </p:nvSpPr>
        <p:spPr>
          <a:xfrm>
            <a:off x="821933" y="6384368"/>
            <a:ext cx="9534189" cy="369332"/>
          </a:xfrm>
          <a:prstGeom prst="rect">
            <a:avLst/>
          </a:prstGeom>
          <a:noFill/>
        </p:spPr>
        <p:txBody>
          <a:bodyPr wrap="square" rtlCol="0">
            <a:spAutoFit/>
          </a:bodyPr>
          <a:lstStyle/>
          <a:p>
            <a:r>
              <a:rPr lang="fr-FR" i="1" dirty="0">
                <a:solidFill>
                  <a:schemeClr val="bg1">
                    <a:lumMod val="50000"/>
                  </a:schemeClr>
                </a:solidFill>
              </a:rPr>
              <a:t>For more information </a:t>
            </a:r>
            <a:r>
              <a:rPr lang="fr-FR" i="1" dirty="0" err="1">
                <a:solidFill>
                  <a:schemeClr val="bg1">
                    <a:lumMod val="50000"/>
                  </a:schemeClr>
                </a:solidFill>
              </a:rPr>
              <a:t>Meet</a:t>
            </a:r>
            <a:r>
              <a:rPr lang="fr-FR" i="1" dirty="0">
                <a:solidFill>
                  <a:schemeClr val="bg1">
                    <a:lumMod val="50000"/>
                  </a:schemeClr>
                </a:solidFill>
              </a:rPr>
              <a:t> us on </a:t>
            </a:r>
            <a:r>
              <a:rPr lang="fr-FR" i="1" dirty="0" err="1">
                <a:solidFill>
                  <a:schemeClr val="bg1">
                    <a:lumMod val="50000"/>
                  </a:schemeClr>
                </a:solidFill>
              </a:rPr>
              <a:t>our</a:t>
            </a:r>
            <a:r>
              <a:rPr lang="fr-FR" i="1" dirty="0">
                <a:solidFill>
                  <a:schemeClr val="bg1">
                    <a:lumMod val="50000"/>
                  </a:schemeClr>
                </a:solidFill>
              </a:rPr>
              <a:t> </a:t>
            </a:r>
            <a:r>
              <a:rPr lang="fr-FR" i="1" dirty="0" err="1">
                <a:solidFill>
                  <a:schemeClr val="bg1">
                    <a:lumMod val="50000"/>
                  </a:schemeClr>
                </a:solidFill>
              </a:rPr>
              <a:t>booth</a:t>
            </a:r>
            <a:r>
              <a:rPr lang="fr-FR" i="1" dirty="0">
                <a:solidFill>
                  <a:schemeClr val="bg1">
                    <a:lumMod val="50000"/>
                  </a:schemeClr>
                </a:solidFill>
              </a:rPr>
              <a:t> #26 and </a:t>
            </a:r>
            <a:r>
              <a:rPr lang="fr-FR" i="1" dirty="0" err="1">
                <a:solidFill>
                  <a:schemeClr val="bg1">
                    <a:lumMod val="50000"/>
                  </a:schemeClr>
                </a:solidFill>
              </a:rPr>
              <a:t>read</a:t>
            </a:r>
            <a:r>
              <a:rPr lang="fr-FR" i="1" dirty="0">
                <a:solidFill>
                  <a:schemeClr val="bg1">
                    <a:lumMod val="50000"/>
                  </a:schemeClr>
                </a:solidFill>
              </a:rPr>
              <a:t> posters P2.4-459 and P3.2-233</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solidFill>
                  <a:schemeClr val="bg1"/>
                </a:solidFill>
                <a:latin typeface="Arial" panose="020B0604020202020204" pitchFamily="34" charset="0"/>
                <a:cs typeface="Arial" panose="020B0604020202020204" pitchFamily="34" charset="0"/>
              </a:rPr>
              <a:t>SPALAX NG PRESENTATION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P4.4-736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55917D4D-F1FC-463F-B819-BDC34B0152BA}"/>
              </a:ext>
            </a:extLst>
          </p:cNvPr>
          <p:cNvPicPr>
            <a:picLocks noChangeAspect="1"/>
          </p:cNvPicPr>
          <p:nvPr/>
        </p:nvPicPr>
        <p:blipFill>
          <a:blip r:embed="rId2"/>
          <a:stretch>
            <a:fillRect/>
          </a:stretch>
        </p:blipFill>
        <p:spPr>
          <a:xfrm>
            <a:off x="8900655" y="169356"/>
            <a:ext cx="2020511" cy="77297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E743F5F-405F-400B-83A7-02B4F203AB9B}"/>
              </a:ext>
            </a:extLst>
          </p:cNvPr>
          <p:cNvPicPr>
            <a:picLocks noChangeAspect="1"/>
          </p:cNvPicPr>
          <p:nvPr/>
        </p:nvPicPr>
        <p:blipFill>
          <a:blip r:embed="rId3"/>
          <a:stretch>
            <a:fillRect/>
          </a:stretch>
        </p:blipFill>
        <p:spPr>
          <a:xfrm>
            <a:off x="10945501" y="169356"/>
            <a:ext cx="1118281" cy="988445"/>
          </a:xfrm>
          <a:prstGeom prst="rect">
            <a:avLst/>
          </a:prstGeom>
        </p:spPr>
      </p:pic>
      <p:sp>
        <p:nvSpPr>
          <p:cNvPr id="12" name="ZoneTexte 11">
            <a:extLst>
              <a:ext uri="{FF2B5EF4-FFF2-40B4-BE49-F238E27FC236}">
                <a16:creationId xmlns:a16="http://schemas.microsoft.com/office/drawing/2014/main" id="{74DBCB7C-A0B0-4402-8037-A2BEBFA4C702}"/>
              </a:ext>
            </a:extLst>
          </p:cNvPr>
          <p:cNvSpPr txBox="1"/>
          <p:nvPr/>
        </p:nvSpPr>
        <p:spPr>
          <a:xfrm>
            <a:off x="821933" y="6384368"/>
            <a:ext cx="9534189" cy="369332"/>
          </a:xfrm>
          <a:prstGeom prst="rect">
            <a:avLst/>
          </a:prstGeom>
          <a:noFill/>
        </p:spPr>
        <p:txBody>
          <a:bodyPr wrap="square" rtlCol="0">
            <a:spAutoFit/>
          </a:bodyPr>
          <a:lstStyle/>
          <a:p>
            <a:r>
              <a:rPr lang="fr-FR" i="1" dirty="0">
                <a:solidFill>
                  <a:schemeClr val="bg1">
                    <a:lumMod val="50000"/>
                  </a:schemeClr>
                </a:solidFill>
              </a:rPr>
              <a:t>For more information </a:t>
            </a:r>
            <a:r>
              <a:rPr lang="fr-FR" i="1" dirty="0" err="1">
                <a:solidFill>
                  <a:schemeClr val="bg1">
                    <a:lumMod val="50000"/>
                  </a:schemeClr>
                </a:solidFill>
              </a:rPr>
              <a:t>Meet</a:t>
            </a:r>
            <a:r>
              <a:rPr lang="fr-FR" i="1" dirty="0">
                <a:solidFill>
                  <a:schemeClr val="bg1">
                    <a:lumMod val="50000"/>
                  </a:schemeClr>
                </a:solidFill>
              </a:rPr>
              <a:t> us on </a:t>
            </a:r>
            <a:r>
              <a:rPr lang="fr-FR" i="1" dirty="0" err="1">
                <a:solidFill>
                  <a:schemeClr val="bg1">
                    <a:lumMod val="50000"/>
                  </a:schemeClr>
                </a:solidFill>
              </a:rPr>
              <a:t>our</a:t>
            </a:r>
            <a:r>
              <a:rPr lang="fr-FR" i="1" dirty="0">
                <a:solidFill>
                  <a:schemeClr val="bg1">
                    <a:lumMod val="50000"/>
                  </a:schemeClr>
                </a:solidFill>
              </a:rPr>
              <a:t> </a:t>
            </a:r>
            <a:r>
              <a:rPr lang="fr-FR" i="1" dirty="0" err="1">
                <a:solidFill>
                  <a:schemeClr val="bg1">
                    <a:lumMod val="50000"/>
                  </a:schemeClr>
                </a:solidFill>
              </a:rPr>
              <a:t>booth</a:t>
            </a:r>
            <a:r>
              <a:rPr lang="fr-FR" i="1" dirty="0">
                <a:solidFill>
                  <a:schemeClr val="bg1">
                    <a:lumMod val="50000"/>
                  </a:schemeClr>
                </a:solidFill>
              </a:rPr>
              <a:t> #26 and </a:t>
            </a:r>
            <a:r>
              <a:rPr lang="fr-FR" i="1" dirty="0" err="1">
                <a:solidFill>
                  <a:schemeClr val="bg1">
                    <a:lumMod val="50000"/>
                  </a:schemeClr>
                </a:solidFill>
              </a:rPr>
              <a:t>read</a:t>
            </a:r>
            <a:r>
              <a:rPr lang="fr-FR" i="1" dirty="0">
                <a:solidFill>
                  <a:schemeClr val="bg1">
                    <a:lumMod val="50000"/>
                  </a:schemeClr>
                </a:solidFill>
              </a:rPr>
              <a:t> posters P2.4-459 and P3.2-233</a:t>
            </a:r>
          </a:p>
        </p:txBody>
      </p:sp>
      <p:pic>
        <p:nvPicPr>
          <p:cNvPr id="13" name="Image 12">
            <a:extLst>
              <a:ext uri="{FF2B5EF4-FFF2-40B4-BE49-F238E27FC236}">
                <a16:creationId xmlns:a16="http://schemas.microsoft.com/office/drawing/2014/main" id="{D9E0607F-6A79-4FC6-8123-BDE0F35ACDBB}"/>
              </a:ext>
            </a:extLst>
          </p:cNvPr>
          <p:cNvPicPr>
            <a:picLocks noChangeAspect="1"/>
          </p:cNvPicPr>
          <p:nvPr/>
        </p:nvPicPr>
        <p:blipFill>
          <a:blip r:embed="rId4"/>
          <a:stretch>
            <a:fillRect/>
          </a:stretch>
        </p:blipFill>
        <p:spPr>
          <a:xfrm>
            <a:off x="248584" y="1276355"/>
            <a:ext cx="7590598" cy="2455008"/>
          </a:xfrm>
          <a:prstGeom prst="rect">
            <a:avLst/>
          </a:prstGeom>
        </p:spPr>
      </p:pic>
      <p:pic>
        <p:nvPicPr>
          <p:cNvPr id="42" name="Image 41">
            <a:extLst>
              <a:ext uri="{FF2B5EF4-FFF2-40B4-BE49-F238E27FC236}">
                <a16:creationId xmlns:a16="http://schemas.microsoft.com/office/drawing/2014/main" id="{042D90E5-2BFE-4F0C-A0D9-9A3738FF2F41}"/>
              </a:ext>
            </a:extLst>
          </p:cNvPr>
          <p:cNvPicPr>
            <a:picLocks noChangeAspect="1"/>
          </p:cNvPicPr>
          <p:nvPr/>
        </p:nvPicPr>
        <p:blipFill>
          <a:blip r:embed="rId5"/>
          <a:stretch>
            <a:fillRect/>
          </a:stretch>
        </p:blipFill>
        <p:spPr>
          <a:xfrm>
            <a:off x="412970" y="4035234"/>
            <a:ext cx="3722006" cy="1967346"/>
          </a:xfrm>
          <a:prstGeom prst="rect">
            <a:avLst/>
          </a:prstGeom>
        </p:spPr>
      </p:pic>
      <p:pic>
        <p:nvPicPr>
          <p:cNvPr id="55" name="Image 54">
            <a:extLst>
              <a:ext uri="{FF2B5EF4-FFF2-40B4-BE49-F238E27FC236}">
                <a16:creationId xmlns:a16="http://schemas.microsoft.com/office/drawing/2014/main" id="{B037BD59-36F1-4AAC-8CCC-A4F337A1A97C}"/>
              </a:ext>
            </a:extLst>
          </p:cNvPr>
          <p:cNvPicPr>
            <a:picLocks noChangeAspect="1"/>
          </p:cNvPicPr>
          <p:nvPr/>
        </p:nvPicPr>
        <p:blipFill>
          <a:blip r:embed="rId6"/>
          <a:stretch>
            <a:fillRect/>
          </a:stretch>
        </p:blipFill>
        <p:spPr>
          <a:xfrm>
            <a:off x="8329800" y="1276355"/>
            <a:ext cx="1884717" cy="2716616"/>
          </a:xfrm>
          <a:prstGeom prst="rect">
            <a:avLst/>
          </a:prstGeom>
        </p:spPr>
      </p:pic>
      <p:pic>
        <p:nvPicPr>
          <p:cNvPr id="56" name="Image 55">
            <a:extLst>
              <a:ext uri="{FF2B5EF4-FFF2-40B4-BE49-F238E27FC236}">
                <a16:creationId xmlns:a16="http://schemas.microsoft.com/office/drawing/2014/main" id="{F0E9010A-4B54-43DD-86C9-3A454068B1ED}"/>
              </a:ext>
            </a:extLst>
          </p:cNvPr>
          <p:cNvPicPr>
            <a:picLocks noChangeAspect="1"/>
          </p:cNvPicPr>
          <p:nvPr/>
        </p:nvPicPr>
        <p:blipFill>
          <a:blip r:embed="rId7"/>
          <a:stretch>
            <a:fillRect/>
          </a:stretch>
        </p:blipFill>
        <p:spPr>
          <a:xfrm>
            <a:off x="4245385" y="3961512"/>
            <a:ext cx="2777636" cy="2266432"/>
          </a:xfrm>
          <a:prstGeom prst="rect">
            <a:avLst/>
          </a:prstGeom>
        </p:spPr>
      </p:pic>
      <p:pic>
        <p:nvPicPr>
          <p:cNvPr id="57" name="Image 56">
            <a:extLst>
              <a:ext uri="{FF2B5EF4-FFF2-40B4-BE49-F238E27FC236}">
                <a16:creationId xmlns:a16="http://schemas.microsoft.com/office/drawing/2014/main" id="{885DB54A-DA72-46AA-80BF-4274BDD35E93}"/>
              </a:ext>
            </a:extLst>
          </p:cNvPr>
          <p:cNvPicPr>
            <a:picLocks noChangeAspect="1"/>
          </p:cNvPicPr>
          <p:nvPr/>
        </p:nvPicPr>
        <p:blipFill>
          <a:blip r:embed="rId8"/>
          <a:stretch>
            <a:fillRect/>
          </a:stretch>
        </p:blipFill>
        <p:spPr>
          <a:xfrm>
            <a:off x="8389406" y="4035234"/>
            <a:ext cx="1884717" cy="2579086"/>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solidFill>
                  <a:schemeClr val="bg1"/>
                </a:solidFill>
                <a:latin typeface="Arial" panose="020B0604020202020204" pitchFamily="34" charset="0"/>
                <a:cs typeface="Arial" panose="020B0604020202020204" pitchFamily="34" charset="0"/>
              </a:rPr>
              <a:t>SPALAX NG TRANSPORTATION AND DEPLOYEMENT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P4.4-736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C125656-1C51-470E-A2E2-D692A62FB21A}"/>
              </a:ext>
            </a:extLst>
          </p:cNvPr>
          <p:cNvPicPr>
            <a:picLocks noChangeAspect="1"/>
          </p:cNvPicPr>
          <p:nvPr/>
        </p:nvPicPr>
        <p:blipFill>
          <a:blip r:embed="rId2"/>
          <a:stretch>
            <a:fillRect/>
          </a:stretch>
        </p:blipFill>
        <p:spPr>
          <a:xfrm>
            <a:off x="6719299" y="3066543"/>
            <a:ext cx="3990020" cy="2386522"/>
          </a:xfrm>
          <a:prstGeom prst="rect">
            <a:avLst/>
          </a:prstGeom>
        </p:spPr>
      </p:pic>
      <p:sp>
        <p:nvSpPr>
          <p:cNvPr id="8" name="ZoneTexte 7">
            <a:extLst>
              <a:ext uri="{FF2B5EF4-FFF2-40B4-BE49-F238E27FC236}">
                <a16:creationId xmlns:a16="http://schemas.microsoft.com/office/drawing/2014/main" id="{8D2B69BB-8677-480D-A957-FE4A683074E3}"/>
              </a:ext>
            </a:extLst>
          </p:cNvPr>
          <p:cNvSpPr txBox="1"/>
          <p:nvPr/>
        </p:nvSpPr>
        <p:spPr>
          <a:xfrm>
            <a:off x="575732" y="1608120"/>
            <a:ext cx="10232681" cy="923330"/>
          </a:xfrm>
          <a:prstGeom prst="rect">
            <a:avLst/>
          </a:prstGeom>
          <a:noFill/>
        </p:spPr>
        <p:txBody>
          <a:bodyPr wrap="square" rtlCol="0">
            <a:spAutoFit/>
          </a:bodyPr>
          <a:lstStyle/>
          <a:p>
            <a:r>
              <a:rPr lang="fr-FR" dirty="0">
                <a:latin typeface="Calibri" panose="020F0502020204030204" pitchFamily="34" charset="0"/>
                <a:cs typeface="Times New Roman" panose="02020603050405020304" pitchFamily="18" charset="0"/>
              </a:rPr>
              <a:t>The system </a:t>
            </a:r>
            <a:r>
              <a:rPr lang="fr-FR" dirty="0" err="1">
                <a:latin typeface="Calibri" panose="020F0502020204030204" pitchFamily="34" charset="0"/>
                <a:cs typeface="Times New Roman" panose="02020603050405020304" pitchFamily="18" charset="0"/>
              </a:rPr>
              <a:t>is</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conditionned</a:t>
            </a:r>
            <a:r>
              <a:rPr lang="fr-FR" dirty="0">
                <a:latin typeface="Calibri" panose="020F0502020204030204" pitchFamily="34" charset="0"/>
                <a:cs typeface="Times New Roman" panose="02020603050405020304" pitchFamily="18" charset="0"/>
              </a:rPr>
              <a:t> in 6 or 7 </a:t>
            </a:r>
            <a:r>
              <a:rPr lang="fr-FR" dirty="0" err="1">
                <a:latin typeface="Calibri" panose="020F0502020204030204" pitchFamily="34" charset="0"/>
                <a:cs typeface="Times New Roman" panose="02020603050405020304" pitchFamily="18" charset="0"/>
              </a:rPr>
              <a:t>units</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transformers</a:t>
            </a:r>
            <a:r>
              <a:rPr lang="fr-FR" dirty="0">
                <a:latin typeface="Calibri" panose="020F0502020204030204" pitchFamily="34" charset="0"/>
                <a:cs typeface="Times New Roman" panose="02020603050405020304" pitchFamily="18" charset="0"/>
              </a:rPr>
              <a:t> unit </a:t>
            </a:r>
            <a:r>
              <a:rPr lang="fr-FR" dirty="0" err="1">
                <a:latin typeface="Calibri" panose="020F0502020204030204" pitchFamily="34" charset="0"/>
                <a:cs typeface="Times New Roman" panose="02020603050405020304" pitchFamily="18" charset="0"/>
              </a:rPr>
              <a:t>is</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optionnal</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depending</a:t>
            </a:r>
            <a:r>
              <a:rPr lang="fr-FR" dirty="0">
                <a:latin typeface="Calibri" panose="020F0502020204030204" pitchFamily="34" charset="0"/>
                <a:cs typeface="Times New Roman" panose="02020603050405020304" pitchFamily="18" charset="0"/>
              </a:rPr>
              <a:t> on power </a:t>
            </a:r>
            <a:r>
              <a:rPr lang="fr-FR" dirty="0" err="1">
                <a:latin typeface="Calibri" panose="020F0502020204030204" pitchFamily="34" charset="0"/>
                <a:cs typeface="Times New Roman" panose="02020603050405020304" pitchFamily="18" charset="0"/>
              </a:rPr>
              <a:t>onsite</a:t>
            </a:r>
            <a:r>
              <a:rPr lang="fr-FR" dirty="0">
                <a:latin typeface="Calibri" panose="020F0502020204030204" pitchFamily="34" charset="0"/>
                <a:cs typeface="Times New Roman" panose="02020603050405020304" pitchFamily="18" charset="0"/>
              </a:rPr>
              <a:t>).</a:t>
            </a:r>
          </a:p>
          <a:p>
            <a:r>
              <a:rPr lang="fr-FR" dirty="0">
                <a:latin typeface="Calibri" panose="020F0502020204030204" pitchFamily="34" charset="0"/>
                <a:cs typeface="Times New Roman" panose="02020603050405020304" pitchFamily="18" charset="0"/>
              </a:rPr>
              <a:t>Full air </a:t>
            </a:r>
            <a:r>
              <a:rPr lang="fr-FR" dirty="0" err="1">
                <a:latin typeface="Calibri" panose="020F0502020204030204" pitchFamily="34" charset="0"/>
                <a:cs typeface="Times New Roman" panose="02020603050405020304" pitchFamily="18" charset="0"/>
              </a:rPr>
              <a:t>transportability</a:t>
            </a:r>
            <a:r>
              <a:rPr lang="fr-FR" dirty="0">
                <a:latin typeface="Calibri" panose="020F0502020204030204" pitchFamily="34" charset="0"/>
                <a:cs typeface="Times New Roman" panose="02020603050405020304" pitchFamily="18" charset="0"/>
              </a:rPr>
              <a:t> compliance</a:t>
            </a:r>
          </a:p>
          <a:p>
            <a:endParaRPr lang="fr-FR" dirty="0"/>
          </a:p>
        </p:txBody>
      </p:sp>
      <p:pic>
        <p:nvPicPr>
          <p:cNvPr id="9" name="Image 8">
            <a:extLst>
              <a:ext uri="{FF2B5EF4-FFF2-40B4-BE49-F238E27FC236}">
                <a16:creationId xmlns:a16="http://schemas.microsoft.com/office/drawing/2014/main" id="{26E4FD4D-30E4-48C3-8100-9CCDE2DE6B1B}"/>
              </a:ext>
            </a:extLst>
          </p:cNvPr>
          <p:cNvPicPr>
            <a:picLocks noChangeAspect="1"/>
          </p:cNvPicPr>
          <p:nvPr/>
        </p:nvPicPr>
        <p:blipFill>
          <a:blip r:embed="rId3"/>
          <a:stretch>
            <a:fillRect/>
          </a:stretch>
        </p:blipFill>
        <p:spPr>
          <a:xfrm>
            <a:off x="250556" y="3455103"/>
            <a:ext cx="6243907" cy="2014366"/>
          </a:xfrm>
          <a:prstGeom prst="rect">
            <a:avLst/>
          </a:prstGeom>
        </p:spPr>
      </p:pic>
      <p:pic>
        <p:nvPicPr>
          <p:cNvPr id="10" name="Image 9">
            <a:extLst>
              <a:ext uri="{FF2B5EF4-FFF2-40B4-BE49-F238E27FC236}">
                <a16:creationId xmlns:a16="http://schemas.microsoft.com/office/drawing/2014/main" id="{3E65CA3A-F1A0-4266-B40C-4F8F145BE2EA}"/>
              </a:ext>
            </a:extLst>
          </p:cNvPr>
          <p:cNvPicPr>
            <a:picLocks noChangeAspect="1"/>
          </p:cNvPicPr>
          <p:nvPr/>
        </p:nvPicPr>
        <p:blipFill>
          <a:blip r:embed="rId4"/>
          <a:stretch>
            <a:fillRect/>
          </a:stretch>
        </p:blipFill>
        <p:spPr>
          <a:xfrm>
            <a:off x="8924990" y="169355"/>
            <a:ext cx="2020511" cy="77297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CC4F67D7-561B-49BD-A479-86EC5C1F37D5}"/>
              </a:ext>
            </a:extLst>
          </p:cNvPr>
          <p:cNvPicPr>
            <a:picLocks noChangeAspect="1"/>
          </p:cNvPicPr>
          <p:nvPr/>
        </p:nvPicPr>
        <p:blipFill>
          <a:blip r:embed="rId5"/>
          <a:stretch>
            <a:fillRect/>
          </a:stretch>
        </p:blipFill>
        <p:spPr>
          <a:xfrm>
            <a:off x="10945501" y="169356"/>
            <a:ext cx="1118281" cy="988445"/>
          </a:xfrm>
          <a:prstGeom prst="rect">
            <a:avLst/>
          </a:prstGeom>
        </p:spPr>
      </p:pic>
      <p:sp>
        <p:nvSpPr>
          <p:cNvPr id="12" name="ZoneTexte 11">
            <a:extLst>
              <a:ext uri="{FF2B5EF4-FFF2-40B4-BE49-F238E27FC236}">
                <a16:creationId xmlns:a16="http://schemas.microsoft.com/office/drawing/2014/main" id="{533C6106-9B48-418F-B5A8-E65D3C019E0E}"/>
              </a:ext>
            </a:extLst>
          </p:cNvPr>
          <p:cNvSpPr txBox="1"/>
          <p:nvPr/>
        </p:nvSpPr>
        <p:spPr>
          <a:xfrm>
            <a:off x="821933" y="6394642"/>
            <a:ext cx="9534189" cy="369332"/>
          </a:xfrm>
          <a:prstGeom prst="rect">
            <a:avLst/>
          </a:prstGeom>
          <a:noFill/>
        </p:spPr>
        <p:txBody>
          <a:bodyPr wrap="square" rtlCol="0">
            <a:spAutoFit/>
          </a:bodyPr>
          <a:lstStyle/>
          <a:p>
            <a:r>
              <a:rPr lang="fr-FR" i="1" dirty="0">
                <a:solidFill>
                  <a:schemeClr val="bg1">
                    <a:lumMod val="50000"/>
                  </a:schemeClr>
                </a:solidFill>
              </a:rPr>
              <a:t>For more information </a:t>
            </a:r>
            <a:r>
              <a:rPr lang="fr-FR" i="1" dirty="0" err="1">
                <a:solidFill>
                  <a:schemeClr val="bg1">
                    <a:lumMod val="50000"/>
                  </a:schemeClr>
                </a:solidFill>
              </a:rPr>
              <a:t>Meet</a:t>
            </a:r>
            <a:r>
              <a:rPr lang="fr-FR" i="1" dirty="0">
                <a:solidFill>
                  <a:schemeClr val="bg1">
                    <a:lumMod val="50000"/>
                  </a:schemeClr>
                </a:solidFill>
              </a:rPr>
              <a:t> us on </a:t>
            </a:r>
            <a:r>
              <a:rPr lang="fr-FR" i="1" dirty="0" err="1">
                <a:solidFill>
                  <a:schemeClr val="bg1">
                    <a:lumMod val="50000"/>
                  </a:schemeClr>
                </a:solidFill>
              </a:rPr>
              <a:t>our</a:t>
            </a:r>
            <a:r>
              <a:rPr lang="fr-FR" i="1" dirty="0">
                <a:solidFill>
                  <a:schemeClr val="bg1">
                    <a:lumMod val="50000"/>
                  </a:schemeClr>
                </a:solidFill>
              </a:rPr>
              <a:t> </a:t>
            </a:r>
            <a:r>
              <a:rPr lang="fr-FR" i="1" dirty="0" err="1">
                <a:solidFill>
                  <a:schemeClr val="bg1">
                    <a:lumMod val="50000"/>
                  </a:schemeClr>
                </a:solidFill>
              </a:rPr>
              <a:t>booth</a:t>
            </a:r>
            <a:r>
              <a:rPr lang="fr-FR" i="1" dirty="0">
                <a:solidFill>
                  <a:schemeClr val="bg1">
                    <a:lumMod val="50000"/>
                  </a:schemeClr>
                </a:solidFill>
              </a:rPr>
              <a:t> #26 and </a:t>
            </a:r>
            <a:r>
              <a:rPr lang="fr-FR" i="1" dirty="0" err="1">
                <a:solidFill>
                  <a:schemeClr val="bg1">
                    <a:lumMod val="50000"/>
                  </a:schemeClr>
                </a:solidFill>
              </a:rPr>
              <a:t>read</a:t>
            </a:r>
            <a:r>
              <a:rPr lang="fr-FR" i="1" dirty="0">
                <a:solidFill>
                  <a:schemeClr val="bg1">
                    <a:lumMod val="50000"/>
                  </a:schemeClr>
                </a:solidFill>
              </a:rPr>
              <a:t> posters P2.4-459 and P3.2-233</a:t>
            </a:r>
          </a:p>
        </p:txBody>
      </p:sp>
    </p:spTree>
    <p:extLst>
      <p:ext uri="{BB962C8B-B14F-4D97-AF65-F5344CB8AC3E}">
        <p14:creationId xmlns:p14="http://schemas.microsoft.com/office/powerpoint/2010/main" val="22297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solidFill>
                  <a:schemeClr val="bg1"/>
                </a:solidFill>
                <a:latin typeface="Arial" panose="020B0604020202020204" pitchFamily="34" charset="0"/>
                <a:cs typeface="Arial" panose="020B0604020202020204" pitchFamily="34" charset="0"/>
              </a:rPr>
              <a:t>SPALAX NG TRANSPORTATION AND DEPLOYEMENT</a:t>
            </a: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P4.4-736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A50D32C-49FA-4505-A656-5124C89D58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955496" y="3504006"/>
            <a:ext cx="4018951" cy="3117602"/>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9D33949B-6572-419D-A774-5929C7BA69CC}"/>
              </a:ext>
            </a:extLst>
          </p:cNvPr>
          <p:cNvPicPr>
            <a:picLocks noChangeAspect="1"/>
          </p:cNvPicPr>
          <p:nvPr/>
        </p:nvPicPr>
        <p:blipFill rotWithShape="1">
          <a:blip r:embed="rId3"/>
          <a:srcRect l="21893" t="48320" r="25977" b="8576"/>
          <a:stretch/>
        </p:blipFill>
        <p:spPr>
          <a:xfrm>
            <a:off x="5907641" y="3511992"/>
            <a:ext cx="4687020" cy="2874198"/>
          </a:xfrm>
          <a:prstGeom prst="rect">
            <a:avLst/>
          </a:prstGeom>
        </p:spPr>
      </p:pic>
      <p:sp>
        <p:nvSpPr>
          <p:cNvPr id="9" name="ZoneTexte 8">
            <a:extLst>
              <a:ext uri="{FF2B5EF4-FFF2-40B4-BE49-F238E27FC236}">
                <a16:creationId xmlns:a16="http://schemas.microsoft.com/office/drawing/2014/main" id="{D318E3A5-5EF6-401F-9EB1-41CDC7E7B1A4}"/>
              </a:ext>
            </a:extLst>
          </p:cNvPr>
          <p:cNvSpPr txBox="1"/>
          <p:nvPr/>
        </p:nvSpPr>
        <p:spPr>
          <a:xfrm>
            <a:off x="575731" y="1183051"/>
            <a:ext cx="10369770" cy="1477328"/>
          </a:xfrm>
          <a:prstGeom prst="rect">
            <a:avLst/>
          </a:prstGeom>
          <a:noFill/>
        </p:spPr>
        <p:txBody>
          <a:bodyPr wrap="square" rtlCol="0">
            <a:spAutoFit/>
          </a:bodyPr>
          <a:lstStyle/>
          <a:p>
            <a:r>
              <a:rPr lang="fr-FR" b="1" dirty="0" err="1">
                <a:solidFill>
                  <a:schemeClr val="accent1">
                    <a:lumMod val="75000"/>
                  </a:schemeClr>
                </a:solidFill>
                <a:latin typeface="Calibri" panose="020F0502020204030204" pitchFamily="34" charset="0"/>
                <a:cs typeface="Times New Roman" panose="02020603050405020304" pitchFamily="18" charset="0"/>
              </a:rPr>
              <a:t>Prerequisite</a:t>
            </a:r>
            <a:r>
              <a:rPr lang="fr-FR" b="1" dirty="0">
                <a:solidFill>
                  <a:schemeClr val="accent1">
                    <a:lumMod val="75000"/>
                  </a:schemeClr>
                </a:solidFill>
                <a:latin typeface="Calibri" panose="020F0502020204030204" pitchFamily="34" charset="0"/>
                <a:cs typeface="Times New Roman" panose="02020603050405020304" pitchFamily="18" charset="0"/>
              </a:rPr>
              <a:t> for installation</a:t>
            </a:r>
          </a:p>
          <a:p>
            <a:pPr marL="285750" indent="-285750">
              <a:buFont typeface="Arial" panose="020B0604020202020204" pitchFamily="34" charset="0"/>
              <a:buChar char="•"/>
            </a:pPr>
            <a:r>
              <a:rPr lang="fr-FR" dirty="0" err="1">
                <a:latin typeface="Calibri" panose="020F0502020204030204" pitchFamily="34" charset="0"/>
                <a:cs typeface="Times New Roman" panose="02020603050405020304" pitchFamily="18" charset="0"/>
              </a:rPr>
              <a:t>Temperature</a:t>
            </a:r>
            <a:r>
              <a:rPr lang="fr-FR" dirty="0">
                <a:latin typeface="Calibri" panose="020F0502020204030204" pitchFamily="34" charset="0"/>
                <a:cs typeface="Times New Roman" panose="02020603050405020304" pitchFamily="18" charset="0"/>
              </a:rPr>
              <a:t> range: 22-24°C</a:t>
            </a:r>
          </a:p>
          <a:p>
            <a:pPr marL="285750" indent="-285750">
              <a:buFont typeface="Arial" panose="020B0604020202020204" pitchFamily="34" charset="0"/>
              <a:buChar char="•"/>
            </a:pPr>
            <a:r>
              <a:rPr lang="fr-FR" dirty="0">
                <a:latin typeface="Calibri" panose="020F0502020204030204" pitchFamily="34" charset="0"/>
                <a:cs typeface="Times New Roman" panose="02020603050405020304" pitchFamily="18" charset="0"/>
              </a:rPr>
              <a:t> Air flow output: 45 m</a:t>
            </a:r>
            <a:r>
              <a:rPr lang="fr-FR" baseline="30000" dirty="0">
                <a:latin typeface="Calibri" panose="020F0502020204030204" pitchFamily="34" charset="0"/>
                <a:cs typeface="Times New Roman" panose="02020603050405020304" pitchFamily="18" charset="0"/>
              </a:rPr>
              <a:t>3</a:t>
            </a:r>
            <a:r>
              <a:rPr lang="fr-FR" dirty="0">
                <a:latin typeface="Calibri" panose="020F0502020204030204" pitchFamily="34" charset="0"/>
                <a:cs typeface="Times New Roman" panose="02020603050405020304" pitchFamily="18" charset="0"/>
              </a:rPr>
              <a:t>/h </a:t>
            </a:r>
            <a:r>
              <a:rPr lang="fr-FR" dirty="0" err="1">
                <a:latin typeface="Calibri" panose="020F0502020204030204" pitchFamily="34" charset="0"/>
                <a:cs typeface="Times New Roman" panose="02020603050405020304" pitchFamily="18" charset="0"/>
              </a:rPr>
              <a:t>without</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compressors</a:t>
            </a:r>
            <a:endParaRPr lang="fr-FR"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dirty="0">
                <a:latin typeface="Calibri" panose="020F0502020204030204" pitchFamily="34" charset="0"/>
                <a:cs typeface="Times New Roman" panose="02020603050405020304" pitchFamily="18" charset="0"/>
              </a:rPr>
              <a:t>Power </a:t>
            </a:r>
            <a:r>
              <a:rPr lang="fr-FR" dirty="0" err="1">
                <a:latin typeface="Calibri" panose="020F0502020204030204" pitchFamily="34" charset="0"/>
                <a:cs typeface="Times New Roman" panose="02020603050405020304" pitchFamily="18" charset="0"/>
              </a:rPr>
              <a:t>requirement</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depending</a:t>
            </a:r>
            <a:r>
              <a:rPr lang="fr-FR" dirty="0">
                <a:latin typeface="Calibri" panose="020F0502020204030204" pitchFamily="34" charset="0"/>
                <a:cs typeface="Times New Roman" panose="02020603050405020304" pitchFamily="18" charset="0"/>
              </a:rPr>
              <a:t> on site and configuration (For 400V -&gt; </a:t>
            </a:r>
            <a:r>
              <a:rPr lang="fr-FR" sz="1800" dirty="0">
                <a:effectLst/>
                <a:latin typeface="Calibri" panose="020F0502020204030204" pitchFamily="34" charset="0"/>
              </a:rPr>
              <a:t>40A </a:t>
            </a:r>
            <a:r>
              <a:rPr lang="fr-FR" sz="1800" dirty="0" err="1">
                <a:effectLst/>
                <a:latin typeface="Calibri" panose="020F0502020204030204" pitchFamily="34" charset="0"/>
              </a:rPr>
              <a:t>three</a:t>
            </a:r>
            <a:r>
              <a:rPr lang="fr-FR" dirty="0">
                <a:latin typeface="Calibri" panose="020F0502020204030204" pitchFamily="34" charset="0"/>
              </a:rPr>
              <a:t>-phase, </a:t>
            </a:r>
            <a:r>
              <a:rPr lang="fr-FR" dirty="0" err="1">
                <a:latin typeface="Calibri" panose="020F0502020204030204" pitchFamily="34" charset="0"/>
              </a:rPr>
              <a:t>with</a:t>
            </a:r>
            <a:r>
              <a:rPr lang="fr-FR" dirty="0">
                <a:latin typeface="Calibri" panose="020F0502020204030204" pitchFamily="34" charset="0"/>
              </a:rPr>
              <a:t> </a:t>
            </a:r>
            <a:r>
              <a:rPr lang="fr-FR" dirty="0" err="1">
                <a:latin typeface="Calibri" panose="020F0502020204030204" pitchFamily="34" charset="0"/>
              </a:rPr>
              <a:t>ground</a:t>
            </a:r>
            <a:r>
              <a:rPr lang="fr-FR" sz="1800" dirty="0">
                <a:effectLst/>
                <a:latin typeface="Calibri" panose="020F0502020204030204" pitchFamily="34" charset="0"/>
              </a:rPr>
              <a:t> no neutral)</a:t>
            </a:r>
            <a:endParaRPr lang="fr-FR" dirty="0"/>
          </a:p>
        </p:txBody>
      </p:sp>
      <p:pic>
        <p:nvPicPr>
          <p:cNvPr id="10" name="Image 9">
            <a:extLst>
              <a:ext uri="{FF2B5EF4-FFF2-40B4-BE49-F238E27FC236}">
                <a16:creationId xmlns:a16="http://schemas.microsoft.com/office/drawing/2014/main" id="{FE7ED403-0FCC-4EB8-8A04-80F894AA706F}"/>
              </a:ext>
            </a:extLst>
          </p:cNvPr>
          <p:cNvPicPr>
            <a:picLocks noChangeAspect="1"/>
          </p:cNvPicPr>
          <p:nvPr/>
        </p:nvPicPr>
        <p:blipFill>
          <a:blip r:embed="rId4"/>
          <a:stretch>
            <a:fillRect/>
          </a:stretch>
        </p:blipFill>
        <p:spPr>
          <a:xfrm>
            <a:off x="8924990" y="169355"/>
            <a:ext cx="2020511" cy="77297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C88D156E-E027-4177-9B3C-993C3A27B5C1}"/>
              </a:ext>
            </a:extLst>
          </p:cNvPr>
          <p:cNvPicPr>
            <a:picLocks noChangeAspect="1"/>
          </p:cNvPicPr>
          <p:nvPr/>
        </p:nvPicPr>
        <p:blipFill>
          <a:blip r:embed="rId5"/>
          <a:stretch>
            <a:fillRect/>
          </a:stretch>
        </p:blipFill>
        <p:spPr>
          <a:xfrm>
            <a:off x="10945501" y="169356"/>
            <a:ext cx="1118281" cy="988445"/>
          </a:xfrm>
          <a:prstGeom prst="rect">
            <a:avLst/>
          </a:prstGeom>
        </p:spPr>
      </p:pic>
      <p:sp>
        <p:nvSpPr>
          <p:cNvPr id="12" name="ZoneTexte 11">
            <a:extLst>
              <a:ext uri="{FF2B5EF4-FFF2-40B4-BE49-F238E27FC236}">
                <a16:creationId xmlns:a16="http://schemas.microsoft.com/office/drawing/2014/main" id="{9BADBCC4-047A-402F-853E-2A056987EFDE}"/>
              </a:ext>
            </a:extLst>
          </p:cNvPr>
          <p:cNvSpPr txBox="1"/>
          <p:nvPr/>
        </p:nvSpPr>
        <p:spPr>
          <a:xfrm>
            <a:off x="575732" y="2669422"/>
            <a:ext cx="6246308" cy="646331"/>
          </a:xfrm>
          <a:prstGeom prst="rect">
            <a:avLst/>
          </a:prstGeom>
          <a:noFill/>
        </p:spPr>
        <p:txBody>
          <a:bodyPr wrap="square" rtlCol="0">
            <a:spAutoFit/>
          </a:bodyPr>
          <a:lstStyle/>
          <a:p>
            <a:r>
              <a:rPr lang="fr-FR" b="1" dirty="0">
                <a:solidFill>
                  <a:schemeClr val="accent1">
                    <a:lumMod val="75000"/>
                  </a:schemeClr>
                </a:solidFill>
                <a:latin typeface="Calibri" panose="020F0502020204030204" pitchFamily="34" charset="0"/>
                <a:cs typeface="Times New Roman" panose="02020603050405020304" pitchFamily="18" charset="0"/>
              </a:rPr>
              <a:t>Configuration can </a:t>
            </a:r>
            <a:r>
              <a:rPr lang="fr-FR" b="1" dirty="0" err="1">
                <a:solidFill>
                  <a:schemeClr val="accent1">
                    <a:lumMod val="75000"/>
                  </a:schemeClr>
                </a:solidFill>
                <a:latin typeface="Calibri" panose="020F0502020204030204" pitchFamily="34" charset="0"/>
                <a:cs typeface="Times New Roman" panose="02020603050405020304" pitchFamily="18" charset="0"/>
              </a:rPr>
              <a:t>be</a:t>
            </a:r>
            <a:r>
              <a:rPr lang="fr-FR" b="1" dirty="0">
                <a:solidFill>
                  <a:schemeClr val="accent1">
                    <a:lumMod val="75000"/>
                  </a:schemeClr>
                </a:solidFill>
                <a:latin typeface="Calibri" panose="020F0502020204030204" pitchFamily="34" charset="0"/>
                <a:cs typeface="Times New Roman" panose="02020603050405020304" pitchFamily="18" charset="0"/>
              </a:rPr>
              <a:t> </a:t>
            </a:r>
            <a:r>
              <a:rPr lang="fr-FR" b="1" dirty="0" err="1">
                <a:solidFill>
                  <a:schemeClr val="accent1">
                    <a:lumMod val="75000"/>
                  </a:schemeClr>
                </a:solidFill>
                <a:latin typeface="Calibri" panose="020F0502020204030204" pitchFamily="34" charset="0"/>
                <a:cs typeface="Times New Roman" panose="02020603050405020304" pitchFamily="18" charset="0"/>
              </a:rPr>
              <a:t>adapted</a:t>
            </a:r>
            <a:r>
              <a:rPr lang="fr-FR" b="1" dirty="0">
                <a:solidFill>
                  <a:schemeClr val="accent1">
                    <a:lumMod val="75000"/>
                  </a:schemeClr>
                </a:solidFill>
                <a:latin typeface="Calibri" panose="020F0502020204030204" pitchFamily="34" charset="0"/>
                <a:cs typeface="Times New Roman" panose="02020603050405020304" pitchFamily="18" charset="0"/>
              </a:rPr>
              <a:t> </a:t>
            </a:r>
            <a:r>
              <a:rPr lang="fr-FR" b="1" dirty="0" err="1">
                <a:solidFill>
                  <a:schemeClr val="accent1">
                    <a:lumMod val="75000"/>
                  </a:schemeClr>
                </a:solidFill>
                <a:latin typeface="Calibri" panose="020F0502020204030204" pitchFamily="34" charset="0"/>
                <a:cs typeface="Times New Roman" panose="02020603050405020304" pitchFamily="18" charset="0"/>
              </a:rPr>
              <a:t>according</a:t>
            </a:r>
            <a:r>
              <a:rPr lang="fr-FR" b="1" dirty="0">
                <a:solidFill>
                  <a:schemeClr val="accent1">
                    <a:lumMod val="75000"/>
                  </a:schemeClr>
                </a:solidFill>
                <a:latin typeface="Calibri" panose="020F0502020204030204" pitchFamily="34" charset="0"/>
                <a:cs typeface="Times New Roman" panose="02020603050405020304" pitchFamily="18" charset="0"/>
              </a:rPr>
              <a:t> to site </a:t>
            </a:r>
            <a:r>
              <a:rPr lang="fr-FR" b="1" dirty="0" err="1">
                <a:solidFill>
                  <a:schemeClr val="accent1">
                    <a:lumMod val="75000"/>
                  </a:schemeClr>
                </a:solidFill>
                <a:latin typeface="Calibri" panose="020F0502020204030204" pitchFamily="34" charset="0"/>
                <a:cs typeface="Times New Roman" panose="02020603050405020304" pitchFamily="18" charset="0"/>
              </a:rPr>
              <a:t>requirements</a:t>
            </a:r>
            <a:endParaRPr lang="fr-FR" b="1" dirty="0">
              <a:solidFill>
                <a:schemeClr val="accent1">
                  <a:lumMod val="75000"/>
                </a:schemeClr>
              </a:solidFill>
              <a:latin typeface="Calibri" panose="020F0502020204030204" pitchFamily="34" charset="0"/>
              <a:cs typeface="Times New Roman" panose="02020603050405020304" pitchFamily="18" charset="0"/>
            </a:endParaRPr>
          </a:p>
          <a:p>
            <a:endParaRPr lang="fr-FR" dirty="0"/>
          </a:p>
        </p:txBody>
      </p:sp>
      <p:sp>
        <p:nvSpPr>
          <p:cNvPr id="4" name="ZoneTexte 3">
            <a:extLst>
              <a:ext uri="{FF2B5EF4-FFF2-40B4-BE49-F238E27FC236}">
                <a16:creationId xmlns:a16="http://schemas.microsoft.com/office/drawing/2014/main" id="{ADED70D3-00C1-4349-8BF9-A9BBC6C6836E}"/>
              </a:ext>
            </a:extLst>
          </p:cNvPr>
          <p:cNvSpPr txBox="1"/>
          <p:nvPr/>
        </p:nvSpPr>
        <p:spPr>
          <a:xfrm>
            <a:off x="700647" y="3083304"/>
            <a:ext cx="3410101" cy="369332"/>
          </a:xfrm>
          <a:prstGeom prst="rect">
            <a:avLst/>
          </a:prstGeom>
          <a:noFill/>
        </p:spPr>
        <p:txBody>
          <a:bodyPr wrap="none" rtlCol="0">
            <a:spAutoFit/>
          </a:bodyPr>
          <a:lstStyle/>
          <a:p>
            <a:r>
              <a:rPr lang="fr-FR" dirty="0" err="1"/>
              <a:t>With</a:t>
            </a:r>
            <a:r>
              <a:rPr lang="fr-FR" dirty="0"/>
              <a:t> </a:t>
            </a:r>
            <a:r>
              <a:rPr lang="fr-FR" dirty="0" err="1"/>
              <a:t>compressors</a:t>
            </a:r>
            <a:r>
              <a:rPr lang="fr-FR" dirty="0"/>
              <a:t> </a:t>
            </a:r>
            <a:r>
              <a:rPr lang="fr-FR" dirty="0" err="1"/>
              <a:t>inside</a:t>
            </a:r>
            <a:r>
              <a:rPr lang="fr-FR" dirty="0"/>
              <a:t> the room</a:t>
            </a:r>
          </a:p>
        </p:txBody>
      </p:sp>
      <p:sp>
        <p:nvSpPr>
          <p:cNvPr id="13" name="ZoneTexte 12">
            <a:extLst>
              <a:ext uri="{FF2B5EF4-FFF2-40B4-BE49-F238E27FC236}">
                <a16:creationId xmlns:a16="http://schemas.microsoft.com/office/drawing/2014/main" id="{BF2F974D-4FEF-405F-AEDD-C51990E08665}"/>
              </a:ext>
            </a:extLst>
          </p:cNvPr>
          <p:cNvSpPr txBox="1"/>
          <p:nvPr/>
        </p:nvSpPr>
        <p:spPr>
          <a:xfrm>
            <a:off x="3173287" y="5722709"/>
            <a:ext cx="1705321" cy="369332"/>
          </a:xfrm>
          <a:prstGeom prst="rect">
            <a:avLst/>
          </a:prstGeom>
          <a:solidFill>
            <a:schemeClr val="bg1"/>
          </a:solidFill>
        </p:spPr>
        <p:txBody>
          <a:bodyPr wrap="square" rtlCol="0">
            <a:spAutoFit/>
          </a:bodyPr>
          <a:lstStyle/>
          <a:p>
            <a:r>
              <a:rPr lang="fr-FR" b="1" dirty="0">
                <a:solidFill>
                  <a:srgbClr val="FF0000"/>
                </a:solidFill>
              </a:rPr>
              <a:t>COMPRESSORS</a:t>
            </a:r>
          </a:p>
        </p:txBody>
      </p:sp>
      <p:sp>
        <p:nvSpPr>
          <p:cNvPr id="14" name="ZoneTexte 13">
            <a:extLst>
              <a:ext uri="{FF2B5EF4-FFF2-40B4-BE49-F238E27FC236}">
                <a16:creationId xmlns:a16="http://schemas.microsoft.com/office/drawing/2014/main" id="{C6AC42CC-5323-4011-A4F0-9BA54485EA45}"/>
              </a:ext>
            </a:extLst>
          </p:cNvPr>
          <p:cNvSpPr txBox="1"/>
          <p:nvPr/>
        </p:nvSpPr>
        <p:spPr>
          <a:xfrm>
            <a:off x="6043202" y="3147309"/>
            <a:ext cx="3555973" cy="369332"/>
          </a:xfrm>
          <a:prstGeom prst="rect">
            <a:avLst/>
          </a:prstGeom>
          <a:noFill/>
        </p:spPr>
        <p:txBody>
          <a:bodyPr wrap="none" rtlCol="0">
            <a:spAutoFit/>
          </a:bodyPr>
          <a:lstStyle/>
          <a:p>
            <a:r>
              <a:rPr lang="fr-FR" dirty="0" err="1"/>
              <a:t>With</a:t>
            </a:r>
            <a:r>
              <a:rPr lang="fr-FR" dirty="0"/>
              <a:t> </a:t>
            </a:r>
            <a:r>
              <a:rPr lang="fr-FR" dirty="0" err="1"/>
              <a:t>compressors</a:t>
            </a:r>
            <a:r>
              <a:rPr lang="fr-FR" dirty="0"/>
              <a:t> </a:t>
            </a:r>
            <a:r>
              <a:rPr lang="fr-FR" dirty="0" err="1"/>
              <a:t>outside</a:t>
            </a:r>
            <a:r>
              <a:rPr lang="fr-FR" dirty="0"/>
              <a:t> the room</a:t>
            </a:r>
          </a:p>
        </p:txBody>
      </p:sp>
      <p:sp>
        <p:nvSpPr>
          <p:cNvPr id="15" name="ZoneTexte 14">
            <a:extLst>
              <a:ext uri="{FF2B5EF4-FFF2-40B4-BE49-F238E27FC236}">
                <a16:creationId xmlns:a16="http://schemas.microsoft.com/office/drawing/2014/main" id="{D26B3AB6-B0CB-471D-A666-746D28DDE547}"/>
              </a:ext>
            </a:extLst>
          </p:cNvPr>
          <p:cNvSpPr txBox="1"/>
          <p:nvPr/>
        </p:nvSpPr>
        <p:spPr>
          <a:xfrm>
            <a:off x="6947978" y="5972344"/>
            <a:ext cx="1497379" cy="339091"/>
          </a:xfrm>
          <a:prstGeom prst="rect">
            <a:avLst/>
          </a:prstGeom>
          <a:solidFill>
            <a:schemeClr val="bg1"/>
          </a:solidFill>
        </p:spPr>
        <p:txBody>
          <a:bodyPr wrap="square" rtlCol="0">
            <a:spAutoFit/>
          </a:bodyPr>
          <a:lstStyle/>
          <a:p>
            <a:r>
              <a:rPr lang="fr-FR" sz="1600" b="1" dirty="0">
                <a:solidFill>
                  <a:srgbClr val="FF0000"/>
                </a:solidFill>
              </a:rPr>
              <a:t>COMPRESSORS</a:t>
            </a:r>
          </a:p>
        </p:txBody>
      </p:sp>
      <p:sp>
        <p:nvSpPr>
          <p:cNvPr id="16" name="ZoneTexte 15">
            <a:extLst>
              <a:ext uri="{FF2B5EF4-FFF2-40B4-BE49-F238E27FC236}">
                <a16:creationId xmlns:a16="http://schemas.microsoft.com/office/drawing/2014/main" id="{5112561A-7D38-4518-B089-759336165BB1}"/>
              </a:ext>
            </a:extLst>
          </p:cNvPr>
          <p:cNvSpPr txBox="1"/>
          <p:nvPr/>
        </p:nvSpPr>
        <p:spPr>
          <a:xfrm>
            <a:off x="821933" y="6384368"/>
            <a:ext cx="9534189" cy="369332"/>
          </a:xfrm>
          <a:prstGeom prst="rect">
            <a:avLst/>
          </a:prstGeom>
          <a:noFill/>
        </p:spPr>
        <p:txBody>
          <a:bodyPr wrap="square" rtlCol="0">
            <a:spAutoFit/>
          </a:bodyPr>
          <a:lstStyle/>
          <a:p>
            <a:r>
              <a:rPr lang="fr-FR" i="1" dirty="0">
                <a:solidFill>
                  <a:schemeClr val="bg1">
                    <a:lumMod val="50000"/>
                  </a:schemeClr>
                </a:solidFill>
              </a:rPr>
              <a:t>For more information </a:t>
            </a:r>
            <a:r>
              <a:rPr lang="fr-FR" i="1" dirty="0" err="1">
                <a:solidFill>
                  <a:schemeClr val="bg1">
                    <a:lumMod val="50000"/>
                  </a:schemeClr>
                </a:solidFill>
              </a:rPr>
              <a:t>Meet</a:t>
            </a:r>
            <a:r>
              <a:rPr lang="fr-FR" i="1" dirty="0">
                <a:solidFill>
                  <a:schemeClr val="bg1">
                    <a:lumMod val="50000"/>
                  </a:schemeClr>
                </a:solidFill>
              </a:rPr>
              <a:t> us on </a:t>
            </a:r>
            <a:r>
              <a:rPr lang="fr-FR" i="1" dirty="0" err="1">
                <a:solidFill>
                  <a:schemeClr val="bg1">
                    <a:lumMod val="50000"/>
                  </a:schemeClr>
                </a:solidFill>
              </a:rPr>
              <a:t>our</a:t>
            </a:r>
            <a:r>
              <a:rPr lang="fr-FR" i="1" dirty="0">
                <a:solidFill>
                  <a:schemeClr val="bg1">
                    <a:lumMod val="50000"/>
                  </a:schemeClr>
                </a:solidFill>
              </a:rPr>
              <a:t> </a:t>
            </a:r>
            <a:r>
              <a:rPr lang="fr-FR" i="1" dirty="0" err="1">
                <a:solidFill>
                  <a:schemeClr val="bg1">
                    <a:lumMod val="50000"/>
                  </a:schemeClr>
                </a:solidFill>
              </a:rPr>
              <a:t>booth</a:t>
            </a:r>
            <a:r>
              <a:rPr lang="fr-FR" i="1" dirty="0">
                <a:solidFill>
                  <a:schemeClr val="bg1">
                    <a:lumMod val="50000"/>
                  </a:schemeClr>
                </a:solidFill>
              </a:rPr>
              <a:t> #26 and </a:t>
            </a:r>
            <a:r>
              <a:rPr lang="fr-FR" i="1" dirty="0" err="1">
                <a:solidFill>
                  <a:schemeClr val="bg1">
                    <a:lumMod val="50000"/>
                  </a:schemeClr>
                </a:solidFill>
              </a:rPr>
              <a:t>read</a:t>
            </a:r>
            <a:r>
              <a:rPr lang="fr-FR" i="1" dirty="0">
                <a:solidFill>
                  <a:schemeClr val="bg1">
                    <a:lumMod val="50000"/>
                  </a:schemeClr>
                </a:solidFill>
              </a:rPr>
              <a:t> posters P2.4-459 and P3.2-233</a:t>
            </a:r>
          </a:p>
        </p:txBody>
      </p:sp>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solidFill>
                  <a:schemeClr val="bg1"/>
                </a:solidFill>
                <a:latin typeface="Arial" panose="020B0604020202020204" pitchFamily="34" charset="0"/>
                <a:cs typeface="Arial" panose="020B0604020202020204" pitchFamily="34" charset="0"/>
              </a:rPr>
              <a:t>PERFORMANCE OF SPALAX NG</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P4.4-736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AD36F0F-B605-4F1B-BB50-1CA715B03822}"/>
              </a:ext>
            </a:extLst>
          </p:cNvPr>
          <p:cNvPicPr>
            <a:picLocks noChangeAspect="1"/>
          </p:cNvPicPr>
          <p:nvPr/>
        </p:nvPicPr>
        <p:blipFill>
          <a:blip r:embed="rId2"/>
          <a:stretch>
            <a:fillRect/>
          </a:stretch>
        </p:blipFill>
        <p:spPr>
          <a:xfrm>
            <a:off x="8900655" y="169356"/>
            <a:ext cx="2020511" cy="772975"/>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9B6EC74-ED11-4B8C-A2C4-15FD1D6CEE83}"/>
              </a:ext>
            </a:extLst>
          </p:cNvPr>
          <p:cNvPicPr>
            <a:picLocks noChangeAspect="1"/>
          </p:cNvPicPr>
          <p:nvPr/>
        </p:nvPicPr>
        <p:blipFill>
          <a:blip r:embed="rId3"/>
          <a:stretch>
            <a:fillRect/>
          </a:stretch>
        </p:blipFill>
        <p:spPr>
          <a:xfrm>
            <a:off x="10945501" y="169356"/>
            <a:ext cx="1118281" cy="988445"/>
          </a:xfrm>
          <a:prstGeom prst="rect">
            <a:avLst/>
          </a:prstGeom>
        </p:spPr>
      </p:pic>
      <p:pic>
        <p:nvPicPr>
          <p:cNvPr id="4" name="Image 3">
            <a:extLst>
              <a:ext uri="{FF2B5EF4-FFF2-40B4-BE49-F238E27FC236}">
                <a16:creationId xmlns:a16="http://schemas.microsoft.com/office/drawing/2014/main" id="{3513A877-5F04-4C4F-B922-CD617780FAFF}"/>
              </a:ext>
            </a:extLst>
          </p:cNvPr>
          <p:cNvPicPr>
            <a:picLocks noChangeAspect="1"/>
          </p:cNvPicPr>
          <p:nvPr/>
        </p:nvPicPr>
        <p:blipFill>
          <a:blip r:embed="rId4"/>
          <a:stretch>
            <a:fillRect/>
          </a:stretch>
        </p:blipFill>
        <p:spPr>
          <a:xfrm>
            <a:off x="492101" y="3113071"/>
            <a:ext cx="5269774" cy="2890404"/>
          </a:xfrm>
          <a:prstGeom prst="rect">
            <a:avLst/>
          </a:prstGeom>
        </p:spPr>
      </p:pic>
      <p:sp>
        <p:nvSpPr>
          <p:cNvPr id="10" name="ZoneTexte 9">
            <a:extLst>
              <a:ext uri="{FF2B5EF4-FFF2-40B4-BE49-F238E27FC236}">
                <a16:creationId xmlns:a16="http://schemas.microsoft.com/office/drawing/2014/main" id="{9487BA90-275E-4B71-9AFA-74CC1D57D83C}"/>
              </a:ext>
            </a:extLst>
          </p:cNvPr>
          <p:cNvSpPr txBox="1"/>
          <p:nvPr/>
        </p:nvSpPr>
        <p:spPr>
          <a:xfrm>
            <a:off x="821933" y="6384368"/>
            <a:ext cx="9534189" cy="369332"/>
          </a:xfrm>
          <a:prstGeom prst="rect">
            <a:avLst/>
          </a:prstGeom>
          <a:noFill/>
        </p:spPr>
        <p:txBody>
          <a:bodyPr wrap="square" rtlCol="0">
            <a:spAutoFit/>
          </a:bodyPr>
          <a:lstStyle/>
          <a:p>
            <a:r>
              <a:rPr lang="fr-FR" i="1" dirty="0">
                <a:solidFill>
                  <a:schemeClr val="bg1">
                    <a:lumMod val="50000"/>
                  </a:schemeClr>
                </a:solidFill>
              </a:rPr>
              <a:t>For more information </a:t>
            </a:r>
            <a:r>
              <a:rPr lang="fr-FR" i="1" dirty="0" err="1">
                <a:solidFill>
                  <a:schemeClr val="bg1">
                    <a:lumMod val="50000"/>
                  </a:schemeClr>
                </a:solidFill>
              </a:rPr>
              <a:t>Meet</a:t>
            </a:r>
            <a:r>
              <a:rPr lang="fr-FR" i="1" dirty="0">
                <a:solidFill>
                  <a:schemeClr val="bg1">
                    <a:lumMod val="50000"/>
                  </a:schemeClr>
                </a:solidFill>
              </a:rPr>
              <a:t> us on </a:t>
            </a:r>
            <a:r>
              <a:rPr lang="fr-FR" i="1" dirty="0" err="1">
                <a:solidFill>
                  <a:schemeClr val="bg1">
                    <a:lumMod val="50000"/>
                  </a:schemeClr>
                </a:solidFill>
              </a:rPr>
              <a:t>our</a:t>
            </a:r>
            <a:r>
              <a:rPr lang="fr-FR" i="1" dirty="0">
                <a:solidFill>
                  <a:schemeClr val="bg1">
                    <a:lumMod val="50000"/>
                  </a:schemeClr>
                </a:solidFill>
              </a:rPr>
              <a:t> </a:t>
            </a:r>
            <a:r>
              <a:rPr lang="fr-FR" i="1" dirty="0" err="1">
                <a:solidFill>
                  <a:schemeClr val="bg1">
                    <a:lumMod val="50000"/>
                  </a:schemeClr>
                </a:solidFill>
              </a:rPr>
              <a:t>booth</a:t>
            </a:r>
            <a:r>
              <a:rPr lang="fr-FR" i="1" dirty="0">
                <a:solidFill>
                  <a:schemeClr val="bg1">
                    <a:lumMod val="50000"/>
                  </a:schemeClr>
                </a:solidFill>
              </a:rPr>
              <a:t> #26 and </a:t>
            </a:r>
            <a:r>
              <a:rPr lang="fr-FR" i="1" dirty="0" err="1">
                <a:solidFill>
                  <a:schemeClr val="bg1">
                    <a:lumMod val="50000"/>
                  </a:schemeClr>
                </a:solidFill>
              </a:rPr>
              <a:t>read</a:t>
            </a:r>
            <a:r>
              <a:rPr lang="fr-FR" i="1" dirty="0">
                <a:solidFill>
                  <a:schemeClr val="bg1">
                    <a:lumMod val="50000"/>
                  </a:schemeClr>
                </a:solidFill>
              </a:rPr>
              <a:t> posters P2.4-459 and P3.2-233</a:t>
            </a:r>
          </a:p>
        </p:txBody>
      </p:sp>
      <p:sp>
        <p:nvSpPr>
          <p:cNvPr id="12" name="Espace réservé du contenu 3">
            <a:extLst>
              <a:ext uri="{FF2B5EF4-FFF2-40B4-BE49-F238E27FC236}">
                <a16:creationId xmlns:a16="http://schemas.microsoft.com/office/drawing/2014/main" id="{E4274183-B7A8-43E6-8549-6702AA523956}"/>
              </a:ext>
            </a:extLst>
          </p:cNvPr>
          <p:cNvSpPr txBox="1">
            <a:spLocks/>
          </p:cNvSpPr>
          <p:nvPr/>
        </p:nvSpPr>
        <p:spPr>
          <a:xfrm>
            <a:off x="190500" y="1314450"/>
            <a:ext cx="10730666" cy="294535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fr-FR" altLang="fr-FR" sz="2000" dirty="0"/>
              <a:t>High </a:t>
            </a:r>
            <a:r>
              <a:rPr lang="fr-FR" altLang="fr-FR" sz="2000" dirty="0" err="1"/>
              <a:t>sensitivity</a:t>
            </a:r>
            <a:r>
              <a:rPr lang="fr-FR" altLang="fr-FR" sz="2000" dirty="0"/>
              <a:t> for the </a:t>
            </a:r>
            <a:r>
              <a:rPr lang="fr-FR" altLang="fr-FR" sz="2000" baseline="30000" dirty="0"/>
              <a:t>133m</a:t>
            </a:r>
            <a:r>
              <a:rPr lang="fr-FR" altLang="fr-FR" sz="2000" dirty="0"/>
              <a:t>Xe and </a:t>
            </a:r>
            <a:r>
              <a:rPr lang="fr-FR" altLang="fr-FR" sz="2000" baseline="30000" dirty="0"/>
              <a:t>131m</a:t>
            </a:r>
            <a:r>
              <a:rPr lang="fr-FR" altLang="fr-FR" sz="2000" dirty="0"/>
              <a:t>Xe </a:t>
            </a:r>
            <a:r>
              <a:rPr lang="fr-FR" altLang="fr-FR" sz="2000" dirty="0" err="1"/>
              <a:t>detection</a:t>
            </a:r>
            <a:r>
              <a:rPr lang="fr-FR" altLang="fr-FR" sz="2000" dirty="0"/>
              <a:t>: </a:t>
            </a:r>
            <a:r>
              <a:rPr lang="fr-FR" altLang="fr-FR" sz="2000" b="1" dirty="0" err="1"/>
              <a:t>play</a:t>
            </a:r>
            <a:r>
              <a:rPr lang="fr-FR" altLang="fr-FR" sz="2000" b="1" dirty="0"/>
              <a:t> a key </a:t>
            </a:r>
            <a:r>
              <a:rPr lang="fr-FR" altLang="fr-FR" sz="2000" b="1" dirty="0" err="1"/>
              <a:t>role</a:t>
            </a:r>
            <a:r>
              <a:rPr lang="fr-FR" altLang="fr-FR" sz="2000" b="1" dirty="0"/>
              <a:t> in an </a:t>
            </a:r>
            <a:r>
              <a:rPr lang="fr-FR" altLang="fr-FR" sz="2000" b="1" dirty="0" err="1"/>
              <a:t>event</a:t>
            </a:r>
            <a:r>
              <a:rPr lang="fr-FR" altLang="fr-FR" sz="2000" b="1" dirty="0"/>
              <a:t> discrimination</a:t>
            </a:r>
          </a:p>
          <a:p>
            <a:pPr marL="285750" indent="-285750" algn="l">
              <a:buFont typeface="Arial" panose="020B0604020202020204" pitchFamily="34" charset="0"/>
              <a:buChar char="•"/>
            </a:pPr>
            <a:r>
              <a:rPr lang="fr-FR" altLang="fr-FR" sz="2000" dirty="0"/>
              <a:t>High spectral data </a:t>
            </a:r>
            <a:r>
              <a:rPr lang="fr-FR" altLang="fr-FR" sz="2000" dirty="0" err="1"/>
              <a:t>quality</a:t>
            </a:r>
            <a:r>
              <a:rPr lang="fr-FR" altLang="fr-FR" sz="2000" dirty="0"/>
              <a:t> / High </a:t>
            </a:r>
            <a:r>
              <a:rPr lang="fr-FR" altLang="fr-FR" sz="2000" dirty="0" err="1"/>
              <a:t>resolution</a:t>
            </a:r>
            <a:r>
              <a:rPr lang="fr-FR" altLang="fr-FR" sz="2000" dirty="0"/>
              <a:t>: </a:t>
            </a:r>
            <a:r>
              <a:rPr lang="fr-FR" altLang="fr-FR" sz="2000" b="1" dirty="0"/>
              <a:t>simple </a:t>
            </a:r>
            <a:r>
              <a:rPr lang="fr-FR" altLang="fr-FR" sz="2000" b="1" dirty="0" err="1"/>
              <a:t>analysis</a:t>
            </a:r>
            <a:r>
              <a:rPr lang="fr-FR" altLang="fr-FR" sz="2000" b="1" dirty="0"/>
              <a:t>, </a:t>
            </a:r>
            <a:r>
              <a:rPr lang="fr-FR" altLang="fr-FR" sz="2000" b="1" dirty="0" err="1"/>
              <a:t>low</a:t>
            </a:r>
            <a:r>
              <a:rPr lang="fr-FR" altLang="fr-FR" sz="2000" b="1" dirty="0"/>
              <a:t> </a:t>
            </a:r>
            <a:r>
              <a:rPr lang="fr-FR" altLang="fr-FR" sz="2000" b="1" dirty="0" err="1"/>
              <a:t>interference</a:t>
            </a:r>
            <a:r>
              <a:rPr lang="fr-FR" altLang="fr-FR" sz="2000" b="1" dirty="0"/>
              <a:t>, </a:t>
            </a:r>
            <a:r>
              <a:rPr lang="fr-FR" altLang="fr-FR" sz="2000" b="1" dirty="0" err="1"/>
              <a:t>reduced</a:t>
            </a:r>
            <a:r>
              <a:rPr lang="fr-FR" altLang="fr-FR" sz="2000" b="1" dirty="0"/>
              <a:t> correction</a:t>
            </a:r>
            <a:r>
              <a:rPr lang="fr-FR" altLang="fr-FR" sz="2000" dirty="0"/>
              <a:t> </a:t>
            </a:r>
            <a:endParaRPr lang="fr-FR" altLang="fr-FR" sz="2000" b="1" dirty="0"/>
          </a:p>
          <a:p>
            <a:pPr marL="285750" indent="-285750" algn="l">
              <a:buFont typeface="Arial" panose="020B0604020202020204" pitchFamily="34" charset="0"/>
              <a:buChar char="•"/>
            </a:pPr>
            <a:r>
              <a:rPr lang="fr-FR" altLang="fr-FR" sz="2000" dirty="0"/>
              <a:t>High </a:t>
            </a:r>
            <a:r>
              <a:rPr lang="fr-FR" altLang="fr-FR" sz="2000" dirty="0" err="1"/>
              <a:t>accuracy</a:t>
            </a:r>
            <a:r>
              <a:rPr lang="fr-FR" altLang="fr-FR" sz="2000" dirty="0"/>
              <a:t> of source localisation: </a:t>
            </a:r>
            <a:r>
              <a:rPr lang="fr-FR" altLang="fr-FR" sz="2000" b="1" dirty="0"/>
              <a:t>high sampling </a:t>
            </a:r>
            <a:r>
              <a:rPr lang="fr-FR" altLang="fr-FR" sz="2000" b="1" dirty="0" err="1"/>
              <a:t>frequency</a:t>
            </a:r>
            <a:endParaRPr lang="fr-FR" altLang="fr-FR" sz="2000" dirty="0"/>
          </a:p>
          <a:p>
            <a:pPr marL="285750" indent="-285750" algn="l">
              <a:buFont typeface="Arial" panose="020B0604020202020204" pitchFamily="34" charset="0"/>
              <a:buChar char="•"/>
            </a:pPr>
            <a:r>
              <a:rPr lang="fr-FR" altLang="fr-FR" sz="2000" dirty="0"/>
              <a:t>High </a:t>
            </a:r>
            <a:r>
              <a:rPr lang="fr-FR" altLang="fr-FR" sz="2000" dirty="0" err="1"/>
              <a:t>reliability</a:t>
            </a:r>
            <a:r>
              <a:rPr lang="fr-FR" altLang="fr-FR" sz="2000" dirty="0"/>
              <a:t> / </a:t>
            </a:r>
            <a:r>
              <a:rPr lang="fr-FR" altLang="fr-FR" sz="2000" dirty="0" err="1"/>
              <a:t>Easy</a:t>
            </a:r>
            <a:r>
              <a:rPr lang="fr-FR" altLang="fr-FR" sz="2000" dirty="0"/>
              <a:t> </a:t>
            </a:r>
            <a:r>
              <a:rPr lang="fr-FR" altLang="fr-FR" sz="2000" dirty="0" err="1"/>
              <a:t>Operation</a:t>
            </a:r>
            <a:r>
              <a:rPr lang="fr-FR" altLang="fr-FR" sz="2000" dirty="0"/>
              <a:t> &amp; Maintenance: </a:t>
            </a:r>
            <a:r>
              <a:rPr lang="fr-FR" altLang="fr-FR" sz="2000" b="1" dirty="0"/>
              <a:t>hard </a:t>
            </a:r>
            <a:r>
              <a:rPr lang="fr-FR" altLang="fr-FR" sz="2000" b="1" dirty="0" err="1"/>
              <a:t>environmental</a:t>
            </a:r>
            <a:r>
              <a:rPr lang="fr-FR" altLang="fr-FR" sz="2000" b="1" dirty="0"/>
              <a:t> condition </a:t>
            </a:r>
            <a:r>
              <a:rPr lang="fr-FR" altLang="fr-FR" sz="2000" b="1" dirty="0" err="1"/>
              <a:t>taken</a:t>
            </a:r>
            <a:r>
              <a:rPr lang="fr-FR" altLang="fr-FR" sz="2000" b="1" dirty="0"/>
              <a:t> </a:t>
            </a:r>
            <a:r>
              <a:rPr lang="fr-FR" altLang="fr-FR" sz="2000" b="1" dirty="0" err="1"/>
              <a:t>into</a:t>
            </a:r>
            <a:r>
              <a:rPr lang="fr-FR" altLang="fr-FR" sz="2000" b="1" dirty="0"/>
              <a:t> </a:t>
            </a:r>
            <a:r>
              <a:rPr lang="fr-FR" altLang="fr-FR" sz="2000" b="1" dirty="0" err="1"/>
              <a:t>account</a:t>
            </a:r>
            <a:endParaRPr lang="fr-FR" altLang="fr-FR" sz="2000" b="1" dirty="0"/>
          </a:p>
          <a:p>
            <a:pPr algn="l"/>
            <a:endParaRPr lang="fr-FR" dirty="0"/>
          </a:p>
        </p:txBody>
      </p:sp>
      <p:pic>
        <p:nvPicPr>
          <p:cNvPr id="13" name="Image 12">
            <a:extLst>
              <a:ext uri="{FF2B5EF4-FFF2-40B4-BE49-F238E27FC236}">
                <a16:creationId xmlns:a16="http://schemas.microsoft.com/office/drawing/2014/main" id="{43CFFFC1-8853-4B0E-90E5-1D341D695ABB}"/>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5921199" y="2950190"/>
            <a:ext cx="2327827" cy="1570439"/>
          </a:xfrm>
          <a:prstGeom prst="rect">
            <a:avLst/>
          </a:prstGeom>
          <a:noFill/>
          <a:ln>
            <a:noFill/>
          </a:ln>
        </p:spPr>
      </p:pic>
      <p:pic>
        <p:nvPicPr>
          <p:cNvPr id="14" name="Espace réservé pour une image  8">
            <a:extLst>
              <a:ext uri="{FF2B5EF4-FFF2-40B4-BE49-F238E27FC236}">
                <a16:creationId xmlns:a16="http://schemas.microsoft.com/office/drawing/2014/main" id="{0F202FFC-CD5D-4DF9-B968-DA54389C9AEB}"/>
              </a:ext>
            </a:extLst>
          </p:cNvPr>
          <p:cNvPicPr preferRelativeResize="0"/>
          <p:nvPr/>
        </p:nvPicPr>
        <p:blipFill>
          <a:blip r:embed="rId6" cstate="print">
            <a:extLst>
              <a:ext uri="{28A0092B-C50C-407E-A947-70E740481C1C}">
                <a14:useLocalDpi xmlns:a14="http://schemas.microsoft.com/office/drawing/2010/main" val="0"/>
              </a:ext>
            </a:extLst>
          </a:blip>
          <a:stretch>
            <a:fillRect/>
          </a:stretch>
        </p:blipFill>
        <p:spPr bwMode="auto">
          <a:xfrm>
            <a:off x="8282588" y="2952317"/>
            <a:ext cx="2155956" cy="1570439"/>
          </a:xfrm>
          <a:prstGeom prst="rect">
            <a:avLst/>
          </a:prstGeom>
          <a:ln>
            <a:noFill/>
          </a:ln>
          <a:extLst>
            <a:ext uri="{53640926-AAD7-44D8-BBD7-CCE9431645EC}">
              <a14:shadowObscured xmlns:a14="http://schemas.microsoft.com/office/drawing/2010/main"/>
            </a:ext>
          </a:extLst>
        </p:spPr>
      </p:pic>
      <p:pic>
        <p:nvPicPr>
          <p:cNvPr id="15" name="Espace réservé pour une image  5">
            <a:extLst>
              <a:ext uri="{FF2B5EF4-FFF2-40B4-BE49-F238E27FC236}">
                <a16:creationId xmlns:a16="http://schemas.microsoft.com/office/drawing/2014/main" id="{7EC153BA-8B8E-4B29-9B71-1830B84538D3}"/>
              </a:ext>
            </a:extLst>
          </p:cNvPr>
          <p:cNvPicPr preferRelativeResize="0"/>
          <p:nvPr/>
        </p:nvPicPr>
        <p:blipFill>
          <a:blip r:embed="rId7" cstate="print">
            <a:extLst>
              <a:ext uri="{28A0092B-C50C-407E-A947-70E740481C1C}">
                <a14:useLocalDpi xmlns:a14="http://schemas.microsoft.com/office/drawing/2010/main" val="0"/>
              </a:ext>
            </a:extLst>
          </a:blip>
          <a:stretch>
            <a:fillRect/>
          </a:stretch>
        </p:blipFill>
        <p:spPr bwMode="auto">
          <a:xfrm>
            <a:off x="6979727" y="4569431"/>
            <a:ext cx="2605721" cy="1890963"/>
          </a:xfrm>
          <a:prstGeom prst="rect">
            <a:avLst/>
          </a:prstGeom>
          <a:noFill/>
          <a:ln>
            <a:noFill/>
          </a:ln>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a:solidFill>
                  <a:schemeClr val="accent1"/>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3217</TotalTime>
  <Words>590</Words>
  <Application>Microsoft Office PowerPoint</Application>
  <PresentationFormat>Grand écran</PresentationFormat>
  <Paragraphs>62</Paragraphs>
  <Slides>6</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6</vt:i4>
      </vt:variant>
    </vt:vector>
  </HeadingPairs>
  <TitlesOfParts>
    <vt:vector size="11" baseType="lpstr">
      <vt:lpstr>Arial</vt:lpstr>
      <vt:lpstr>Calibri</vt:lpstr>
      <vt:lpstr>Calibri Light</vt:lpstr>
      <vt:lpstr>Custom Design</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GOURGUES Axelle</cp:lastModifiedBy>
  <cp:revision>34</cp:revision>
  <dcterms:created xsi:type="dcterms:W3CDTF">2023-04-18T13:25:54Z</dcterms:created>
  <dcterms:modified xsi:type="dcterms:W3CDTF">2023-06-09T09:48:24Z</dcterms:modified>
</cp:coreProperties>
</file>