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7" r:id="rId8"/>
    <p:sldId id="268" r:id="rId9"/>
    <p:sldId id="269" r:id="rId10"/>
    <p:sldId id="270" r:id="rId11"/>
    <p:sldId id="265"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7"/>
            <p14:sldId id="268"/>
            <p14:sldId id="269"/>
            <p14:sldId id="270"/>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74" d="100"/>
          <a:sy n="74" d="100"/>
        </p:scale>
        <p:origin x="6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0.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SNL-GMS/GMS-PI21-OPEN"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Geophysical Monitoring System (GMS)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Interactive Analysis Capabilities</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Mark Harris, Katherine Aur, Nicole McMahon,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KJ Lechtenberg, Paul Wright</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Sandia National Laboratories</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Sandia National Laboratories is developing the Geophysical Monitoring System (GMS) for the US NDC, focused on Interactive Analysis tools, and releasing GMS as open source to assist IDC Re-engineering.</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P4.4-325</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GMS is a large, agile software development project, using </a:t>
            </a:r>
            <a:r>
              <a:rPr lang="en-US" sz="1200" dirty="0">
                <a:latin typeface="Arial" panose="020B0604020202020204" pitchFamily="34" charset="0"/>
                <a:ea typeface="Calibri" panose="020F0502020204030204" pitchFamily="34" charset="0"/>
                <a:cs typeface="Arial" panose="020B0604020202020204" pitchFamily="34" charset="0"/>
              </a:rPr>
              <a:t>GitLab CI/CD development pipelines, </a:t>
            </a:r>
            <a:r>
              <a:rPr lang="en-US" sz="1200" dirty="0">
                <a:effectLst/>
                <a:latin typeface="Arial" panose="020B0604020202020204" pitchFamily="34" charset="0"/>
                <a:ea typeface="Calibri" panose="020F0502020204030204" pitchFamily="34" charset="0"/>
                <a:cs typeface="Arial" panose="020B0604020202020204" pitchFamily="34" charset="0"/>
              </a:rPr>
              <a:t>deployed in a cloud-ready Kubernetes containerized platform.</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Arial" panose="020B0604020202020204" pitchFamily="34" charset="0"/>
                <a:ea typeface="Calibri" panose="020F0502020204030204" pitchFamily="34" charset="0"/>
                <a:cs typeface="Arial" panose="020B0604020202020204" pitchFamily="34" charset="0"/>
              </a:rPr>
              <a:t>GMS is a service-oriented, distributed web application. Interactive Analysis (IAN) includes displays for the base data types needed for </a:t>
            </a:r>
            <a:r>
              <a:rPr lang="en-US" sz="1200" dirty="0">
                <a:latin typeface="Arial" panose="020B0604020202020204" pitchFamily="34" charset="0"/>
                <a:ea typeface="Calibri" panose="020F0502020204030204" pitchFamily="34" charset="0"/>
                <a:cs typeface="Arial" panose="020B0604020202020204" pitchFamily="34" charset="0"/>
              </a:rPr>
              <a:t>SHI </a:t>
            </a:r>
            <a:r>
              <a:rPr lang="en-US" sz="1200" dirty="0">
                <a:effectLst/>
                <a:latin typeface="Arial" panose="020B0604020202020204" pitchFamily="34" charset="0"/>
                <a:ea typeface="Calibri" panose="020F0502020204030204" pitchFamily="34" charset="0"/>
                <a:cs typeface="Arial" panose="020B0604020202020204" pitchFamily="34" charset="0"/>
              </a:rPr>
              <a:t>analysis. IAN uses modern web technology, accessed with a common web browser, with consistent, flexible, </a:t>
            </a:r>
            <a:r>
              <a:rPr lang="en-US" sz="1200" dirty="0">
                <a:latin typeface="Arial" panose="020B0604020202020204" pitchFamily="34" charset="0"/>
                <a:ea typeface="Calibri" panose="020F0502020204030204" pitchFamily="34" charset="0"/>
                <a:cs typeface="Arial" panose="020B0604020202020204" pitchFamily="34" charset="0"/>
              </a:rPr>
              <a:t>fully synchronized displays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SNL is developing GMS data access services and an Interactive Analysis application, planned to complete in 2026. </a:t>
            </a:r>
            <a:r>
              <a:rPr lang="en-US" sz="1200" dirty="0">
                <a:latin typeface="Arial" panose="020B0604020202020204" pitchFamily="34" charset="0"/>
                <a:ea typeface="Calibri" panose="020F0502020204030204" pitchFamily="34" charset="0"/>
                <a:cs typeface="Arial" panose="020B0604020202020204" pitchFamily="34" charset="0"/>
              </a:rPr>
              <a:t>GMS is cloud-ready, operational quality, and secure. </a:t>
            </a:r>
            <a:r>
              <a:rPr lang="en-US" sz="1200" dirty="0">
                <a:latin typeface="Arial" panose="020B0604020202020204" pitchFamily="34" charset="0"/>
                <a:cs typeface="Arial" panose="020B0604020202020204" pitchFamily="34" charset="0"/>
              </a:rPr>
              <a:t>We are releasing two GMS Open Source versions per year.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670030E-61F7-4197-9183-01AAA62E517E}"/>
              </a:ext>
            </a:extLst>
          </p:cNvPr>
          <p:cNvSpPr txBox="1"/>
          <p:nvPr/>
        </p:nvSpPr>
        <p:spPr>
          <a:xfrm>
            <a:off x="7083603" y="6340593"/>
            <a:ext cx="5108397" cy="507831"/>
          </a:xfrm>
          <a:prstGeom prst="rect">
            <a:avLst/>
          </a:prstGeom>
          <a:noFill/>
        </p:spPr>
        <p:txBody>
          <a:bodyPr wrap="square">
            <a:spAutoFit/>
          </a:bodyPr>
          <a:lstStyle/>
          <a:p>
            <a:r>
              <a:rPr lang="en-US" sz="900" i="1" dirty="0">
                <a:solidFill>
                  <a:schemeClr val="bg1"/>
                </a:solidFill>
              </a:rPr>
              <a:t>Sandia National Laboratories is a </a:t>
            </a:r>
            <a:r>
              <a:rPr lang="en-US" sz="900" i="1" dirty="0" err="1">
                <a:solidFill>
                  <a:schemeClr val="bg1"/>
                </a:solidFill>
              </a:rPr>
              <a:t>multimission</a:t>
            </a:r>
            <a:r>
              <a:rPr lang="en-US" sz="900" i="1" dirty="0">
                <a:solidFill>
                  <a:schemeClr val="bg1"/>
                </a:solidFill>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900" dirty="0">
              <a:solidFill>
                <a:schemeClr val="bg1"/>
              </a:solidFill>
            </a:endParaRPr>
          </a:p>
        </p:txBody>
      </p:sp>
      <p:pic>
        <p:nvPicPr>
          <p:cNvPr id="11" name="Picture 10">
            <a:extLst>
              <a:ext uri="{FF2B5EF4-FFF2-40B4-BE49-F238E27FC236}">
                <a16:creationId xmlns:a16="http://schemas.microsoft.com/office/drawing/2014/main" id="{59F25807-2372-4D5F-8475-88766A17B319}"/>
              </a:ext>
            </a:extLst>
          </p:cNvPr>
          <p:cNvPicPr>
            <a:picLocks noChangeAspect="1"/>
          </p:cNvPicPr>
          <p:nvPr/>
        </p:nvPicPr>
        <p:blipFill>
          <a:blip r:embed="rId2"/>
          <a:stretch>
            <a:fillRect/>
          </a:stretch>
        </p:blipFill>
        <p:spPr>
          <a:xfrm>
            <a:off x="10207062" y="501132"/>
            <a:ext cx="1554480" cy="598095"/>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56FAE45-9BDC-42B2-BAE9-E282C01F1D40}"/>
              </a:ext>
            </a:extLst>
          </p:cNvPr>
          <p:cNvPicPr>
            <a:picLocks noChangeAspect="1"/>
          </p:cNvPicPr>
          <p:nvPr/>
        </p:nvPicPr>
        <p:blipFill>
          <a:blip r:embed="rId2"/>
          <a:stretch>
            <a:fillRect/>
          </a:stretch>
        </p:blipFill>
        <p:spPr>
          <a:xfrm>
            <a:off x="10381043" y="250245"/>
            <a:ext cx="1554480" cy="598095"/>
          </a:xfrm>
          <a:prstGeom prst="rect">
            <a:avLst/>
          </a:prstGeom>
        </p:spPr>
      </p:pic>
      <p:sp>
        <p:nvSpPr>
          <p:cNvPr id="8" name="TextBox 7">
            <a:extLst>
              <a:ext uri="{FF2B5EF4-FFF2-40B4-BE49-F238E27FC236}">
                <a16:creationId xmlns:a16="http://schemas.microsoft.com/office/drawing/2014/main" id="{22BF2F34-E2D7-41B6-8506-A30CBF333593}"/>
              </a:ext>
            </a:extLst>
          </p:cNvPr>
          <p:cNvSpPr txBox="1"/>
          <p:nvPr/>
        </p:nvSpPr>
        <p:spPr>
          <a:xfrm>
            <a:off x="824734" y="1325165"/>
            <a:ext cx="8867906" cy="3785652"/>
          </a:xfrm>
          <a:prstGeom prst="rect">
            <a:avLst/>
          </a:prstGeom>
          <a:noFill/>
        </p:spPr>
        <p:txBody>
          <a:bodyPr wrap="square" rtlCol="0">
            <a:spAutoFit/>
          </a:bodyPr>
          <a:lstStyle/>
          <a:p>
            <a:r>
              <a:rPr lang="en-US" sz="1600" dirty="0"/>
              <a:t>SNL is developing the GMS for the US NDC, currently focusing on data access services and an Interactive Analysis application to replace ARS. This effort is planned to complete in 2026.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GMS is cloud-ready, operational quality, and secure. </a:t>
            </a:r>
            <a:endParaRPr lang="en-US" sz="1600" dirty="0"/>
          </a:p>
          <a:p>
            <a:endParaRPr lang="en-US" sz="1600" dirty="0"/>
          </a:p>
          <a:p>
            <a:r>
              <a:rPr lang="en-US" sz="1600" dirty="0"/>
              <a:t>The United States is providing two GMS Open Source software releases per year </a:t>
            </a:r>
            <a:r>
              <a:rPr lang="en-US" sz="1600" dirty="0">
                <a:latin typeface="Calibri" panose="020F0502020204030204" pitchFamily="34" charset="0"/>
                <a:ea typeface="Calibri" panose="020F0502020204030204" pitchFamily="34" charset="0"/>
                <a:cs typeface="Times New Roman" panose="02020603050405020304" pitchFamily="18" charset="0"/>
              </a:rPr>
              <a:t>as a contribution-in-kind</a:t>
            </a:r>
            <a:r>
              <a:rPr lang="en-US" sz="1600" dirty="0"/>
              <a:t> for use by IDC Re-engineering. </a:t>
            </a:r>
          </a:p>
          <a:p>
            <a:endParaRPr lang="en-US" sz="1600" dirty="0"/>
          </a:p>
          <a:p>
            <a:r>
              <a:rPr lang="en-US" sz="1600" dirty="0"/>
              <a:t>The current release is available on GitHub: </a:t>
            </a:r>
          </a:p>
          <a:p>
            <a:pPr marL="742950" lvl="1" indent="-285750">
              <a:buFont typeface="Arial" panose="020B0604020202020204" pitchFamily="34" charset="0"/>
              <a:buChar char="•"/>
            </a:pPr>
            <a:r>
              <a:rPr lang="en-US" sz="1600" dirty="0">
                <a:hlinkClick r:id="rId3"/>
              </a:rPr>
              <a:t>https://github.com/SNL-GMS/GMS-PI21-OPEN</a:t>
            </a:r>
            <a:endParaRPr lang="en-US" sz="1600" dirty="0"/>
          </a:p>
          <a:p>
            <a:endParaRPr lang="en-US" sz="1600" dirty="0"/>
          </a:p>
          <a:p>
            <a:r>
              <a:rPr lang="en-US" sz="1600" dirty="0"/>
              <a:t>The next release should be available early fall 2023, including:</a:t>
            </a:r>
          </a:p>
          <a:p>
            <a:pPr marL="742950" lvl="1" indent="-285750">
              <a:buFont typeface="Arial" panose="020B0604020202020204" pitchFamily="34" charset="0"/>
              <a:buChar char="•"/>
            </a:pPr>
            <a:r>
              <a:rPr lang="en-US" sz="1600" dirty="0"/>
              <a:t>Final Station SOH Monitoring application</a:t>
            </a:r>
          </a:p>
          <a:p>
            <a:pPr marL="742950" lvl="1" indent="-285750">
              <a:buFont typeface="Arial" panose="020B0604020202020204" pitchFamily="34" charset="0"/>
              <a:buChar char="•"/>
            </a:pPr>
            <a:r>
              <a:rPr lang="en-US" sz="1600" dirty="0"/>
              <a:t>Significant bridged data access capability</a:t>
            </a:r>
          </a:p>
          <a:p>
            <a:pPr marL="742950" lvl="1" indent="-285750">
              <a:buFont typeface="Arial" panose="020B0604020202020204" pitchFamily="34" charset="0"/>
              <a:buChar char="•"/>
            </a:pPr>
            <a:r>
              <a:rPr lang="en-US" sz="1600" dirty="0"/>
              <a:t>Early Event Analysis capability</a:t>
            </a:r>
          </a:p>
        </p:txBody>
      </p:sp>
      <p:pic>
        <p:nvPicPr>
          <p:cNvPr id="9" name="Picture 8">
            <a:extLst>
              <a:ext uri="{FF2B5EF4-FFF2-40B4-BE49-F238E27FC236}">
                <a16:creationId xmlns:a16="http://schemas.microsoft.com/office/drawing/2014/main" id="{3348096B-CAB5-436C-8237-AD046B8DC22F}"/>
              </a:ext>
            </a:extLst>
          </p:cNvPr>
          <p:cNvPicPr>
            <a:picLocks noChangeAspect="1"/>
          </p:cNvPicPr>
          <p:nvPr/>
        </p:nvPicPr>
        <p:blipFill rotWithShape="1">
          <a:blip r:embed="rId4"/>
          <a:srcRect t="10059"/>
          <a:stretch/>
        </p:blipFill>
        <p:spPr>
          <a:xfrm>
            <a:off x="2287493" y="5275003"/>
            <a:ext cx="2582801" cy="1371600"/>
          </a:xfrm>
          <a:prstGeom prst="rect">
            <a:avLst/>
          </a:prstGeom>
        </p:spPr>
      </p:pic>
      <p:pic>
        <p:nvPicPr>
          <p:cNvPr id="10" name="Picture 9">
            <a:extLst>
              <a:ext uri="{FF2B5EF4-FFF2-40B4-BE49-F238E27FC236}">
                <a16:creationId xmlns:a16="http://schemas.microsoft.com/office/drawing/2014/main" id="{47895C34-85E8-42FE-8834-48E3D2EDC0D1}"/>
              </a:ext>
            </a:extLst>
          </p:cNvPr>
          <p:cNvPicPr>
            <a:picLocks noChangeAspect="1"/>
          </p:cNvPicPr>
          <p:nvPr/>
        </p:nvPicPr>
        <p:blipFill rotWithShape="1">
          <a:blip r:embed="rId5"/>
          <a:srcRect t="7825"/>
          <a:stretch/>
        </p:blipFill>
        <p:spPr>
          <a:xfrm>
            <a:off x="5471385" y="5275003"/>
            <a:ext cx="2753597" cy="1371600"/>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BD2E8A3-965C-4E67-916E-B1275A0D5725}"/>
              </a:ext>
            </a:extLst>
          </p:cNvPr>
          <p:cNvPicPr>
            <a:picLocks noChangeAspect="1"/>
          </p:cNvPicPr>
          <p:nvPr/>
        </p:nvPicPr>
        <p:blipFill>
          <a:blip r:embed="rId2"/>
          <a:stretch>
            <a:fillRect/>
          </a:stretch>
        </p:blipFill>
        <p:spPr>
          <a:xfrm>
            <a:off x="10381043" y="250245"/>
            <a:ext cx="1554480" cy="598095"/>
          </a:xfrm>
          <a:prstGeom prst="rect">
            <a:avLst/>
          </a:prstGeom>
        </p:spPr>
      </p:pic>
      <p:sp>
        <p:nvSpPr>
          <p:cNvPr id="8" name="TextBox 7">
            <a:extLst>
              <a:ext uri="{FF2B5EF4-FFF2-40B4-BE49-F238E27FC236}">
                <a16:creationId xmlns:a16="http://schemas.microsoft.com/office/drawing/2014/main" id="{0F20B6F9-F640-4EED-A1F7-635C14B89D11}"/>
              </a:ext>
            </a:extLst>
          </p:cNvPr>
          <p:cNvSpPr txBox="1"/>
          <p:nvPr/>
        </p:nvSpPr>
        <p:spPr>
          <a:xfrm>
            <a:off x="548668" y="1884301"/>
            <a:ext cx="7070873" cy="4513800"/>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Sandia National Laboratories (SNL) is developing the Geophysical Monitoring System (GMS) for modernization of the United States National Data Center (US NDC) waveform processing system.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United States is providing the common architecture and processing components of GMS as a contribution-in-kind to accelerate progress on International Data Centre (IDC) Re-engineering.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Open source releases of GMS, available on GitHub, have been made annually since 2018.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Recently the GMS development effort is focused on interactive analysis capabilities, referred to as IAN. The 2022 GMS open source release includes capabilities to access and display station metadata, waveforms, QC masks, signal detections, and events. IAN uses modern web technology, accessed with a common web browser. All displays are fully synchronized with a consistent user experience.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latest release also includes a mature, operational-quality Station State-of-Health (SOH) Monitoring capability for CD-1.1 protocol stations, to enhance the ability of system operators to quickly recognize and address station availability and quality issues.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GMS is deployed using a cloud-ready Kubernetes containerized platform, hardened for cyber security accreditation. </a:t>
            </a:r>
          </a:p>
        </p:txBody>
      </p:sp>
      <p:pic>
        <p:nvPicPr>
          <p:cNvPr id="9" name="Picture 8">
            <a:extLst>
              <a:ext uri="{FF2B5EF4-FFF2-40B4-BE49-F238E27FC236}">
                <a16:creationId xmlns:a16="http://schemas.microsoft.com/office/drawing/2014/main" id="{4E01D972-CF5F-4708-B362-CC701182E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0680" y="1364009"/>
            <a:ext cx="1828800" cy="1428904"/>
          </a:xfrm>
          <a:prstGeom prst="rect">
            <a:avLst/>
          </a:prstGeom>
        </p:spPr>
      </p:pic>
      <p:pic>
        <p:nvPicPr>
          <p:cNvPr id="10" name="Picture 9">
            <a:extLst>
              <a:ext uri="{FF2B5EF4-FFF2-40B4-BE49-F238E27FC236}">
                <a16:creationId xmlns:a16="http://schemas.microsoft.com/office/drawing/2014/main" id="{BFC20D8B-AED1-44D8-B5C0-AB43EDA42F18}"/>
              </a:ext>
            </a:extLst>
          </p:cNvPr>
          <p:cNvPicPr>
            <a:picLocks noChangeAspect="1"/>
          </p:cNvPicPr>
          <p:nvPr/>
        </p:nvPicPr>
        <p:blipFill rotWithShape="1">
          <a:blip r:embed="rId4"/>
          <a:srcRect t="7825"/>
          <a:stretch/>
        </p:blipFill>
        <p:spPr>
          <a:xfrm>
            <a:off x="8003480" y="5174074"/>
            <a:ext cx="2743200" cy="1366421"/>
          </a:xfrm>
          <a:prstGeom prst="rect">
            <a:avLst/>
          </a:prstGeom>
        </p:spPr>
      </p:pic>
      <p:pic>
        <p:nvPicPr>
          <p:cNvPr id="11" name="Picture 10">
            <a:extLst>
              <a:ext uri="{FF2B5EF4-FFF2-40B4-BE49-F238E27FC236}">
                <a16:creationId xmlns:a16="http://schemas.microsoft.com/office/drawing/2014/main" id="{4DDB2176-B40D-4684-8BB2-89DC0B33EA3C}"/>
              </a:ext>
            </a:extLst>
          </p:cNvPr>
          <p:cNvPicPr>
            <a:picLocks noChangeAspect="1"/>
          </p:cNvPicPr>
          <p:nvPr/>
        </p:nvPicPr>
        <p:blipFill rotWithShape="1">
          <a:blip r:embed="rId5"/>
          <a:srcRect t="10059"/>
          <a:stretch/>
        </p:blipFill>
        <p:spPr>
          <a:xfrm>
            <a:off x="8003480" y="3255103"/>
            <a:ext cx="2743200" cy="1456780"/>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C220B0E-F76C-4DFE-85A7-71F407B6227E}"/>
              </a:ext>
            </a:extLst>
          </p:cNvPr>
          <p:cNvPicPr>
            <a:picLocks noChangeAspect="1"/>
          </p:cNvPicPr>
          <p:nvPr/>
        </p:nvPicPr>
        <p:blipFill>
          <a:blip r:embed="rId2"/>
          <a:stretch>
            <a:fillRect/>
          </a:stretch>
        </p:blipFill>
        <p:spPr>
          <a:xfrm>
            <a:off x="10381043" y="250245"/>
            <a:ext cx="1554480" cy="598095"/>
          </a:xfrm>
          <a:prstGeom prst="rect">
            <a:avLst/>
          </a:prstGeom>
        </p:spPr>
      </p:pic>
      <p:sp>
        <p:nvSpPr>
          <p:cNvPr id="8" name="TextBox 7">
            <a:extLst>
              <a:ext uri="{FF2B5EF4-FFF2-40B4-BE49-F238E27FC236}">
                <a16:creationId xmlns:a16="http://schemas.microsoft.com/office/drawing/2014/main" id="{651965AD-0267-44F0-94BC-653F99FA2C42}"/>
              </a:ext>
            </a:extLst>
          </p:cNvPr>
          <p:cNvSpPr txBox="1"/>
          <p:nvPr/>
        </p:nvSpPr>
        <p:spPr>
          <a:xfrm>
            <a:off x="363030" y="1379037"/>
            <a:ext cx="9851488" cy="3323987"/>
          </a:xfrm>
          <a:prstGeom prst="rect">
            <a:avLst/>
          </a:prstGeom>
          <a:noFill/>
        </p:spPr>
        <p:txBody>
          <a:bodyPr wrap="square" numCol="1">
            <a:spAutoFit/>
          </a:bodyPr>
          <a:lstStyle/>
          <a:p>
            <a:r>
              <a:rPr lang="en-US" sz="1400" dirty="0"/>
              <a:t>The US NDC and IDC systems originated from 1990’s technology and over time have become difficult to maintain and enhance. Both systems are in need of modernization. </a:t>
            </a:r>
          </a:p>
          <a:p>
            <a:endParaRPr lang="en-US" sz="1400" dirty="0"/>
          </a:p>
          <a:p>
            <a:r>
              <a:rPr lang="en-US" sz="1400" dirty="0"/>
              <a:t>SNL has been working with the US NDC and IDC to establish requirements, design new software architectures, and develop modern processing and analysis software. A primary objective is to improve system qualities such as extensibility, maintainability, configurability, usability, and security.</a:t>
            </a:r>
          </a:p>
          <a:p>
            <a:endParaRPr lang="en-US" sz="1400" dirty="0"/>
          </a:p>
          <a:p>
            <a:r>
              <a:rPr lang="en-US" sz="1400" dirty="0"/>
              <a:t>GMS development is now focused on developing interactive analysis tools used by seismic, hydroacoustic, and infrasound analysts, with the goal to replace the Analyst Review Station (ARS) software with a modern, efficient, and extensible system. </a:t>
            </a:r>
          </a:p>
          <a:p>
            <a:endParaRPr lang="en-US" sz="1400" dirty="0"/>
          </a:p>
          <a:p>
            <a:r>
              <a:rPr lang="en-US" sz="1400" dirty="0"/>
              <a:t>This effort includes development of data services that “bridge” the data from the legacy system to the GMS Common Object Interface format and make this data available through web services to GMS applications and external users. </a:t>
            </a:r>
          </a:p>
          <a:p>
            <a:endParaRPr lang="en-US" sz="1400" dirty="0"/>
          </a:p>
          <a:p>
            <a:r>
              <a:rPr lang="en-US" sz="1400" dirty="0"/>
              <a:t>SNL is developing GMS for the US NDC modernization effort, and providing two open source software releases per year for use in IDC Re-engineering.</a:t>
            </a:r>
          </a:p>
        </p:txBody>
      </p:sp>
      <p:pic>
        <p:nvPicPr>
          <p:cNvPr id="9" name="Picture 8">
            <a:extLst>
              <a:ext uri="{FF2B5EF4-FFF2-40B4-BE49-F238E27FC236}">
                <a16:creationId xmlns:a16="http://schemas.microsoft.com/office/drawing/2014/main" id="{3E37FCBB-BE77-444E-B69E-83A70A559E1B}"/>
              </a:ext>
            </a:extLst>
          </p:cNvPr>
          <p:cNvPicPr>
            <a:picLocks noChangeAspect="1"/>
          </p:cNvPicPr>
          <p:nvPr/>
        </p:nvPicPr>
        <p:blipFill>
          <a:blip r:embed="rId3"/>
          <a:stretch>
            <a:fillRect/>
          </a:stretch>
        </p:blipFill>
        <p:spPr>
          <a:xfrm>
            <a:off x="1539500" y="5008544"/>
            <a:ext cx="7449836" cy="1693883"/>
          </a:xfrm>
          <a:prstGeom prst="rect">
            <a:avLst/>
          </a:prstGeom>
        </p:spPr>
      </p:pic>
      <p:sp>
        <p:nvSpPr>
          <p:cNvPr id="10" name="TextBox 9">
            <a:extLst>
              <a:ext uri="{FF2B5EF4-FFF2-40B4-BE49-F238E27FC236}">
                <a16:creationId xmlns:a16="http://schemas.microsoft.com/office/drawing/2014/main" id="{6DCD8A41-51A0-4A42-9B1E-41CDA3747E3B}"/>
              </a:ext>
            </a:extLst>
          </p:cNvPr>
          <p:cNvSpPr txBox="1"/>
          <p:nvPr/>
        </p:nvSpPr>
        <p:spPr>
          <a:xfrm>
            <a:off x="3351339" y="4707063"/>
            <a:ext cx="4706362" cy="307777"/>
          </a:xfrm>
          <a:prstGeom prst="rect">
            <a:avLst/>
          </a:prstGeom>
          <a:noFill/>
        </p:spPr>
        <p:txBody>
          <a:bodyPr wrap="square">
            <a:spAutoFit/>
          </a:bodyPr>
          <a:lstStyle/>
          <a:p>
            <a:pPr algn="ctr"/>
            <a:r>
              <a:rPr lang="en-US" sz="1400" dirty="0"/>
              <a:t>Interactive Analysis Development Milestones</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7E428BF-B322-4689-BEE4-8AABFDCDE720}"/>
              </a:ext>
            </a:extLst>
          </p:cNvPr>
          <p:cNvPicPr>
            <a:picLocks noChangeAspect="1"/>
          </p:cNvPicPr>
          <p:nvPr/>
        </p:nvPicPr>
        <p:blipFill>
          <a:blip r:embed="rId2"/>
          <a:stretch>
            <a:fillRect/>
          </a:stretch>
        </p:blipFill>
        <p:spPr>
          <a:xfrm>
            <a:off x="10381043" y="250245"/>
            <a:ext cx="1554480" cy="598095"/>
          </a:xfrm>
          <a:prstGeom prst="rect">
            <a:avLst/>
          </a:prstGeom>
        </p:spPr>
      </p:pic>
      <p:pic>
        <p:nvPicPr>
          <p:cNvPr id="8" name="Picture 7">
            <a:extLst>
              <a:ext uri="{FF2B5EF4-FFF2-40B4-BE49-F238E27FC236}">
                <a16:creationId xmlns:a16="http://schemas.microsoft.com/office/drawing/2014/main" id="{052005D9-48C7-499C-8B0A-3B0C7D9391AB}"/>
              </a:ext>
            </a:extLst>
          </p:cNvPr>
          <p:cNvPicPr>
            <a:picLocks noChangeAspect="1"/>
          </p:cNvPicPr>
          <p:nvPr/>
        </p:nvPicPr>
        <p:blipFill>
          <a:blip r:embed="rId3"/>
          <a:stretch>
            <a:fillRect/>
          </a:stretch>
        </p:blipFill>
        <p:spPr>
          <a:xfrm>
            <a:off x="5669823" y="3728042"/>
            <a:ext cx="5029200" cy="3029699"/>
          </a:xfrm>
          <a:prstGeom prst="rect">
            <a:avLst/>
          </a:prstGeom>
        </p:spPr>
      </p:pic>
      <p:sp>
        <p:nvSpPr>
          <p:cNvPr id="9" name="TextBox 8">
            <a:extLst>
              <a:ext uri="{FF2B5EF4-FFF2-40B4-BE49-F238E27FC236}">
                <a16:creationId xmlns:a16="http://schemas.microsoft.com/office/drawing/2014/main" id="{6E970D39-35E8-4223-9915-09597639F798}"/>
              </a:ext>
            </a:extLst>
          </p:cNvPr>
          <p:cNvSpPr txBox="1"/>
          <p:nvPr/>
        </p:nvSpPr>
        <p:spPr>
          <a:xfrm>
            <a:off x="5597968" y="1781856"/>
            <a:ext cx="5212080" cy="1670394"/>
          </a:xfrm>
          <a:prstGeom prst="rect">
            <a:avLst/>
          </a:prstGeom>
          <a:noFill/>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GMS uses agile development practices, working in two week iterations. GMS developers manage code and workflow in GitLab.</a:t>
            </a:r>
          </a:p>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We use GitLab Continuous Integration / Continuous Deployment (CI/CD) to automate software build, test, and deployment pipelines.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GME is deployed using a cloud-ready Kubernetes containerized platform, hardened for cyber security accreditation.</a:t>
            </a:r>
          </a:p>
        </p:txBody>
      </p:sp>
      <p:sp>
        <p:nvSpPr>
          <p:cNvPr id="10" name="TextBox 9">
            <a:extLst>
              <a:ext uri="{FF2B5EF4-FFF2-40B4-BE49-F238E27FC236}">
                <a16:creationId xmlns:a16="http://schemas.microsoft.com/office/drawing/2014/main" id="{ACFC2B79-49D7-4058-B851-C7E5A5BAD56C}"/>
              </a:ext>
            </a:extLst>
          </p:cNvPr>
          <p:cNvSpPr txBox="1"/>
          <p:nvPr/>
        </p:nvSpPr>
        <p:spPr>
          <a:xfrm>
            <a:off x="6367535" y="1326568"/>
            <a:ext cx="3657600" cy="369332"/>
          </a:xfrm>
          <a:prstGeom prst="rect">
            <a:avLst/>
          </a:prstGeom>
          <a:noFill/>
        </p:spPr>
        <p:txBody>
          <a:bodyPr wrap="square">
            <a:spAutoFit/>
          </a:bodyPr>
          <a:lstStyle/>
          <a:p>
            <a:pPr algn="ctr"/>
            <a:r>
              <a:rPr lang="en-US" dirty="0"/>
              <a:t>Development and Deployment</a:t>
            </a:r>
          </a:p>
        </p:txBody>
      </p:sp>
      <p:sp>
        <p:nvSpPr>
          <p:cNvPr id="11" name="TextBox 10">
            <a:extLst>
              <a:ext uri="{FF2B5EF4-FFF2-40B4-BE49-F238E27FC236}">
                <a16:creationId xmlns:a16="http://schemas.microsoft.com/office/drawing/2014/main" id="{F1D09796-50F6-4175-913F-09C1B9D3AAD5}"/>
              </a:ext>
            </a:extLst>
          </p:cNvPr>
          <p:cNvSpPr txBox="1"/>
          <p:nvPr/>
        </p:nvSpPr>
        <p:spPr>
          <a:xfrm>
            <a:off x="828893" y="1326568"/>
            <a:ext cx="3657600" cy="369332"/>
          </a:xfrm>
          <a:prstGeom prst="rect">
            <a:avLst/>
          </a:prstGeom>
          <a:noFill/>
        </p:spPr>
        <p:txBody>
          <a:bodyPr wrap="square">
            <a:spAutoFit/>
          </a:bodyPr>
          <a:lstStyle/>
          <a:p>
            <a:pPr algn="ctr"/>
            <a:r>
              <a:rPr lang="en-US" dirty="0"/>
              <a:t>Product Design and Architecture</a:t>
            </a:r>
          </a:p>
        </p:txBody>
      </p:sp>
      <p:sp>
        <p:nvSpPr>
          <p:cNvPr id="12" name="TextBox 11">
            <a:extLst>
              <a:ext uri="{FF2B5EF4-FFF2-40B4-BE49-F238E27FC236}">
                <a16:creationId xmlns:a16="http://schemas.microsoft.com/office/drawing/2014/main" id="{66271D4E-B620-400B-94F7-7691AE111980}"/>
              </a:ext>
            </a:extLst>
          </p:cNvPr>
          <p:cNvSpPr txBox="1"/>
          <p:nvPr/>
        </p:nvSpPr>
        <p:spPr>
          <a:xfrm>
            <a:off x="212123" y="1770045"/>
            <a:ext cx="5114721" cy="1798313"/>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GMS is a large software development project with several development teams, plus architecture, geo</a:t>
            </a:r>
            <a:r>
              <a:rPr lang="en-US" sz="1400" dirty="0">
                <a:latin typeface="Calibri" panose="020F0502020204030204" pitchFamily="34" charset="0"/>
                <a:ea typeface="Calibri" panose="020F0502020204030204" pitchFamily="34" charset="0"/>
                <a:cs typeface="Times New Roman" panose="02020603050405020304" pitchFamily="18" charset="0"/>
              </a:rPr>
              <a:t>science, </a:t>
            </a:r>
            <a:r>
              <a:rPr lang="en-US" sz="1400" dirty="0">
                <a:effectLst/>
                <a:latin typeface="Calibri" panose="020F0502020204030204" pitchFamily="34" charset="0"/>
                <a:ea typeface="Calibri" panose="020F0502020204030204" pitchFamily="34" charset="0"/>
                <a:cs typeface="Times New Roman" panose="02020603050405020304" pitchFamily="18" charset="0"/>
              </a:rPr>
              <a:t>platform, and test teams.</a:t>
            </a:r>
          </a:p>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Product Management defines and prioritizes a capability roadmap, and along with user experience and architecture develops product guidance for developers in the form of descriptions, storyboards, and architecture designs.</a:t>
            </a:r>
          </a:p>
        </p:txBody>
      </p:sp>
      <p:pic>
        <p:nvPicPr>
          <p:cNvPr id="13" name="Picture 12">
            <a:extLst>
              <a:ext uri="{FF2B5EF4-FFF2-40B4-BE49-F238E27FC236}">
                <a16:creationId xmlns:a16="http://schemas.microsoft.com/office/drawing/2014/main" id="{548DB555-F997-454D-AC05-D75D7BA3BCF2}"/>
              </a:ext>
            </a:extLst>
          </p:cNvPr>
          <p:cNvPicPr>
            <a:picLocks noChangeAspect="1"/>
          </p:cNvPicPr>
          <p:nvPr/>
        </p:nvPicPr>
        <p:blipFill>
          <a:blip r:embed="rId4"/>
          <a:stretch>
            <a:fillRect/>
          </a:stretch>
        </p:blipFill>
        <p:spPr>
          <a:xfrm>
            <a:off x="212123" y="3920009"/>
            <a:ext cx="2452733" cy="1831021"/>
          </a:xfrm>
          <a:prstGeom prst="rect">
            <a:avLst/>
          </a:prstGeom>
        </p:spPr>
      </p:pic>
      <p:pic>
        <p:nvPicPr>
          <p:cNvPr id="14" name="Picture 13">
            <a:extLst>
              <a:ext uri="{FF2B5EF4-FFF2-40B4-BE49-F238E27FC236}">
                <a16:creationId xmlns:a16="http://schemas.microsoft.com/office/drawing/2014/main" id="{18982A9C-DC28-41AE-9462-ECA0EAA4C859}"/>
              </a:ext>
            </a:extLst>
          </p:cNvPr>
          <p:cNvPicPr>
            <a:picLocks noChangeAspect="1"/>
          </p:cNvPicPr>
          <p:nvPr/>
        </p:nvPicPr>
        <p:blipFill>
          <a:blip r:embed="rId5"/>
          <a:stretch>
            <a:fillRect/>
          </a:stretch>
        </p:blipFill>
        <p:spPr>
          <a:xfrm>
            <a:off x="2956511" y="5145276"/>
            <a:ext cx="2327301" cy="1586507"/>
          </a:xfrm>
          <a:prstGeom prst="rect">
            <a:avLst/>
          </a:prstGeom>
          <a:solidFill>
            <a:schemeClr val="bg1"/>
          </a:solidFill>
          <a:ln w="12700">
            <a:solidFill>
              <a:schemeClr val="tx1"/>
            </a:solidFill>
          </a:ln>
        </p:spPr>
      </p:pic>
      <p:pic>
        <p:nvPicPr>
          <p:cNvPr id="15" name="Picture 2">
            <a:extLst>
              <a:ext uri="{FF2B5EF4-FFF2-40B4-BE49-F238E27FC236}">
                <a16:creationId xmlns:a16="http://schemas.microsoft.com/office/drawing/2014/main" id="{8CFDEA0A-CD08-4FA1-BCB8-76932BEF60C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99236" y="4477620"/>
            <a:ext cx="1602143" cy="1831021"/>
          </a:xfrm>
          <a:prstGeom prst="rect">
            <a:avLst/>
          </a:prstGeom>
          <a:solidFill>
            <a:schemeClr val="bg1"/>
          </a:solidFill>
          <a:ln>
            <a:solidFill>
              <a:schemeClr val="tx1"/>
            </a:solidFill>
          </a:ln>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p>
          <a:p>
            <a:r>
              <a:rPr lang="en-US" sz="2000" dirty="0">
                <a:solidFill>
                  <a:schemeClr val="bg1"/>
                </a:solidFill>
                <a:latin typeface="Arial" panose="020B0604020202020204" pitchFamily="34" charset="0"/>
                <a:cs typeface="Arial" panose="020B0604020202020204" pitchFamily="34" charset="0"/>
              </a:rPr>
              <a:t>Interactive Analysis (IAN)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6A71F8-4F16-406D-A17D-31924CCBBEF8}"/>
              </a:ext>
            </a:extLst>
          </p:cNvPr>
          <p:cNvPicPr>
            <a:picLocks noChangeAspect="1"/>
          </p:cNvPicPr>
          <p:nvPr/>
        </p:nvPicPr>
        <p:blipFill>
          <a:blip r:embed="rId2"/>
          <a:stretch>
            <a:fillRect/>
          </a:stretch>
        </p:blipFill>
        <p:spPr>
          <a:xfrm>
            <a:off x="10381043" y="250245"/>
            <a:ext cx="1554480" cy="598095"/>
          </a:xfrm>
          <a:prstGeom prst="rect">
            <a:avLst/>
          </a:prstGeom>
        </p:spPr>
      </p:pic>
      <p:sp>
        <p:nvSpPr>
          <p:cNvPr id="8" name="TextBox 7">
            <a:extLst>
              <a:ext uri="{FF2B5EF4-FFF2-40B4-BE49-F238E27FC236}">
                <a16:creationId xmlns:a16="http://schemas.microsoft.com/office/drawing/2014/main" id="{58D6BAD1-3EDE-4C14-AE13-AF2A086E060B}"/>
              </a:ext>
            </a:extLst>
          </p:cNvPr>
          <p:cNvSpPr txBox="1"/>
          <p:nvPr/>
        </p:nvSpPr>
        <p:spPr>
          <a:xfrm>
            <a:off x="182880" y="1371600"/>
            <a:ext cx="4694144" cy="5349991"/>
          </a:xfrm>
          <a:prstGeom prst="rect">
            <a:avLst/>
          </a:prstGeom>
          <a:noFill/>
        </p:spPr>
        <p:txBody>
          <a:bodyPr wrap="square">
            <a:spAutoFit/>
          </a:bodyPr>
          <a:lstStyle/>
          <a:p>
            <a:pPr marR="0">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GMS is a service-oriented, distributed web application. Data services provide access to stored data (in this case from the legacy database) to GMS applications like IAN. Processing and configuration services also support analysis operations. External users can also access these services.</a:t>
            </a:r>
          </a:p>
          <a:p>
            <a:pPr marR="0">
              <a:lnSpc>
                <a:spcPct val="107000"/>
              </a:lnSpc>
              <a:spcBef>
                <a:spcPts val="0"/>
              </a:spcBef>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IAN can currently display the base data types needed for </a:t>
            </a:r>
            <a:r>
              <a:rPr lang="en-US" sz="1600" dirty="0">
                <a:latin typeface="Calibri" panose="020F0502020204030204" pitchFamily="34" charset="0"/>
                <a:ea typeface="Calibri" panose="020F0502020204030204" pitchFamily="34" charset="0"/>
                <a:cs typeface="Times New Roman" panose="02020603050405020304" pitchFamily="18" charset="0"/>
              </a:rPr>
              <a:t>SHI </a:t>
            </a:r>
            <a:r>
              <a:rPr lang="en-US" sz="1600" dirty="0">
                <a:effectLst/>
                <a:latin typeface="Calibri" panose="020F0502020204030204" pitchFamily="34" charset="0"/>
                <a:ea typeface="Calibri" panose="020F0502020204030204" pitchFamily="34" charset="0"/>
                <a:cs typeface="Times New Roman" panose="02020603050405020304" pitchFamily="18" charset="0"/>
              </a:rPr>
              <a:t>analysis. Displays include Workflow, </a:t>
            </a:r>
            <a:r>
              <a:rPr lang="en-US" sz="1600" dirty="0">
                <a:latin typeface="Calibri" panose="020F0502020204030204" pitchFamily="34" charset="0"/>
                <a:ea typeface="Calibri" panose="020F0502020204030204" pitchFamily="34" charset="0"/>
                <a:cs typeface="Times New Roman" panose="02020603050405020304" pitchFamily="18" charset="0"/>
              </a:rPr>
              <a:t>Station Properties, Waveforms, Filters, </a:t>
            </a:r>
            <a:r>
              <a:rPr lang="en-US" sz="1600" dirty="0">
                <a:effectLst/>
                <a:latin typeface="Calibri" panose="020F0502020204030204" pitchFamily="34" charset="0"/>
                <a:ea typeface="Calibri" panose="020F0502020204030204" pitchFamily="34" charset="0"/>
                <a:cs typeface="Times New Roman" panose="02020603050405020304" pitchFamily="18" charset="0"/>
              </a:rPr>
              <a:t>Signal Detection List, </a:t>
            </a:r>
            <a:r>
              <a:rPr lang="en-US" sz="1600" dirty="0">
                <a:latin typeface="Calibri" panose="020F0502020204030204" pitchFamily="34" charset="0"/>
                <a:ea typeface="Calibri" panose="020F0502020204030204" pitchFamily="34" charset="0"/>
                <a:cs typeface="Times New Roman" panose="02020603050405020304" pitchFamily="18" charset="0"/>
              </a:rPr>
              <a:t>Event List, Map, Undo/Redo. </a:t>
            </a:r>
            <a:r>
              <a:rPr lang="en-US" sz="1600" dirty="0">
                <a:effectLst/>
                <a:latin typeface="Calibri" panose="020F0502020204030204" pitchFamily="34" charset="0"/>
                <a:ea typeface="Calibri" panose="020F0502020204030204" pitchFamily="34" charset="0"/>
                <a:cs typeface="Times New Roman" panose="02020603050405020304" pitchFamily="18" charset="0"/>
              </a:rPr>
              <a:t>Capabilities to edit data and perform signal processin</a:t>
            </a:r>
            <a:r>
              <a:rPr lang="en-US" sz="1600" dirty="0">
                <a:latin typeface="Calibri" panose="020F0502020204030204" pitchFamily="34" charset="0"/>
                <a:ea typeface="Calibri" panose="020F0502020204030204" pitchFamily="34" charset="0"/>
                <a:cs typeface="Times New Roman" panose="02020603050405020304" pitchFamily="18" charset="0"/>
              </a:rPr>
              <a:t>g operations are underway.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IAN uses modern web technology, accessed with a common web browser. Display are flexible and customizable. </a:t>
            </a:r>
            <a:r>
              <a:rPr lang="en-US" sz="1600" dirty="0">
                <a:latin typeface="Calibri" panose="020F0502020204030204" pitchFamily="34" charset="0"/>
                <a:ea typeface="Calibri" panose="020F0502020204030204" pitchFamily="34" charset="0"/>
                <a:cs typeface="Times New Roman" panose="02020603050405020304" pitchFamily="18" charset="0"/>
              </a:rPr>
              <a:t>Data and user operations are fully synchronized across all displays, with consistent user experience design. </a:t>
            </a:r>
          </a:p>
        </p:txBody>
      </p:sp>
      <p:pic>
        <p:nvPicPr>
          <p:cNvPr id="9" name="Picture 8">
            <a:extLst>
              <a:ext uri="{FF2B5EF4-FFF2-40B4-BE49-F238E27FC236}">
                <a16:creationId xmlns:a16="http://schemas.microsoft.com/office/drawing/2014/main" id="{D151444C-2E1D-4D95-94BB-DF6FFF6D2717}"/>
              </a:ext>
            </a:extLst>
          </p:cNvPr>
          <p:cNvPicPr>
            <a:picLocks noChangeAspect="1"/>
          </p:cNvPicPr>
          <p:nvPr/>
        </p:nvPicPr>
        <p:blipFill>
          <a:blip r:embed="rId3"/>
          <a:stretch>
            <a:fillRect/>
          </a:stretch>
        </p:blipFill>
        <p:spPr>
          <a:xfrm>
            <a:off x="5400339" y="1166113"/>
            <a:ext cx="5212080" cy="2686138"/>
          </a:xfrm>
          <a:prstGeom prst="rect">
            <a:avLst/>
          </a:prstGeom>
        </p:spPr>
      </p:pic>
      <p:pic>
        <p:nvPicPr>
          <p:cNvPr id="10" name="Picture 9">
            <a:extLst>
              <a:ext uri="{FF2B5EF4-FFF2-40B4-BE49-F238E27FC236}">
                <a16:creationId xmlns:a16="http://schemas.microsoft.com/office/drawing/2014/main" id="{F4EED10C-B945-424D-A28A-85A6E4078DA4}"/>
              </a:ext>
            </a:extLst>
          </p:cNvPr>
          <p:cNvPicPr>
            <a:picLocks noChangeAspect="1"/>
          </p:cNvPicPr>
          <p:nvPr/>
        </p:nvPicPr>
        <p:blipFill>
          <a:blip r:embed="rId4"/>
          <a:stretch>
            <a:fillRect/>
          </a:stretch>
        </p:blipFill>
        <p:spPr>
          <a:xfrm>
            <a:off x="5400339" y="4085229"/>
            <a:ext cx="5212080" cy="2625063"/>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p>
          <a:p>
            <a:r>
              <a:rPr lang="en-US" sz="2000" dirty="0">
                <a:solidFill>
                  <a:schemeClr val="bg1"/>
                </a:solidFill>
                <a:latin typeface="Arial" panose="020B0604020202020204" pitchFamily="34" charset="0"/>
                <a:cs typeface="Arial" panose="020B0604020202020204" pitchFamily="34" charset="0"/>
              </a:rPr>
              <a:t>Station and Waveform Analysis Features</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6A71F8-4F16-406D-A17D-31924CCBBEF8}"/>
              </a:ext>
            </a:extLst>
          </p:cNvPr>
          <p:cNvPicPr>
            <a:picLocks noChangeAspect="1"/>
          </p:cNvPicPr>
          <p:nvPr/>
        </p:nvPicPr>
        <p:blipFill>
          <a:blip r:embed="rId2"/>
          <a:stretch>
            <a:fillRect/>
          </a:stretch>
        </p:blipFill>
        <p:spPr>
          <a:xfrm>
            <a:off x="10381043" y="250245"/>
            <a:ext cx="1554480" cy="598095"/>
          </a:xfrm>
          <a:prstGeom prst="rect">
            <a:avLst/>
          </a:prstGeom>
        </p:spPr>
      </p:pic>
      <p:sp>
        <p:nvSpPr>
          <p:cNvPr id="8" name="TextBox 7">
            <a:extLst>
              <a:ext uri="{FF2B5EF4-FFF2-40B4-BE49-F238E27FC236}">
                <a16:creationId xmlns:a16="http://schemas.microsoft.com/office/drawing/2014/main" id="{6B3E8CDC-8198-4DEF-A5F2-E9B6E206D9F8}"/>
              </a:ext>
            </a:extLst>
          </p:cNvPr>
          <p:cNvSpPr txBox="1"/>
          <p:nvPr/>
        </p:nvSpPr>
        <p:spPr>
          <a:xfrm>
            <a:off x="182880" y="1371600"/>
            <a:ext cx="2883564" cy="5120248"/>
          </a:xfrm>
          <a:prstGeom prst="rect">
            <a:avLst/>
          </a:prstGeom>
          <a:noFill/>
        </p:spPr>
        <p:txBody>
          <a:bodyPr wrap="square">
            <a:spAutoFit/>
          </a:bodyPr>
          <a:lstStyle/>
          <a:p>
            <a:r>
              <a:rPr lang="en-US" sz="1600" dirty="0"/>
              <a:t>Station Viewing</a:t>
            </a:r>
          </a:p>
          <a:p>
            <a:pPr marL="285750" indent="-285750">
              <a:buFont typeface="Arial" panose="020B0604020202020204" pitchFamily="34" charset="0"/>
              <a:buChar char="•"/>
            </a:pPr>
            <a:r>
              <a:rPr lang="en-US" sz="1600" dirty="0"/>
              <a:t>Map – station and site icons</a:t>
            </a:r>
          </a:p>
          <a:p>
            <a:pPr marL="285750" indent="-285750">
              <a:buFont typeface="Arial" panose="020B0604020202020204" pitchFamily="34" charset="0"/>
              <a:buChar char="•"/>
            </a:pPr>
            <a:r>
              <a:rPr lang="en-US" sz="1600" dirty="0"/>
              <a:t>Station Properties – text attributes for stations, site, channels</a:t>
            </a:r>
          </a:p>
          <a:p>
            <a:pPr marL="285750" indent="-285750">
              <a:buFont typeface="Arial" panose="020B0604020202020204" pitchFamily="34" charset="0"/>
              <a:buChar char="•"/>
            </a:pPr>
            <a:r>
              <a:rPr lang="en-US" sz="1600" dirty="0"/>
              <a:t>Waveform Display – show and hide stations</a:t>
            </a:r>
          </a:p>
          <a:p>
            <a:endParaRPr lang="en-US" sz="1600" dirty="0"/>
          </a:p>
          <a:p>
            <a:r>
              <a:rPr lang="en-US" sz="1600" dirty="0"/>
              <a:t>Waveform Viewing</a:t>
            </a:r>
          </a:p>
          <a:p>
            <a:pPr marL="285750" marR="0" indent="-285750">
              <a:lnSpc>
                <a:spcPct val="107000"/>
              </a:lnSpc>
              <a:spcBef>
                <a:spcPts val="0"/>
              </a:spcBef>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Beams and Raw Waveforms</a:t>
            </a:r>
          </a:p>
          <a:p>
            <a:pPr marL="285750" marR="0" indent="-285750">
              <a:lnSpc>
                <a:spcPct val="107000"/>
              </a:lnSpc>
              <a:spcBef>
                <a:spcPts val="0"/>
              </a:spcBef>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Zoom and pan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Amplitude scaling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Interactive QC masks</a:t>
            </a:r>
          </a:p>
          <a:p>
            <a:pPr marL="285750" marR="0" indent="-285750">
              <a:lnSpc>
                <a:spcPct val="107000"/>
              </a:lnSpc>
              <a:spcBef>
                <a:spcPts val="0"/>
              </a:spcBef>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Measure Window (zoomed waveform segment)</a:t>
            </a:r>
          </a:p>
          <a:p>
            <a:pPr marL="285750" indent="-285750">
              <a:buFont typeface="Arial" panose="020B0604020202020204" pitchFamily="34" charset="0"/>
              <a:buChar char="•"/>
            </a:pPr>
            <a:endParaRPr lang="en-US" sz="1600" dirty="0"/>
          </a:p>
          <a:p>
            <a:r>
              <a:rPr lang="en-US" sz="1600" dirty="0"/>
              <a:t>Waveform Analysis (next release)</a:t>
            </a:r>
          </a:p>
          <a:p>
            <a:pPr marL="285750" indent="-285750">
              <a:buFont typeface="Arial" panose="020B0604020202020204" pitchFamily="34" charset="0"/>
              <a:buChar char="•"/>
            </a:pPr>
            <a:r>
              <a:rPr lang="en-US" sz="1600" dirty="0"/>
              <a:t>Edit QC masks</a:t>
            </a:r>
          </a:p>
          <a:p>
            <a:pPr marL="285750" indent="-285750">
              <a:buFont typeface="Arial" panose="020B0604020202020204" pitchFamily="34" charset="0"/>
              <a:buChar char="•"/>
            </a:pPr>
            <a:r>
              <a:rPr lang="en-US" sz="1600" dirty="0"/>
              <a:t>Waveform Filtering</a:t>
            </a:r>
          </a:p>
        </p:txBody>
      </p:sp>
      <p:pic>
        <p:nvPicPr>
          <p:cNvPr id="9" name="Picture 8">
            <a:extLst>
              <a:ext uri="{FF2B5EF4-FFF2-40B4-BE49-F238E27FC236}">
                <a16:creationId xmlns:a16="http://schemas.microsoft.com/office/drawing/2014/main" id="{452CFC1C-C449-4AEE-9928-942179A52A5D}"/>
              </a:ext>
            </a:extLst>
          </p:cNvPr>
          <p:cNvPicPr>
            <a:picLocks noChangeAspect="1"/>
          </p:cNvPicPr>
          <p:nvPr/>
        </p:nvPicPr>
        <p:blipFill rotWithShape="1">
          <a:blip r:embed="rId3"/>
          <a:srcRect b="28570"/>
          <a:stretch/>
        </p:blipFill>
        <p:spPr>
          <a:xfrm>
            <a:off x="5801724" y="4977216"/>
            <a:ext cx="4486379" cy="1754568"/>
          </a:xfrm>
          <a:prstGeom prst="rect">
            <a:avLst/>
          </a:prstGeom>
        </p:spPr>
      </p:pic>
      <p:sp>
        <p:nvSpPr>
          <p:cNvPr id="10" name="TextBox 9">
            <a:extLst>
              <a:ext uri="{FF2B5EF4-FFF2-40B4-BE49-F238E27FC236}">
                <a16:creationId xmlns:a16="http://schemas.microsoft.com/office/drawing/2014/main" id="{A13463C4-7CB8-4EE9-A00F-35192C46BAFF}"/>
              </a:ext>
            </a:extLst>
          </p:cNvPr>
          <p:cNvSpPr txBox="1"/>
          <p:nvPr/>
        </p:nvSpPr>
        <p:spPr>
          <a:xfrm>
            <a:off x="5193283" y="5661691"/>
            <a:ext cx="934990" cy="738664"/>
          </a:xfrm>
          <a:prstGeom prst="rect">
            <a:avLst/>
          </a:prstGeom>
          <a:solidFill>
            <a:srgbClr val="FFA033"/>
          </a:solidFill>
        </p:spPr>
        <p:txBody>
          <a:bodyPr wrap="square" rtlCol="0">
            <a:spAutoFit/>
          </a:bodyPr>
          <a:lstStyle/>
          <a:p>
            <a:r>
              <a:rPr lang="en-US" sz="1050" dirty="0"/>
              <a:t>QC Masks are color-coded on waveform segments</a:t>
            </a:r>
          </a:p>
        </p:txBody>
      </p:sp>
      <p:pic>
        <p:nvPicPr>
          <p:cNvPr id="11" name="Picture 10">
            <a:extLst>
              <a:ext uri="{FF2B5EF4-FFF2-40B4-BE49-F238E27FC236}">
                <a16:creationId xmlns:a16="http://schemas.microsoft.com/office/drawing/2014/main" id="{B328085E-31C0-4211-B3A1-DEFB32EB6392}"/>
              </a:ext>
            </a:extLst>
          </p:cNvPr>
          <p:cNvPicPr>
            <a:picLocks noChangeAspect="1"/>
          </p:cNvPicPr>
          <p:nvPr/>
        </p:nvPicPr>
        <p:blipFill>
          <a:blip r:embed="rId4"/>
          <a:stretch>
            <a:fillRect/>
          </a:stretch>
        </p:blipFill>
        <p:spPr>
          <a:xfrm>
            <a:off x="3509465" y="1342906"/>
            <a:ext cx="7315200" cy="3496763"/>
          </a:xfrm>
          <a:prstGeom prst="rect">
            <a:avLst/>
          </a:prstGeom>
        </p:spPr>
      </p:pic>
    </p:spTree>
    <p:extLst>
      <p:ext uri="{BB962C8B-B14F-4D97-AF65-F5344CB8AC3E}">
        <p14:creationId xmlns:p14="http://schemas.microsoft.com/office/powerpoint/2010/main" val="56398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p>
          <a:p>
            <a:r>
              <a:rPr lang="en-US" sz="2000" dirty="0">
                <a:solidFill>
                  <a:schemeClr val="bg1"/>
                </a:solidFill>
                <a:latin typeface="Arial" panose="020B0604020202020204" pitchFamily="34" charset="0"/>
                <a:cs typeface="Arial" panose="020B0604020202020204" pitchFamily="34" charset="0"/>
              </a:rPr>
              <a:t>Signal Detection Analysis Features</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6A71F8-4F16-406D-A17D-31924CCBBEF8}"/>
              </a:ext>
            </a:extLst>
          </p:cNvPr>
          <p:cNvPicPr>
            <a:picLocks noChangeAspect="1"/>
          </p:cNvPicPr>
          <p:nvPr/>
        </p:nvPicPr>
        <p:blipFill>
          <a:blip r:embed="rId2"/>
          <a:stretch>
            <a:fillRect/>
          </a:stretch>
        </p:blipFill>
        <p:spPr>
          <a:xfrm>
            <a:off x="10381043" y="250245"/>
            <a:ext cx="1554480" cy="598095"/>
          </a:xfrm>
          <a:prstGeom prst="rect">
            <a:avLst/>
          </a:prstGeom>
        </p:spPr>
      </p:pic>
      <p:sp>
        <p:nvSpPr>
          <p:cNvPr id="8" name="TextBox 7">
            <a:extLst>
              <a:ext uri="{FF2B5EF4-FFF2-40B4-BE49-F238E27FC236}">
                <a16:creationId xmlns:a16="http://schemas.microsoft.com/office/drawing/2014/main" id="{451D3BAF-E15A-4A0D-BE01-25D6CA6825FC}"/>
              </a:ext>
            </a:extLst>
          </p:cNvPr>
          <p:cNvSpPr txBox="1"/>
          <p:nvPr/>
        </p:nvSpPr>
        <p:spPr>
          <a:xfrm>
            <a:off x="182880" y="1371600"/>
            <a:ext cx="2654913" cy="4770537"/>
          </a:xfrm>
          <a:prstGeom prst="rect">
            <a:avLst/>
          </a:prstGeom>
          <a:noFill/>
        </p:spPr>
        <p:txBody>
          <a:bodyPr wrap="square" rtlCol="0">
            <a:spAutoFit/>
          </a:bodyPr>
          <a:lstStyle/>
          <a:p>
            <a:r>
              <a:rPr lang="en-US" sz="1600" dirty="0"/>
              <a:t>Signal Detection Viewing</a:t>
            </a:r>
          </a:p>
          <a:p>
            <a:pPr marL="285750" indent="-285750">
              <a:buFont typeface="Arial" panose="020B0604020202020204" pitchFamily="34" charset="0"/>
              <a:buChar char="•"/>
            </a:pPr>
            <a:r>
              <a:rPr lang="en-US" sz="1600" dirty="0"/>
              <a:t>Color-coded based on association status</a:t>
            </a:r>
          </a:p>
          <a:p>
            <a:pPr marL="285750" indent="-285750">
              <a:buFont typeface="Arial" panose="020B0604020202020204" pitchFamily="34" charset="0"/>
              <a:buChar char="•"/>
            </a:pPr>
            <a:r>
              <a:rPr lang="en-US" sz="1600" dirty="0"/>
              <a:t>Signal Detection List – text attributes</a:t>
            </a:r>
          </a:p>
          <a:p>
            <a:pPr marL="285750" indent="-285750">
              <a:buFont typeface="Arial" panose="020B0604020202020204" pitchFamily="34" charset="0"/>
              <a:buChar char="•"/>
            </a:pPr>
            <a:r>
              <a:rPr lang="en-US" sz="1600" dirty="0"/>
              <a:t>Waveform Display – phase marker, arrival time, uncertainty</a:t>
            </a:r>
          </a:p>
          <a:p>
            <a:pPr marL="285750" indent="-285750">
              <a:buFont typeface="Arial" panose="020B0604020202020204" pitchFamily="34" charset="0"/>
              <a:buChar char="•"/>
            </a:pPr>
            <a:r>
              <a:rPr lang="en-US" sz="1600" dirty="0"/>
              <a:t>Map – great circle path</a:t>
            </a:r>
          </a:p>
          <a:p>
            <a:endParaRPr lang="en-US" sz="1600" dirty="0"/>
          </a:p>
          <a:p>
            <a:r>
              <a:rPr lang="en-US" sz="1600" dirty="0"/>
              <a:t>Signal Detection Editing (next release) </a:t>
            </a:r>
          </a:p>
          <a:p>
            <a:pPr marL="285750" indent="-285750">
              <a:buFont typeface="Arial" panose="020B0604020202020204" pitchFamily="34" charset="0"/>
              <a:buChar char="•"/>
            </a:pPr>
            <a:r>
              <a:rPr lang="en-US" sz="1600" dirty="0"/>
              <a:t>Create and reject</a:t>
            </a:r>
          </a:p>
          <a:p>
            <a:pPr marL="285750" indent="-285750">
              <a:buFont typeface="Arial" panose="020B0604020202020204" pitchFamily="34" charset="0"/>
              <a:buChar char="•"/>
            </a:pPr>
            <a:r>
              <a:rPr lang="en-US" sz="1600" dirty="0"/>
              <a:t>Change arrival time (drag &amp; drop)</a:t>
            </a:r>
          </a:p>
          <a:p>
            <a:pPr marL="285750" indent="-285750">
              <a:buFont typeface="Arial" panose="020B0604020202020204" pitchFamily="34" charset="0"/>
              <a:buChar char="•"/>
            </a:pPr>
            <a:r>
              <a:rPr lang="en-US" sz="1600" dirty="0"/>
              <a:t>Change time uncertainty </a:t>
            </a:r>
          </a:p>
          <a:p>
            <a:pPr marL="285750" indent="-285750">
              <a:buFont typeface="Arial" panose="020B0604020202020204" pitchFamily="34" charset="0"/>
              <a:buChar char="•"/>
            </a:pPr>
            <a:r>
              <a:rPr lang="en-US" sz="1600" dirty="0"/>
              <a:t>Change phase label</a:t>
            </a:r>
          </a:p>
          <a:p>
            <a:pPr marL="285750" indent="-285750">
              <a:buFont typeface="Arial" panose="020B0604020202020204" pitchFamily="34" charset="0"/>
              <a:buChar char="•"/>
            </a:pPr>
            <a:r>
              <a:rPr lang="en-US" sz="1600" dirty="0"/>
              <a:t>View signal detection association conflicts</a:t>
            </a:r>
          </a:p>
        </p:txBody>
      </p:sp>
      <p:pic>
        <p:nvPicPr>
          <p:cNvPr id="9" name="Picture 8">
            <a:extLst>
              <a:ext uri="{FF2B5EF4-FFF2-40B4-BE49-F238E27FC236}">
                <a16:creationId xmlns:a16="http://schemas.microsoft.com/office/drawing/2014/main" id="{984DCF86-BD7D-47A8-A864-8B29AEEDD672}"/>
              </a:ext>
            </a:extLst>
          </p:cNvPr>
          <p:cNvPicPr>
            <a:picLocks noChangeAspect="1"/>
          </p:cNvPicPr>
          <p:nvPr/>
        </p:nvPicPr>
        <p:blipFill>
          <a:blip r:embed="rId3"/>
          <a:stretch>
            <a:fillRect/>
          </a:stretch>
        </p:blipFill>
        <p:spPr>
          <a:xfrm>
            <a:off x="3244418" y="2320245"/>
            <a:ext cx="7589520" cy="3381588"/>
          </a:xfrm>
          <a:prstGeom prst="rect">
            <a:avLst/>
          </a:prstGeom>
        </p:spPr>
      </p:pic>
    </p:spTree>
    <p:extLst>
      <p:ext uri="{BB962C8B-B14F-4D97-AF65-F5344CB8AC3E}">
        <p14:creationId xmlns:p14="http://schemas.microsoft.com/office/powerpoint/2010/main" val="91772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p>
          <a:p>
            <a:r>
              <a:rPr lang="en-US" sz="2000" dirty="0">
                <a:solidFill>
                  <a:schemeClr val="bg1"/>
                </a:solidFill>
                <a:latin typeface="Arial" panose="020B0604020202020204" pitchFamily="34" charset="0"/>
                <a:cs typeface="Arial" panose="020B0604020202020204" pitchFamily="34" charset="0"/>
              </a:rPr>
              <a:t>Event Analysis Features</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6A71F8-4F16-406D-A17D-31924CCBBEF8}"/>
              </a:ext>
            </a:extLst>
          </p:cNvPr>
          <p:cNvPicPr>
            <a:picLocks noChangeAspect="1"/>
          </p:cNvPicPr>
          <p:nvPr/>
        </p:nvPicPr>
        <p:blipFill>
          <a:blip r:embed="rId2"/>
          <a:stretch>
            <a:fillRect/>
          </a:stretch>
        </p:blipFill>
        <p:spPr>
          <a:xfrm>
            <a:off x="10381043" y="250245"/>
            <a:ext cx="1554480" cy="598095"/>
          </a:xfrm>
          <a:prstGeom prst="rect">
            <a:avLst/>
          </a:prstGeom>
        </p:spPr>
      </p:pic>
      <p:sp>
        <p:nvSpPr>
          <p:cNvPr id="8" name="TextBox 7">
            <a:extLst>
              <a:ext uri="{FF2B5EF4-FFF2-40B4-BE49-F238E27FC236}">
                <a16:creationId xmlns:a16="http://schemas.microsoft.com/office/drawing/2014/main" id="{265BDDAC-EF37-4AAF-A228-6A25F37E0A15}"/>
              </a:ext>
            </a:extLst>
          </p:cNvPr>
          <p:cNvSpPr txBox="1"/>
          <p:nvPr/>
        </p:nvSpPr>
        <p:spPr>
          <a:xfrm>
            <a:off x="182880" y="1371600"/>
            <a:ext cx="2732590" cy="5016758"/>
          </a:xfrm>
          <a:prstGeom prst="rect">
            <a:avLst/>
          </a:prstGeom>
          <a:noFill/>
        </p:spPr>
        <p:txBody>
          <a:bodyPr wrap="square" rtlCol="0">
            <a:spAutoFit/>
          </a:bodyPr>
          <a:lstStyle/>
          <a:p>
            <a:r>
              <a:rPr lang="en-US" sz="1600" dirty="0"/>
              <a:t>Event Viewing</a:t>
            </a:r>
          </a:p>
          <a:p>
            <a:pPr marL="285750" indent="-285750">
              <a:buFont typeface="Arial" panose="020B0604020202020204" pitchFamily="34" charset="0"/>
              <a:buChar char="•"/>
            </a:pPr>
            <a:r>
              <a:rPr lang="en-US" sz="1600" dirty="0"/>
              <a:t>Color-coded based on review status</a:t>
            </a:r>
          </a:p>
          <a:p>
            <a:pPr marL="285750" indent="-285750">
              <a:buFont typeface="Arial" panose="020B0604020202020204" pitchFamily="34" charset="0"/>
              <a:buChar char="•"/>
            </a:pPr>
            <a:r>
              <a:rPr lang="en-US" sz="1600" dirty="0"/>
              <a:t>Event List – text attributes, workflow progress</a:t>
            </a:r>
          </a:p>
          <a:p>
            <a:pPr marL="285750" indent="-285750">
              <a:buFont typeface="Arial" panose="020B0604020202020204" pitchFamily="34" charset="0"/>
              <a:buChar char="•"/>
            </a:pPr>
            <a:r>
              <a:rPr lang="en-US" sz="1600" dirty="0"/>
              <a:t>Map – location and uncertainty ellipse</a:t>
            </a:r>
          </a:p>
          <a:p>
            <a:pPr marL="285750" indent="-285750">
              <a:buFont typeface="Arial" panose="020B0604020202020204" pitchFamily="34" charset="0"/>
              <a:buChar char="•"/>
            </a:pPr>
            <a:r>
              <a:rPr lang="en-US" sz="1600" dirty="0"/>
              <a:t>Waveform Display – zoom/align/sort for open event</a:t>
            </a:r>
          </a:p>
          <a:p>
            <a:pPr marL="285750" indent="-285750">
              <a:buFont typeface="Arial" panose="020B0604020202020204" pitchFamily="34" charset="0"/>
              <a:buChar char="•"/>
            </a:pPr>
            <a:r>
              <a:rPr lang="en-US" sz="1600" dirty="0"/>
              <a:t>Waveform Display – travel time predictions</a:t>
            </a:r>
          </a:p>
          <a:p>
            <a:endParaRPr lang="en-US" sz="1600" dirty="0"/>
          </a:p>
          <a:p>
            <a:r>
              <a:rPr lang="en-US" sz="1600" dirty="0"/>
              <a:t>Event Editing (next release) </a:t>
            </a:r>
          </a:p>
          <a:p>
            <a:pPr marL="285750" indent="-285750">
              <a:buFont typeface="Arial" panose="020B0604020202020204" pitchFamily="34" charset="0"/>
              <a:buChar char="•"/>
            </a:pPr>
            <a:r>
              <a:rPr lang="en-US" sz="1600" dirty="0"/>
              <a:t>Create, duplicate, reject</a:t>
            </a:r>
          </a:p>
          <a:p>
            <a:pPr marL="285750" indent="-285750">
              <a:buFont typeface="Arial" panose="020B0604020202020204" pitchFamily="34" charset="0"/>
              <a:buChar char="•"/>
            </a:pPr>
            <a:r>
              <a:rPr lang="en-US" sz="1600" dirty="0"/>
              <a:t>Associate or disassociate Signal Detections</a:t>
            </a:r>
          </a:p>
          <a:p>
            <a:pPr marL="285750" indent="-285750">
              <a:buFont typeface="Arial" panose="020B0604020202020204" pitchFamily="34" charset="0"/>
              <a:buChar char="•"/>
            </a:pPr>
            <a:r>
              <a:rPr lang="en-US" sz="1600" dirty="0"/>
              <a:t>View event association conflicts</a:t>
            </a:r>
          </a:p>
          <a:p>
            <a:endParaRPr lang="en-US" sz="1600" dirty="0"/>
          </a:p>
        </p:txBody>
      </p:sp>
      <p:pic>
        <p:nvPicPr>
          <p:cNvPr id="9" name="Picture 8">
            <a:extLst>
              <a:ext uri="{FF2B5EF4-FFF2-40B4-BE49-F238E27FC236}">
                <a16:creationId xmlns:a16="http://schemas.microsoft.com/office/drawing/2014/main" id="{69FBA39B-3E41-42BB-8678-D99D101CFDE2}"/>
              </a:ext>
            </a:extLst>
          </p:cNvPr>
          <p:cNvPicPr>
            <a:picLocks noChangeAspect="1"/>
          </p:cNvPicPr>
          <p:nvPr/>
        </p:nvPicPr>
        <p:blipFill>
          <a:blip r:embed="rId3"/>
          <a:stretch>
            <a:fillRect/>
          </a:stretch>
        </p:blipFill>
        <p:spPr>
          <a:xfrm>
            <a:off x="3247697" y="2276824"/>
            <a:ext cx="7589520" cy="3643935"/>
          </a:xfrm>
          <a:prstGeom prst="rect">
            <a:avLst/>
          </a:prstGeom>
        </p:spPr>
      </p:pic>
    </p:spTree>
    <p:extLst>
      <p:ext uri="{BB962C8B-B14F-4D97-AF65-F5344CB8AC3E}">
        <p14:creationId xmlns:p14="http://schemas.microsoft.com/office/powerpoint/2010/main" val="21201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p>
          <a:p>
            <a:r>
              <a:rPr lang="en-US" sz="2000" dirty="0">
                <a:solidFill>
                  <a:schemeClr val="bg1"/>
                </a:solidFill>
                <a:latin typeface="Arial" panose="020B0604020202020204" pitchFamily="34" charset="0"/>
                <a:cs typeface="Arial" panose="020B0604020202020204" pitchFamily="34" charset="0"/>
              </a:rPr>
              <a:t>Station State-of-Health Monitoring</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P4.4-325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6A71F8-4F16-406D-A17D-31924CCBBEF8}"/>
              </a:ext>
            </a:extLst>
          </p:cNvPr>
          <p:cNvPicPr>
            <a:picLocks noChangeAspect="1"/>
          </p:cNvPicPr>
          <p:nvPr/>
        </p:nvPicPr>
        <p:blipFill>
          <a:blip r:embed="rId2"/>
          <a:stretch>
            <a:fillRect/>
          </a:stretch>
        </p:blipFill>
        <p:spPr>
          <a:xfrm>
            <a:off x="10381043" y="250245"/>
            <a:ext cx="1554480" cy="598095"/>
          </a:xfrm>
          <a:prstGeom prst="rect">
            <a:avLst/>
          </a:prstGeom>
        </p:spPr>
      </p:pic>
      <p:pic>
        <p:nvPicPr>
          <p:cNvPr id="10" name="Picture 9">
            <a:extLst>
              <a:ext uri="{FF2B5EF4-FFF2-40B4-BE49-F238E27FC236}">
                <a16:creationId xmlns:a16="http://schemas.microsoft.com/office/drawing/2014/main" id="{9210E48B-E63C-403F-9143-E30B3A978456}"/>
              </a:ext>
            </a:extLst>
          </p:cNvPr>
          <p:cNvPicPr>
            <a:picLocks noChangeAspect="1"/>
          </p:cNvPicPr>
          <p:nvPr/>
        </p:nvPicPr>
        <p:blipFill rotWithShape="1">
          <a:blip r:embed="rId3"/>
          <a:srcRect t="4718"/>
          <a:stretch/>
        </p:blipFill>
        <p:spPr>
          <a:xfrm>
            <a:off x="2834894" y="2023616"/>
            <a:ext cx="7772400" cy="4002014"/>
          </a:xfrm>
          <a:prstGeom prst="rect">
            <a:avLst/>
          </a:prstGeom>
        </p:spPr>
      </p:pic>
      <p:sp>
        <p:nvSpPr>
          <p:cNvPr id="11" name="TextBox 10">
            <a:extLst>
              <a:ext uri="{FF2B5EF4-FFF2-40B4-BE49-F238E27FC236}">
                <a16:creationId xmlns:a16="http://schemas.microsoft.com/office/drawing/2014/main" id="{2806630E-9CF6-47EF-B208-34FB9C1FD81D}"/>
              </a:ext>
            </a:extLst>
          </p:cNvPr>
          <p:cNvSpPr txBox="1"/>
          <p:nvPr/>
        </p:nvSpPr>
        <p:spPr>
          <a:xfrm>
            <a:off x="182880" y="1826561"/>
            <a:ext cx="2443655" cy="4398705"/>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latest GMS release also includes a mature, operational-quality Station State-of-Health (SOH) Monitoring capability for CD-1.1 protocol stations, to enhance the ability of system operators to quickly recognize and address station availability and quality issues. </a:t>
            </a: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US NDC is now deploying this application operationally and the IDC is assessing its capabilities for their operations.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9380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2914</TotalTime>
  <Words>1396</Words>
  <Application>Microsoft Office PowerPoint</Application>
  <PresentationFormat>Widescreen</PresentationFormat>
  <Paragraphs>126</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Harris, James M</cp:lastModifiedBy>
  <cp:revision>32</cp:revision>
  <dcterms:created xsi:type="dcterms:W3CDTF">2023-04-18T13:25:54Z</dcterms:created>
  <dcterms:modified xsi:type="dcterms:W3CDTF">2023-06-09T15:47:23Z</dcterms:modified>
</cp:coreProperties>
</file>