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4" d="100"/>
          <a:sy n="104" d="100"/>
        </p:scale>
        <p:origin x="10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06/15/2023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P4.4-759</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GB" sz="1600" dirty="0">
                <a:solidFill>
                  <a:schemeClr val="bg1"/>
                </a:solidFill>
                <a:latin typeface="Arial" panose="020B0604020202020204" pitchFamily="34" charset="0"/>
                <a:cs typeface="Arial" panose="020B0604020202020204" pitchFamily="34" charset="0"/>
              </a:rPr>
              <a:t>International Monitoring System Radionuclide Station State of Health Monitoring Using the Radionuclide Operations Support System</a:t>
            </a:r>
          </a:p>
          <a:p>
            <a:pPr algn="ctr"/>
            <a:r>
              <a:rPr lang="en-GB" sz="1600" dirty="0">
                <a:solidFill>
                  <a:schemeClr val="bg1"/>
                </a:solidFill>
                <a:latin typeface="Arial" panose="020B0604020202020204" pitchFamily="34" charset="0"/>
                <a:cs typeface="Arial" panose="020B0604020202020204" pitchFamily="34" charset="0"/>
              </a:rPr>
              <a:t>P. T. Cruz, R. E. Villarreal, M. </a:t>
            </a:r>
            <a:r>
              <a:rPr lang="en-GB" sz="1600" dirty="0" err="1">
                <a:solidFill>
                  <a:schemeClr val="bg1"/>
                </a:solidFill>
                <a:latin typeface="Arial" panose="020B0604020202020204" pitchFamily="34" charset="0"/>
                <a:cs typeface="Arial" panose="020B0604020202020204" pitchFamily="34" charset="0"/>
              </a:rPr>
              <a:t>Nizamska</a:t>
            </a:r>
            <a:r>
              <a:rPr lang="en-GB" sz="1600" dirty="0">
                <a:solidFill>
                  <a:schemeClr val="bg1"/>
                </a:solidFill>
                <a:latin typeface="Arial" panose="020B0604020202020204" pitchFamily="34" charset="0"/>
                <a:cs typeface="Arial" panose="020B0604020202020204" pitchFamily="34" charset="0"/>
              </a:rPr>
              <a:t>, P. </a:t>
            </a:r>
            <a:r>
              <a:rPr lang="en-GB" sz="1600" dirty="0" err="1">
                <a:solidFill>
                  <a:schemeClr val="bg1"/>
                </a:solidFill>
                <a:latin typeface="Arial" panose="020B0604020202020204" pitchFamily="34" charset="0"/>
                <a:cs typeface="Arial" panose="020B0604020202020204" pitchFamily="34" charset="0"/>
              </a:rPr>
              <a:t>Ekimov</a:t>
            </a:r>
            <a:r>
              <a:rPr lang="en-GB" sz="1600" dirty="0">
                <a:solidFill>
                  <a:schemeClr val="bg1"/>
                </a:solidFill>
                <a:latin typeface="Arial" panose="020B0604020202020204" pitchFamily="34" charset="0"/>
                <a:cs typeface="Arial" panose="020B0604020202020204" pitchFamily="34" charset="0"/>
              </a:rPr>
              <a:t>, M. </a:t>
            </a:r>
            <a:r>
              <a:rPr lang="en-GB" sz="1600" dirty="0" err="1">
                <a:solidFill>
                  <a:schemeClr val="bg1"/>
                </a:solidFill>
                <a:latin typeface="Arial" panose="020B0604020202020204" pitchFamily="34" charset="0"/>
                <a:cs typeface="Arial" panose="020B0604020202020204" pitchFamily="34" charset="0"/>
              </a:rPr>
              <a:t>Rozmaric</a:t>
            </a:r>
            <a:r>
              <a:rPr lang="en-GB" sz="1600" dirty="0">
                <a:solidFill>
                  <a:schemeClr val="bg1"/>
                </a:solidFill>
                <a:latin typeface="Arial" panose="020B0604020202020204" pitchFamily="34" charset="0"/>
                <a:cs typeface="Arial" panose="020B0604020202020204" pitchFamily="34" charset="0"/>
              </a:rPr>
              <a:t>, and D. Han</a:t>
            </a:r>
            <a:endParaRPr lang="en-AT" sz="1600" dirty="0">
              <a:solidFill>
                <a:schemeClr val="bg1"/>
              </a:solidFill>
              <a:latin typeface="Arial" panose="020B0604020202020204" pitchFamily="34" charset="0"/>
              <a:cs typeface="Arial" panose="020B0604020202020204" pitchFamily="34" charset="0"/>
            </a:endParaRPr>
          </a:p>
          <a:p>
            <a:pPr algn="ctr"/>
            <a:r>
              <a:rPr lang="en-US" sz="1200" dirty="0">
                <a:solidFill>
                  <a:schemeClr val="bg1"/>
                </a:solidFill>
                <a:latin typeface="Arial" panose="020B0604020202020204" pitchFamily="34" charset="0"/>
                <a:cs typeface="Arial" panose="020B0604020202020204" pitchFamily="34" charset="0"/>
              </a:rPr>
              <a:t>CTBTO Preparatory Commission</a:t>
            </a:r>
            <a:endParaRPr lang="en-AT" sz="1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626C7A-6B73-2A1A-5EEA-D15245BC5271}"/>
              </a:ext>
            </a:extLst>
          </p:cNvPr>
          <p:cNvSpPr txBox="1"/>
          <p:nvPr/>
        </p:nvSpPr>
        <p:spPr>
          <a:xfrm>
            <a:off x="211364" y="1248947"/>
            <a:ext cx="11876361"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a:t>Radionuclide Monitoring Stations under the IMS Network provide crucial evidence to confirm whether a detected explosion is relevant to a nuclear test.</a:t>
            </a:r>
          </a:p>
          <a:p>
            <a:pPr marL="285750" indent="-285750" algn="just">
              <a:buFont typeface="Arial" panose="020B0604020202020204" pitchFamily="34" charset="0"/>
              <a:buChar char="•"/>
            </a:pPr>
            <a:r>
              <a:rPr lang="en-US" dirty="0"/>
              <a:t>Because of this importance to CTBT’s verification regime, it is important to maintain good operational status of IMS Radionuclide Monitoring Stations and ensure high Data Availability and good Data Quality</a:t>
            </a:r>
          </a:p>
          <a:p>
            <a:pPr marL="285750" indent="-285750" algn="just">
              <a:buFont typeface="Arial" panose="020B0604020202020204" pitchFamily="34" charset="0"/>
              <a:buChar char="•"/>
            </a:pPr>
            <a:r>
              <a:rPr lang="en-US" dirty="0"/>
              <a:t>The </a:t>
            </a:r>
            <a:r>
              <a:rPr lang="en-US" b="1" dirty="0"/>
              <a:t>Radionuclide Operations Support System (ROSS) </a:t>
            </a:r>
            <a:r>
              <a:rPr lang="en-US" dirty="0"/>
              <a:t>provides a graphical interface for PTS users to display IMS station data and alert messages, assess current station performance based on SOH data, and notify various stakeholders of the critical issues that affect Key Performance Indicators (KPIs) of Radionuclide Stations in the International Monitoring System (IMS).</a:t>
            </a:r>
            <a:endParaRPr lang="en-GB" dirty="0"/>
          </a:p>
        </p:txBody>
      </p:sp>
      <p:pic>
        <p:nvPicPr>
          <p:cNvPr id="5" name="Picture 2">
            <a:extLst>
              <a:ext uri="{FF2B5EF4-FFF2-40B4-BE49-F238E27FC236}">
                <a16:creationId xmlns:a16="http://schemas.microsoft.com/office/drawing/2014/main" id="{41DEA63F-2C73-06E6-2922-9FC07CE58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256" y="3613164"/>
            <a:ext cx="2972301" cy="22319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C94333AA-F274-DEF0-67F6-B14B6EEFA0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2755" y="3352604"/>
            <a:ext cx="2718581" cy="23083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Graphical user interface, application&#10;&#10;Description automatically generated">
            <a:extLst>
              <a:ext uri="{FF2B5EF4-FFF2-40B4-BE49-F238E27FC236}">
                <a16:creationId xmlns:a16="http://schemas.microsoft.com/office/drawing/2014/main" id="{69C12287-7D81-00A7-AB83-F7376BFEDD43}"/>
              </a:ext>
            </a:extLst>
          </p:cNvPr>
          <p:cNvPicPr>
            <a:picLocks noChangeAspect="1"/>
          </p:cNvPicPr>
          <p:nvPr/>
        </p:nvPicPr>
        <p:blipFill>
          <a:blip r:embed="rId4"/>
          <a:stretch>
            <a:fillRect/>
          </a:stretch>
        </p:blipFill>
        <p:spPr>
          <a:xfrm>
            <a:off x="7778534" y="3580350"/>
            <a:ext cx="3062530" cy="2374413"/>
          </a:xfrm>
          <a:prstGeom prst="rect">
            <a:avLst/>
          </a:prstGeom>
        </p:spPr>
      </p:pic>
      <p:sp>
        <p:nvSpPr>
          <p:cNvPr id="8" name="TextBox 7">
            <a:extLst>
              <a:ext uri="{FF2B5EF4-FFF2-40B4-BE49-F238E27FC236}">
                <a16:creationId xmlns:a16="http://schemas.microsoft.com/office/drawing/2014/main" id="{EE9A4232-C907-132C-2A85-4A4935FECA6A}"/>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Learn more about the ROSS software through my </a:t>
            </a:r>
            <a:r>
              <a:rPr lang="en-GB" dirty="0">
                <a:latin typeface="Arial" panose="020B0604020202020204" pitchFamily="34" charset="0"/>
                <a:cs typeface="Arial" panose="020B0604020202020204" pitchFamily="34" charset="0"/>
              </a:rPr>
              <a:t>e-poster during session 4.4 on this date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2660</TotalTime>
  <Words>186</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CRUZ Paolo Tristan</cp:lastModifiedBy>
  <cp:revision>22</cp:revision>
  <dcterms:created xsi:type="dcterms:W3CDTF">2023-04-18T13:25:54Z</dcterms:created>
  <dcterms:modified xsi:type="dcterms:W3CDTF">2023-06-15T07:17:32Z</dcterms:modified>
</cp:coreProperties>
</file>