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sldIdLst>
    <p:sldId id="261" r:id="rId3"/>
    <p:sldId id="256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4"/>
    <p:restoredTop sz="94694"/>
  </p:normalViewPr>
  <p:slideViewPr>
    <p:cSldViewPr snapToGrid="0">
      <p:cViewPr varScale="1">
        <p:scale>
          <a:sx n="121" d="100"/>
          <a:sy n="121" d="100"/>
        </p:scale>
        <p:origin x="10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215ECF44-0FCA-1717-6177-766F13B9527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397498"/>
            <a:ext cx="1003300" cy="1219199"/>
            <a:chOff x="6942" y="3400"/>
            <a:chExt cx="632" cy="76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B873EFF3-4F89-4731-E9E8-AAA21F37291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E69EBC7-81FB-27CC-1DC9-21F0101A3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0CD6128-75A1-A75A-7386-9074387193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3" Type="http://schemas.openxmlformats.org/officeDocument/2006/relationships/image" Target="../media/image1.jpg"/><Relationship Id="rId7" Type="http://schemas.openxmlformats.org/officeDocument/2006/relationships/slide" Target="../slides/slide4.xml"/><Relationship Id="rId12" Type="http://schemas.openxmlformats.org/officeDocument/2006/relationships/image" Target="../media/image6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../slides/slide6.xml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8.png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slide" Target="../slides/slide6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5.emf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0.emf"/><Relationship Id="rId23" Type="http://schemas.openxmlformats.org/officeDocument/2006/relationships/slide" Target="../slides/slide5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9.emf"/><Relationship Id="rId22" Type="http://schemas.openxmlformats.org/officeDocument/2006/relationships/image" Target="../media/image1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24" y="400850"/>
            <a:ext cx="2039389" cy="1019695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180DFF96-CBFD-BE49-06A1-72B2C840F2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id="{8A824A85-4E9D-4703-1A33-A7316C08896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9" name="Picture 18">
            <a:hlinkClick r:id="rId9" action="ppaction://hlinksldjump"/>
            <a:extLst>
              <a:ext uri="{FF2B5EF4-FFF2-40B4-BE49-F238E27FC236}">
                <a16:creationId xmlns:a16="http://schemas.microsoft.com/office/drawing/2014/main" id="{C7F0C88D-B6B0-C38F-4C5B-39A96B625EA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id="{8ECB7A75-0964-BEB3-0070-79F92D4D6FB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F864E7-E11A-601B-0EAF-441012483A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87BECB55-2370-A93A-504C-917D8AAAC0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27" name="AutoShape 10">
              <a:extLst>
                <a:ext uri="{FF2B5EF4-FFF2-40B4-BE49-F238E27FC236}">
                  <a16:creationId xmlns:a16="http://schemas.microsoft.com/office/drawing/2014/main" id="{0BF46A3D-AFD0-A49B-C2E9-1B2B73179EF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8D737626-C88A-9461-D26D-7D37D49B48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30B50F5E-56B1-5228-9769-5202FABA30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11">
            <a:extLst>
              <a:ext uri="{FF2B5EF4-FFF2-40B4-BE49-F238E27FC236}">
                <a16:creationId xmlns:a16="http://schemas.microsoft.com/office/drawing/2014/main" id="{697910CC-4673-7714-0AAC-019E7ED7A60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31" name="AutoShape 10">
              <a:extLst>
                <a:ext uri="{FF2B5EF4-FFF2-40B4-BE49-F238E27FC236}">
                  <a16:creationId xmlns:a16="http://schemas.microsoft.com/office/drawing/2014/main" id="{38F824B9-9A90-6EAD-87E6-628E66C05A3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366E077A-5836-EBB2-0444-76188B27B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79137E47-A439-04D3-7800-24C7697559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11">
            <a:extLst>
              <a:ext uri="{FF2B5EF4-FFF2-40B4-BE49-F238E27FC236}">
                <a16:creationId xmlns:a16="http://schemas.microsoft.com/office/drawing/2014/main" id="{1D38449B-7C18-ABFD-7088-115319826A8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35" name="AutoShape 10">
              <a:extLst>
                <a:ext uri="{FF2B5EF4-FFF2-40B4-BE49-F238E27FC236}">
                  <a16:creationId xmlns:a16="http://schemas.microsoft.com/office/drawing/2014/main" id="{D5977EF8-B3CB-0B81-AC41-3C2BC0F80C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F3924527-DFC7-2B7F-5519-6FC0B96C02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85040B19-2A7A-19CC-5A2F-0B28E79FA1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11">
            <a:extLst>
              <a:ext uri="{FF2B5EF4-FFF2-40B4-BE49-F238E27FC236}">
                <a16:creationId xmlns:a16="http://schemas.microsoft.com/office/drawing/2014/main" id="{6AF918A3-7A8E-8548-961B-6CDF3C710F7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39" name="AutoShape 10">
              <a:extLst>
                <a:ext uri="{FF2B5EF4-FFF2-40B4-BE49-F238E27FC236}">
                  <a16:creationId xmlns:a16="http://schemas.microsoft.com/office/drawing/2014/main" id="{7B701403-7F66-93FD-8F50-A85E680EAC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2C723704-3C24-092E-E0D7-DD5533DCE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E552E5E4-A131-E945-A2C6-724F991CB798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id="{8360A02C-CB7E-D46E-5E90-D8CD446F431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86338"/>
            <a:ext cx="1866900" cy="1625600"/>
            <a:chOff x="3252" y="3141"/>
            <a:chExt cx="1176" cy="1024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DEBD16A-D37B-E95C-21B4-FC855993F4C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0130735-FEF1-6DC4-7B95-DFCE3EBC62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630D5B-8DBE-D04E-C2BB-3A7250FD01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AF3CB3B6-1731-A92A-A437-14AAD868607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402263"/>
            <a:ext cx="1003300" cy="1214437"/>
            <a:chOff x="6942" y="3403"/>
            <a:chExt cx="632" cy="765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DCBF34F5-26D5-0C9F-4A67-C6C86967111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8D6E367-F762-73DB-6DE5-1113BEFE91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4028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A87382-F3C6-C43A-60BB-A3CDE8623C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4022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0703B6A-5FF7-015E-042D-8745E7231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BE2A276-C0BA-CB2E-3892-CD40858020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Picture 2">
            <a:hlinkClick r:id="rId17" action="ppaction://hlinksldjump"/>
            <a:extLst>
              <a:ext uri="{FF2B5EF4-FFF2-40B4-BE49-F238E27FC236}">
                <a16:creationId xmlns:a16="http://schemas.microsoft.com/office/drawing/2014/main" id="{B1C84D55-A942-9070-D461-6FC27CA088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7" name="Picture 6">
            <a:hlinkClick r:id="rId19" action="ppaction://hlinksldjump"/>
            <a:extLst>
              <a:ext uri="{FF2B5EF4-FFF2-40B4-BE49-F238E27FC236}">
                <a16:creationId xmlns:a16="http://schemas.microsoft.com/office/drawing/2014/main" id="{1F6FBDA4-4013-5BEA-2835-95646E47ADD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  <a:extLst>
              <a:ext uri="{FF2B5EF4-FFF2-40B4-BE49-F238E27FC236}">
                <a16:creationId xmlns:a16="http://schemas.microsoft.com/office/drawing/2014/main" id="{B19F0FF6-70E5-6118-625F-D9C56736541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:a16="http://schemas.microsoft.com/office/drawing/2014/main" id="{467F2B49-89D3-0193-0FF9-CFD8A85665CC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25" action="ppaction://hlinksldjump"/>
            <a:extLst>
              <a:ext uri="{FF2B5EF4-FFF2-40B4-BE49-F238E27FC236}">
                <a16:creationId xmlns:a16="http://schemas.microsoft.com/office/drawing/2014/main" id="{2C7B1878-B62B-51CE-B862-063FE9E341AC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0ECAE0-79BD-21CF-C96D-4DD448C0663E}"/>
              </a:ext>
            </a:extLst>
          </p:cNvPr>
          <p:cNvSpPr txBox="1"/>
          <p:nvPr/>
        </p:nvSpPr>
        <p:spPr>
          <a:xfrm>
            <a:off x="2147288" y="215991"/>
            <a:ext cx="789742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Decreasing operational costs by enhancing regional and local capabilities: a new paradigm for long term global network operations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T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 Mellors, Carl Ebeling, Pete Davis, Jon Berger, Dan Auerbach, Scott Bargabus, Jim Conley, Don Elliott, William Hatfield, Erik Klimczak, Chris Sites, Sonya Wilson, and Heinz Wuhrmann 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rmellors@ucsd.edu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of Geophysics and Planetary Physics</a:t>
            </a:r>
          </a:p>
          <a:p>
            <a:pPr algn="ctr"/>
            <a:r>
              <a:rPr lang="en-AT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Scripps Institution of Oceanography</a:t>
            </a:r>
          </a:p>
          <a:p>
            <a:pPr algn="ctr"/>
            <a:r>
              <a:rPr lang="en-AT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California, San Diego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54C68-8F60-5BAE-2899-01FF4F782708}"/>
              </a:ext>
            </a:extLst>
          </p:cNvPr>
          <p:cNvSpPr txBox="1">
            <a:spLocks/>
          </p:cNvSpPr>
          <p:nvPr/>
        </p:nvSpPr>
        <p:spPr>
          <a:xfrm>
            <a:off x="178629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Maintenance and operation of global seismic networks is costly.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Travel restrictions imposed by COVID illustrated a new mode of operation and maintenance which increases the roles of the local operators.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046321D-4DFA-7CD5-1C74-CE4A75C696CA}"/>
              </a:ext>
            </a:extLst>
          </p:cNvPr>
          <p:cNvSpPr txBox="1">
            <a:spLocks/>
          </p:cNvSpPr>
          <p:nvPr/>
        </p:nvSpPr>
        <p:spPr>
          <a:xfrm>
            <a:off x="5338029" y="6313980"/>
            <a:ext cx="1531435" cy="2805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T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P4.4-477</a:t>
            </a:r>
            <a:endParaRPr lang="en-A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602C3A-EEB9-9EC8-F223-9D699EB1860B}"/>
              </a:ext>
            </a:extLst>
          </p:cNvPr>
          <p:cNvSpPr txBox="1">
            <a:spLocks/>
          </p:cNvSpPr>
          <p:nvPr/>
        </p:nvSpPr>
        <p:spPr>
          <a:xfrm>
            <a:off x="2682932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Objective: Decrease maintenance and operation costs of a global seismic network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Solution: Increase reliance on local operators to maintain stations.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788AB8-A468-C471-8A86-3C9F2FE8E750}"/>
              </a:ext>
            </a:extLst>
          </p:cNvPr>
          <p:cNvSpPr txBox="1">
            <a:spLocks/>
          </p:cNvSpPr>
          <p:nvPr/>
        </p:nvSpPr>
        <p:spPr>
          <a:xfrm>
            <a:off x="7422294" y="2958858"/>
            <a:ext cx="2086773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Decreases travel costs (and CO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footprint)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Builds local capacity and knowledge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Quicker response means reduced data loss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1C2F89-F7C0-CB4E-A6DB-48E3F2C367AF}"/>
              </a:ext>
            </a:extLst>
          </p:cNvPr>
          <p:cNvSpPr txBox="1">
            <a:spLocks/>
          </p:cNvSpPr>
          <p:nvPr/>
        </p:nvSpPr>
        <p:spPr>
          <a:xfrm>
            <a:off x="9926597" y="2958859"/>
            <a:ext cx="2086773" cy="206622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Increased reliance on local operators provides significant benefits.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64650A7-E68E-DCD4-2E1A-7212FE03F57F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D651D2-F809-B2AB-AF71-924C90577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8991" y="323543"/>
            <a:ext cx="17653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3655261-0F6D-0C94-8366-B36B87E1EB10}"/>
              </a:ext>
            </a:extLst>
          </p:cNvPr>
          <p:cNvSpPr/>
          <p:nvPr/>
        </p:nvSpPr>
        <p:spPr>
          <a:xfrm>
            <a:off x="5428712" y="4158848"/>
            <a:ext cx="5241303" cy="25093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922F0B-1586-C5C9-5799-0BA2D9F3F16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P4.4-477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59F5DA-4A29-8EBC-DF1C-FF30611F5BAA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D352BC-5020-BF89-D169-B2B2C53E2415}"/>
              </a:ext>
            </a:extLst>
          </p:cNvPr>
          <p:cNvSpPr txBox="1"/>
          <p:nvPr/>
        </p:nvSpPr>
        <p:spPr>
          <a:xfrm>
            <a:off x="380805" y="1327214"/>
            <a:ext cx="412002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Problem: </a:t>
            </a:r>
          </a:p>
          <a:p>
            <a:r>
              <a:rPr lang="en-US" b="1" dirty="0"/>
              <a:t>Maintenance and operation of global seismic networks is costly.</a:t>
            </a:r>
          </a:p>
          <a:p>
            <a:endParaRPr lang="en-US" dirty="0"/>
          </a:p>
          <a:p>
            <a:r>
              <a:rPr lang="en-US" b="1" dirty="0"/>
              <a:t>Costs: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Shipping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Telecommunications</a:t>
            </a:r>
          </a:p>
          <a:p>
            <a:endParaRPr lang="en-US" dirty="0"/>
          </a:p>
          <a:p>
            <a:r>
              <a:rPr lang="en-US" dirty="0"/>
              <a:t>Travel restrictions imposed by COVID forced increased reliance on local operators to diagnose, repair, and upgrade stations in collaboration with field engineers in San Diego.</a:t>
            </a:r>
          </a:p>
          <a:p>
            <a:endParaRPr lang="en-US" dirty="0"/>
          </a:p>
          <a:p>
            <a:r>
              <a:rPr lang="en-US" dirty="0"/>
              <a:t>This turned out to have significant benefits.</a:t>
            </a:r>
          </a:p>
        </p:txBody>
      </p:sp>
      <p:pic>
        <p:nvPicPr>
          <p:cNvPr id="6" name="Picture 5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ECC49B00-9883-43DA-A3A9-8F98D097D1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7811" y="1165863"/>
            <a:ext cx="4628482" cy="246967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532368F-711F-EB13-EE9F-441B91D00910}"/>
              </a:ext>
            </a:extLst>
          </p:cNvPr>
          <p:cNvGrpSpPr/>
          <p:nvPr/>
        </p:nvGrpSpPr>
        <p:grpSpPr>
          <a:xfrm>
            <a:off x="4762824" y="3113491"/>
            <a:ext cx="2881877" cy="759321"/>
            <a:chOff x="5257800" y="3987284"/>
            <a:chExt cx="2881877" cy="759321"/>
          </a:xfrm>
        </p:grpSpPr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6A9F0AB8-1D97-2983-3CCD-CCC546E53E5D}"/>
                </a:ext>
              </a:extLst>
            </p:cNvPr>
            <p:cNvSpPr/>
            <p:nvPr/>
          </p:nvSpPr>
          <p:spPr>
            <a:xfrm>
              <a:off x="5257800" y="4095750"/>
              <a:ext cx="152400" cy="15240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DBC40769-E736-87C3-108A-101F44A7DAA2}"/>
                </a:ext>
              </a:extLst>
            </p:cNvPr>
            <p:cNvSpPr/>
            <p:nvPr/>
          </p:nvSpPr>
          <p:spPr>
            <a:xfrm>
              <a:off x="5257800" y="4485739"/>
              <a:ext cx="152400" cy="152400"/>
            </a:xfrm>
            <a:prstGeom prst="triangl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34E3D6A-2FF3-824F-7B83-0A73626EA459}"/>
                </a:ext>
              </a:extLst>
            </p:cNvPr>
            <p:cNvSpPr txBox="1"/>
            <p:nvPr/>
          </p:nvSpPr>
          <p:spPr>
            <a:xfrm>
              <a:off x="5638800" y="3987284"/>
              <a:ext cx="12109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IDA station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E7CA680-1B1B-74E7-E2D8-3E4EACAE79C5}"/>
                </a:ext>
              </a:extLst>
            </p:cNvPr>
            <p:cNvSpPr txBox="1"/>
            <p:nvPr/>
          </p:nvSpPr>
          <p:spPr>
            <a:xfrm>
              <a:off x="5638800" y="4377273"/>
              <a:ext cx="25008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IDA/IMS auxiliary station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4FF1F72-44FF-E1FA-F582-DD0DA348917E}"/>
              </a:ext>
            </a:extLst>
          </p:cNvPr>
          <p:cNvSpPr txBox="1"/>
          <p:nvPr/>
        </p:nvSpPr>
        <p:spPr>
          <a:xfrm>
            <a:off x="5586034" y="4167146"/>
            <a:ext cx="46284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IDA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41 open broad-band stations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Objectives: Science and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Supports 14 IMS auxiliary stations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Separate data flow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Same power and sensors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Funded by U.S. NSF, U.S. Geological Survey, and University of California, San Diego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Based in San Diego, California, USA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4EE9328-B3E6-52F9-97E6-BD894A2CB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8991" y="323543"/>
            <a:ext cx="17653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E6463D-C745-9B54-4D33-67949EA3BB4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P4.4-477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B9D86-C489-FEF5-C84B-979ED609855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E5E4CD-C87C-70FC-EBAF-B2B800A51AB6}"/>
              </a:ext>
            </a:extLst>
          </p:cNvPr>
          <p:cNvSpPr txBox="1"/>
          <p:nvPr/>
        </p:nvSpPr>
        <p:spPr>
          <a:xfrm>
            <a:off x="639971" y="1626729"/>
            <a:ext cx="649389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Objective: Decrease maintenance and operation costs </a:t>
            </a:r>
          </a:p>
          <a:p>
            <a:r>
              <a:rPr lang="en-US" b="1" dirty="0"/>
              <a:t>of a global seismic network</a:t>
            </a:r>
          </a:p>
          <a:p>
            <a:endParaRPr lang="en-US" b="1" dirty="0"/>
          </a:p>
          <a:p>
            <a:r>
              <a:rPr lang="en-US" b="1" dirty="0"/>
              <a:t>Example: Travel of field engineers to diagnose, repair and </a:t>
            </a:r>
          </a:p>
          <a:p>
            <a:r>
              <a:rPr lang="en-US" b="1" dirty="0"/>
              <a:t>update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Travel costs (e.g., airfare, lodging)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Time spent traveling (multiple days or more </a:t>
            </a:r>
          </a:p>
          <a:p>
            <a:pPr lvl="1"/>
            <a:r>
              <a:rPr lang="en-US" dirty="0"/>
              <a:t>to some locations)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Delay in fixing problems</a:t>
            </a:r>
          </a:p>
          <a:p>
            <a:pPr lvl="1"/>
            <a:endParaRPr lang="en-US" dirty="0"/>
          </a:p>
          <a:p>
            <a:r>
              <a:rPr lang="en-US" b="1" dirty="0"/>
              <a:t>Solution: Increase reliance on local operators to maintain stations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Diagnosing problems (with guidance)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Installing spares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Replacing vault sensors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Electronics upgrades (e.g., firmware)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6B3542-65AE-694F-A341-8E6C07BE8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8991" y="323543"/>
            <a:ext cx="1765300" cy="330200"/>
          </a:xfrm>
          <a:prstGeom prst="rect">
            <a:avLst/>
          </a:prstGeom>
        </p:spPr>
      </p:pic>
      <p:pic>
        <p:nvPicPr>
          <p:cNvPr id="3" name="Picture 2" descr="A picture containing floor, indoor&#10;&#10;Description automatically generated">
            <a:extLst>
              <a:ext uri="{FF2B5EF4-FFF2-40B4-BE49-F238E27FC236}">
                <a16:creationId xmlns:a16="http://schemas.microsoft.com/office/drawing/2014/main" id="{90B89ACB-CFDE-0FE2-2B58-06E7E0000C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8936" y="1252355"/>
            <a:ext cx="1775542" cy="2368458"/>
          </a:xfrm>
          <a:prstGeom prst="rect">
            <a:avLst/>
          </a:prstGeom>
        </p:spPr>
      </p:pic>
      <p:pic>
        <p:nvPicPr>
          <p:cNvPr id="10" name="Picture 9" descr="A group of people posing for a photo in front of a mountain&#10;&#10;Description automatically generated with medium confidence">
            <a:extLst>
              <a:ext uri="{FF2B5EF4-FFF2-40B4-BE49-F238E27FC236}">
                <a16:creationId xmlns:a16="http://schemas.microsoft.com/office/drawing/2014/main" id="{33E8901F-4953-15B1-B73D-37E1CB7827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5941" y="1234786"/>
            <a:ext cx="1986772" cy="24324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B49056-9F44-B1E6-F238-EC2756A54CE6}"/>
              </a:ext>
            </a:extLst>
          </p:cNvPr>
          <p:cNvSpPr txBox="1"/>
          <p:nvPr/>
        </p:nvSpPr>
        <p:spPr>
          <a:xfrm>
            <a:off x="8609824" y="1252355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AAK/AS030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F45A60-446D-1DAB-2E83-FD2B898111D2}"/>
              </a:ext>
            </a:extLst>
          </p:cNvPr>
          <p:cNvSpPr txBox="1"/>
          <p:nvPr/>
        </p:nvSpPr>
        <p:spPr>
          <a:xfrm>
            <a:off x="7054732" y="5645009"/>
            <a:ext cx="3229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New STS2.5 installation and firmware upgrades performed by AAK station operators</a:t>
            </a:r>
            <a:r>
              <a:rPr lang="en-US" sz="1600" dirty="0"/>
              <a:t>.</a:t>
            </a:r>
          </a:p>
        </p:txBody>
      </p:sp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21B999E4-AA95-DC21-0CD4-B1A8CEDB78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1286" y="3707821"/>
            <a:ext cx="2715896" cy="175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0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- Benefits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A6E9A0-04A9-1F29-F239-4E9CDDDE29A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P4.4-477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64D2B1-4606-9726-8487-E03DE1731415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846D3E-FAE1-8542-BD8A-F9ABB3FC9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8991" y="323543"/>
            <a:ext cx="1765300" cy="330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27EFF9-63D5-E9DA-6841-0EEC3C82A593}"/>
              </a:ext>
            </a:extLst>
          </p:cNvPr>
          <p:cNvSpPr txBox="1"/>
          <p:nvPr/>
        </p:nvSpPr>
        <p:spPr>
          <a:xfrm>
            <a:off x="796070" y="1476130"/>
            <a:ext cx="540823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Benefits: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Decreased travel costs (and CO</a:t>
            </a:r>
            <a:r>
              <a:rPr lang="en-US" baseline="-25000" dirty="0"/>
              <a:t>2</a:t>
            </a:r>
            <a:r>
              <a:rPr lang="en-US" dirty="0"/>
              <a:t> footprint)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Builds local capacity and 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Quicker response =&gt; reduced data loss</a:t>
            </a:r>
          </a:p>
          <a:p>
            <a:endParaRPr lang="en-US" dirty="0"/>
          </a:p>
          <a:p>
            <a:r>
              <a:rPr lang="en-US" b="1" dirty="0"/>
              <a:t>Communication</a:t>
            </a:r>
            <a:r>
              <a:rPr lang="en-US" b="1" dirty="0">
                <a:sym typeface="Wingdings" pitchFamily="2" charset="2"/>
              </a:rPr>
              <a:t>: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Off-site: email (documents, photos)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On-site: cell phone apps are very useful if coverage exists (WhatsApp, Telegram, Viber, Skype)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Send video of diagnostics (LED’s, voltage)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Photos and videos of completed work</a:t>
            </a:r>
          </a:p>
        </p:txBody>
      </p:sp>
      <p:pic>
        <p:nvPicPr>
          <p:cNvPr id="14" name="Picture 13" descr="A screenshot of a cell phone&#10;&#10;Description automatically generated with medium confidence">
            <a:extLst>
              <a:ext uri="{FF2B5EF4-FFF2-40B4-BE49-F238E27FC236}">
                <a16:creationId xmlns:a16="http://schemas.microsoft.com/office/drawing/2014/main" id="{85409305-0EBC-2767-65A8-C22DDD1DC3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0903" y="5401325"/>
            <a:ext cx="3016427" cy="10138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795E8C1-7B3A-F886-1012-988EECC83A01}"/>
              </a:ext>
            </a:extLst>
          </p:cNvPr>
          <p:cNvSpPr/>
          <p:nvPr/>
        </p:nvSpPr>
        <p:spPr>
          <a:xfrm>
            <a:off x="775425" y="4935897"/>
            <a:ext cx="4648200" cy="140255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0EDFED-FA05-44BD-39B8-04A989B8DCBD}"/>
              </a:ext>
            </a:extLst>
          </p:cNvPr>
          <p:cNvSpPr txBox="1"/>
          <p:nvPr/>
        </p:nvSpPr>
        <p:spPr>
          <a:xfrm>
            <a:off x="1288950" y="5015005"/>
            <a:ext cx="36965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Overall: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Improved capabilities at local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Lower overall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Consistent data return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3" name="Picture 12" descr="A picture containing sky, outdoor, clothing, cloud&#10;&#10;Description automatically generated">
            <a:extLst>
              <a:ext uri="{FF2B5EF4-FFF2-40B4-BE49-F238E27FC236}">
                <a16:creationId xmlns:a16="http://schemas.microsoft.com/office/drawing/2014/main" id="{A9D1E714-CD53-CEB4-A715-5875D0BBCAD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0903" y="1313658"/>
            <a:ext cx="3016427" cy="38232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6AB7525-A5F9-F7C6-85A8-DD6BE87A43B1}"/>
              </a:ext>
            </a:extLst>
          </p:cNvPr>
          <p:cNvSpPr txBox="1"/>
          <p:nvPr/>
        </p:nvSpPr>
        <p:spPr>
          <a:xfrm>
            <a:off x="9113536" y="1398476"/>
            <a:ext cx="1434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MBAR/AS103</a:t>
            </a:r>
          </a:p>
        </p:txBody>
      </p:sp>
    </p:spTree>
    <p:extLst>
      <p:ext uri="{BB962C8B-B14F-4D97-AF65-F5344CB8AC3E}">
        <p14:creationId xmlns:p14="http://schemas.microsoft.com/office/powerpoint/2010/main" val="732286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- Needs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D44082-17FA-6E7D-2B88-0AE62611BEE5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P4.4-477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32BD46-931C-582C-C0E2-909578D4D19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4635B0-B33B-AAEF-5A14-79E496C0E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8991" y="323543"/>
            <a:ext cx="1765300" cy="330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645E39-9F02-FEF4-775D-9CC9F0C06DA3}"/>
              </a:ext>
            </a:extLst>
          </p:cNvPr>
          <p:cNvSpPr txBox="1"/>
          <p:nvPr/>
        </p:nvSpPr>
        <p:spPr>
          <a:xfrm>
            <a:off x="864665" y="1720840"/>
            <a:ext cx="527665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Needs: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Good relationships between field engineers and station operators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Improved remote training and documentation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Available spare equipment on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much remote diagnostics as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Quality check of completed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Willingness of funding agencies to support international staff</a:t>
            </a:r>
          </a:p>
          <a:p>
            <a:endParaRPr lang="en-US" dirty="0"/>
          </a:p>
          <a:p>
            <a:r>
              <a:rPr lang="en-US" b="1" dirty="0"/>
              <a:t>Challenges: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California-based engineers are in significantly different time zones (lots of late-night phone calls)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Language and communication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3C101D-E26A-721D-788C-3FF860EB1CA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3067" y="1514020"/>
            <a:ext cx="1444164" cy="288832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picture containing person, connector, electrical wiring, cable&#10;&#10;Description automatically generated">
            <a:extLst>
              <a:ext uri="{FF2B5EF4-FFF2-40B4-BE49-F238E27FC236}">
                <a16:creationId xmlns:a16="http://schemas.microsoft.com/office/drawing/2014/main" id="{BBADEF13-704D-01DB-8151-4272BCDF306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9272" y="4918342"/>
            <a:ext cx="2286000" cy="1596259"/>
          </a:xfrm>
          <a:prstGeom prst="rect">
            <a:avLst/>
          </a:prstGeom>
        </p:spPr>
      </p:pic>
      <p:pic>
        <p:nvPicPr>
          <p:cNvPr id="11" name="Picture 10" descr="A picture containing outdoor, sky, person, screenshot&#10;&#10;Description automatically generated">
            <a:extLst>
              <a:ext uri="{FF2B5EF4-FFF2-40B4-BE49-F238E27FC236}">
                <a16:creationId xmlns:a16="http://schemas.microsoft.com/office/drawing/2014/main" id="{D8F168DA-2190-A076-0245-EE803F31A2F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9272" y="3110936"/>
            <a:ext cx="2286000" cy="1753445"/>
          </a:xfrm>
          <a:prstGeom prst="rect">
            <a:avLst/>
          </a:prstGeom>
        </p:spPr>
      </p:pic>
      <p:pic>
        <p:nvPicPr>
          <p:cNvPr id="13" name="Picture 12" descr="A close-up of a cable&#10;&#10;Description automatically generated with low confidence">
            <a:extLst>
              <a:ext uri="{FF2B5EF4-FFF2-40B4-BE49-F238E27FC236}">
                <a16:creationId xmlns:a16="http://schemas.microsoft.com/office/drawing/2014/main" id="{9F78739E-AAA1-8F66-5C16-F8FFA1B60F8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9272" y="1514020"/>
            <a:ext cx="2286000" cy="15429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29B7EAD-2190-839F-58E9-9F9ADD93C10A}"/>
              </a:ext>
            </a:extLst>
          </p:cNvPr>
          <p:cNvSpPr txBox="1"/>
          <p:nvPr/>
        </p:nvSpPr>
        <p:spPr>
          <a:xfrm>
            <a:off x="6585401" y="5229493"/>
            <a:ext cx="18272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Example of detailed GPS antenna replacement procedure</a:t>
            </a:r>
          </a:p>
        </p:txBody>
      </p:sp>
    </p:spTree>
    <p:extLst>
      <p:ext uri="{BB962C8B-B14F-4D97-AF65-F5344CB8AC3E}">
        <p14:creationId xmlns:p14="http://schemas.microsoft.com/office/powerpoint/2010/main" val="1598445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8C265B7-8CC9-C945-6901-364B5B6546C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P4.4-477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821806-AD21-A1E2-97F0-06948A5B57C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EDCE0C-85F7-CDE7-5941-6FDAD941E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8991" y="323543"/>
            <a:ext cx="1765300" cy="330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081024-2B09-93B1-D745-B994BC74974C}"/>
              </a:ext>
            </a:extLst>
          </p:cNvPr>
          <p:cNvSpPr/>
          <p:nvPr/>
        </p:nvSpPr>
        <p:spPr>
          <a:xfrm>
            <a:off x="5141259" y="2288555"/>
            <a:ext cx="5334000" cy="33952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32CECA-F77C-F94C-37F1-7086F81CEA01}"/>
              </a:ext>
            </a:extLst>
          </p:cNvPr>
          <p:cNvSpPr txBox="1"/>
          <p:nvPr/>
        </p:nvSpPr>
        <p:spPr>
          <a:xfrm>
            <a:off x="5428376" y="2423082"/>
            <a:ext cx="4759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 sincere thank you to all our host organizations!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344318-6DB2-D54D-31BC-D11DC2A754E9}"/>
              </a:ext>
            </a:extLst>
          </p:cNvPr>
          <p:cNvSpPr txBox="1"/>
          <p:nvPr/>
        </p:nvSpPr>
        <p:spPr>
          <a:xfrm>
            <a:off x="484095" y="1746676"/>
            <a:ext cx="43872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Increase reliance on station operators and local contacts.</a:t>
            </a:r>
          </a:p>
          <a:p>
            <a:endParaRPr lang="en-US" dirty="0"/>
          </a:p>
          <a:p>
            <a:r>
              <a:rPr lang="en-US" b="1" dirty="0"/>
              <a:t>Benefits: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Decrease travel costs (and CO</a:t>
            </a:r>
            <a:r>
              <a:rPr lang="en-US" baseline="-25000" dirty="0"/>
              <a:t>2 </a:t>
            </a:r>
            <a:r>
              <a:rPr lang="en-US" dirty="0"/>
              <a:t>footprint)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Builds local capacity and 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Quicker response = reduced data loss</a:t>
            </a:r>
          </a:p>
          <a:p>
            <a:endParaRPr lang="en-US" dirty="0"/>
          </a:p>
          <a:p>
            <a:r>
              <a:rPr lang="en-US" b="1" dirty="0"/>
              <a:t>Needs: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Improved remote training and documentation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spare equipment on site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Good working relationship between field engineers and station operators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8FF1D92-8CED-FD16-0F18-22BD8138D4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612630"/>
              </p:ext>
            </p:extLst>
          </p:nvPr>
        </p:nvGraphicFramePr>
        <p:xfrm>
          <a:off x="5302792" y="2910155"/>
          <a:ext cx="4911725" cy="2529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5015">
                  <a:extLst>
                    <a:ext uri="{9D8B030D-6E8A-4147-A177-3AD203B41FA5}">
                      <a16:colId xmlns:a16="http://schemas.microsoft.com/office/drawing/2014/main" val="1370489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4156712978"/>
                    </a:ext>
                  </a:extLst>
                </a:gridCol>
                <a:gridCol w="3616325">
                  <a:extLst>
                    <a:ext uri="{9D8B030D-6E8A-4147-A177-3AD203B41FA5}">
                      <a16:colId xmlns:a16="http://schemas.microsoft.com/office/drawing/2014/main" val="19539825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Code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Name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Host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4413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AS018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RPN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</a:rPr>
                        <a:t>CCHEN</a:t>
                      </a:r>
                      <a:endParaRPr lang="en-US" sz="1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49345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AS025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err="1">
                          <a:effectLst/>
                        </a:rPr>
                        <a:t>Observatorio</a:t>
                      </a:r>
                      <a:r>
                        <a:rPr lang="en-US" sz="1100" i="1" dirty="0">
                          <a:effectLst/>
                        </a:rPr>
                        <a:t> </a:t>
                      </a:r>
                      <a:r>
                        <a:rPr lang="en-US" sz="1100" i="1" dirty="0" err="1">
                          <a:effectLst/>
                        </a:rPr>
                        <a:t>Vulcanológico</a:t>
                      </a:r>
                      <a:r>
                        <a:rPr lang="en-US" sz="1100" i="1" dirty="0">
                          <a:effectLst/>
                        </a:rPr>
                        <a:t> y </a:t>
                      </a:r>
                      <a:r>
                        <a:rPr lang="en-US" sz="1100" i="1" dirty="0" err="1">
                          <a:effectLst/>
                        </a:rPr>
                        <a:t>Sismológico</a:t>
                      </a:r>
                      <a:r>
                        <a:rPr lang="en-US" sz="1100" i="1" dirty="0">
                          <a:effectLst/>
                        </a:rPr>
                        <a:t> de Costa Rica</a:t>
                      </a:r>
                      <a:endParaRPr lang="en-US" sz="1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1131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AS031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MSVF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</a:rPr>
                        <a:t>Mineral Resource Department/Fiji Electricity Authority</a:t>
                      </a:r>
                      <a:endParaRPr lang="en-US" sz="1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55808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AS038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BORG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</a:rPr>
                        <a:t>Icelandic Meteorological Office</a:t>
                      </a:r>
                      <a:endParaRPr lang="en-US" sz="1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11788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AS044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KAPI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</a:rPr>
                        <a:t>Badan </a:t>
                      </a:r>
                      <a:r>
                        <a:rPr lang="en-US" sz="1100" i="1" dirty="0" err="1">
                          <a:effectLst/>
                        </a:rPr>
                        <a:t>Meteorologi</a:t>
                      </a:r>
                      <a:r>
                        <a:rPr lang="en-US" sz="1100" i="1" dirty="0">
                          <a:effectLst/>
                        </a:rPr>
                        <a:t>, </a:t>
                      </a:r>
                      <a:r>
                        <a:rPr lang="en-US" sz="1100" i="1" dirty="0" err="1">
                          <a:effectLst/>
                        </a:rPr>
                        <a:t>Klimatologi</a:t>
                      </a:r>
                      <a:r>
                        <a:rPr lang="en-US" sz="1100" i="1" dirty="0">
                          <a:effectLst/>
                        </a:rPr>
                        <a:t>, dan </a:t>
                      </a:r>
                      <a:r>
                        <a:rPr lang="en-US" sz="1100" i="1" dirty="0" err="1">
                          <a:effectLst/>
                        </a:rPr>
                        <a:t>Geofisika</a:t>
                      </a:r>
                      <a:endParaRPr lang="en-US" sz="1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023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AS060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AAK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</a:rPr>
                        <a:t>Institute of Seismology National Academy of Sciences Kyrgyz</a:t>
                      </a:r>
                      <a:endParaRPr lang="en-US" sz="1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387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AS078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NNA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</a:rPr>
                        <a:t>Instituto </a:t>
                      </a:r>
                      <a:r>
                        <a:rPr lang="en-US" sz="1100" i="1" dirty="0" err="1">
                          <a:effectLst/>
                        </a:rPr>
                        <a:t>Geofisica</a:t>
                      </a:r>
                      <a:r>
                        <a:rPr lang="en-US" sz="1100" i="1" dirty="0">
                          <a:effectLst/>
                        </a:rPr>
                        <a:t> del Peru</a:t>
                      </a:r>
                      <a:endParaRPr lang="en-US" sz="1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46283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AS084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OBN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</a:rPr>
                        <a:t>Geophysical Survey of Russia Academy of Sciences</a:t>
                      </a:r>
                      <a:endParaRPr lang="en-US" sz="1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4735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AS085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ARTI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</a:rPr>
                        <a:t>Geophysical Survey of Russia Academy of Sciences</a:t>
                      </a:r>
                      <a:endParaRPr lang="en-US" sz="1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74598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AS087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TLY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</a:rPr>
                        <a:t>Geophysical Survey of Russia Academy of Sciences</a:t>
                      </a:r>
                      <a:endParaRPr lang="en-US" sz="1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5448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AS099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</a:rPr>
                        <a:t>South African Astronomical Observatory/</a:t>
                      </a:r>
                      <a:endParaRPr lang="en-US" sz="1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06422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AS100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PALK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</a:rPr>
                        <a:t>Geological Survey and Mines Bureau of Sri Lanka</a:t>
                      </a:r>
                      <a:endParaRPr lang="en-US" sz="1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92521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AS103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MBAR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</a:rPr>
                        <a:t>Geological Survey and Mines Department</a:t>
                      </a:r>
                      <a:endParaRPr lang="en-US" sz="1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6690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AS110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KDAK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</a:rPr>
                        <a:t> Univ. California, San Diego.</a:t>
                      </a:r>
                      <a:endParaRPr lang="en-US" sz="1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966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20530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9954</TotalTime>
  <Words>797</Words>
  <Application>Microsoft Macintosh PowerPoint</Application>
  <PresentationFormat>Widescreen</PresentationFormat>
  <Paragraphs>174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Mellors, Robert</cp:lastModifiedBy>
  <cp:revision>91</cp:revision>
  <dcterms:created xsi:type="dcterms:W3CDTF">2023-04-18T13:25:54Z</dcterms:created>
  <dcterms:modified xsi:type="dcterms:W3CDTF">2023-06-09T21:21:58Z</dcterms:modified>
</cp:coreProperties>
</file>