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sldIdLst>
    <p:sldId id="261" r:id="rId3"/>
    <p:sldId id="256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79"/>
    <p:restoredTop sz="94685"/>
  </p:normalViewPr>
  <p:slideViewPr>
    <p:cSldViewPr snapToGrid="0">
      <p:cViewPr>
        <p:scale>
          <a:sx n="71" d="100"/>
          <a:sy n="71" d="100"/>
        </p:scale>
        <p:origin x="-768" y="3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xmlns="" id="{215ECF44-0FCA-1717-6177-766F13B9527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397498"/>
            <a:ext cx="1003300" cy="1219199"/>
            <a:chOff x="6942" y="3400"/>
            <a:chExt cx="632" cy="76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xmlns="" id="{B873EFF3-4F89-4731-E9E8-AAA21F37291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0E69EBC7-81FB-27CC-1DC9-21F0101A3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00CD6128-75A1-A75A-7386-9074387193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6/8/2023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6/8/2023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6/8/2023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6/8/2023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6/8/2023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6/8/2023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6/8/2023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6/8/2023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6/8/2023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6/8/2023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6/8/2023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g"/><Relationship Id="rId7" Type="http://schemas.openxmlformats.org/officeDocument/2006/relationships/slide" Target="../slides/slide4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6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png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6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5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0.emf"/><Relationship Id="rId23" Type="http://schemas.openxmlformats.org/officeDocument/2006/relationships/slide" Target="../slides/slide5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9.emf"/><Relationship Id="rId22" Type="http://schemas.openxmlformats.org/officeDocument/2006/relationships/image" Target="../media/image1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24" y="400850"/>
            <a:ext cx="2039389" cy="101969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xmlns="" id="{180DFF96-CBFD-BE49-06A1-72B2C840F2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8A824A85-4E9D-4703-1A33-A7316C08896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  <a:extLst>
              <a:ext uri="{FF2B5EF4-FFF2-40B4-BE49-F238E27FC236}">
                <a16:creationId xmlns:a16="http://schemas.microsoft.com/office/drawing/2014/main" xmlns="" id="{C7F0C88D-B6B0-C38F-4C5B-39A96B625EA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xmlns="" id="{8ECB7A75-0964-BEB3-0070-79F92D4D6FB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77F864E7-E11A-601B-0EAF-441012483A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xmlns="" id="{87BECB55-2370-A93A-504C-917D8AAAC0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xmlns="" id="{0BF46A3D-AFD0-A49B-C2E9-1B2B73179EF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xmlns="" id="{8D737626-C88A-9461-D26D-7D37D49B48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xmlns="" id="{30B50F5E-56B1-5228-9769-5202FABA30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xmlns="" id="{697910CC-4673-7714-0AAC-019E7ED7A60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31" name="AutoShape 10">
              <a:extLst>
                <a:ext uri="{FF2B5EF4-FFF2-40B4-BE49-F238E27FC236}">
                  <a16:creationId xmlns:a16="http://schemas.microsoft.com/office/drawing/2014/main" xmlns="" id="{38F824B9-9A90-6EAD-87E6-628E66C05A3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xmlns="" id="{366E077A-5836-EBB2-0444-76188B27B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xmlns="" id="{79137E47-A439-04D3-7800-24C7697559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xmlns="" id="{1D38449B-7C18-ABFD-7088-115319826A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35" name="AutoShape 10">
              <a:extLst>
                <a:ext uri="{FF2B5EF4-FFF2-40B4-BE49-F238E27FC236}">
                  <a16:creationId xmlns:a16="http://schemas.microsoft.com/office/drawing/2014/main" xmlns="" id="{D5977EF8-B3CB-0B81-AC41-3C2BC0F80C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xmlns="" id="{F3924527-DFC7-2B7F-5519-6FC0B96C0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xmlns="" id="{85040B19-2A7A-19CC-5A2F-0B28E79FA1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11">
            <a:extLst>
              <a:ext uri="{FF2B5EF4-FFF2-40B4-BE49-F238E27FC236}">
                <a16:creationId xmlns:a16="http://schemas.microsoft.com/office/drawing/2014/main" xmlns="" id="{6AF918A3-7A8E-8548-961B-6CDF3C710F7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39" name="AutoShape 10">
              <a:extLst>
                <a:ext uri="{FF2B5EF4-FFF2-40B4-BE49-F238E27FC236}">
                  <a16:creationId xmlns:a16="http://schemas.microsoft.com/office/drawing/2014/main" xmlns="" id="{7B701403-7F66-93FD-8F50-A85E680EAC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xmlns="" id="{2C723704-3C24-092E-E0D7-DD5533DCE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xmlns="" id="{E552E5E4-A131-E945-A2C6-724F991CB798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xmlns="" id="{8360A02C-CB7E-D46E-5E90-D8CD446F431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xmlns="" id="{3DEBD16A-D37B-E95C-21B4-FC855993F4C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xmlns="" id="{80130735-FEF1-6DC4-7B95-DFCE3EBC6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xmlns="" id="{C2630D5B-8DBE-D04E-C2BB-3A7250FD01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xmlns="" id="{AF3CB3B6-1731-A92A-A437-14AAD868607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402263"/>
            <a:ext cx="1003300" cy="1214437"/>
            <a:chOff x="6942" y="3403"/>
            <a:chExt cx="632" cy="765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xmlns="" id="{DCBF34F5-26D5-0C9F-4A67-C6C86967111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A8D6E367-F762-73DB-6DE5-1113BEFE9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4028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20A87382-F3C6-C43A-60BB-A3CDE8623C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4022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E0703B6A-5FF7-015E-042D-8745E7231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3BE2A276-C0BA-CB2E-3892-CD40858020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hlinkClick r:id="rId17" action="ppaction://hlinksldjump"/>
            <a:extLst>
              <a:ext uri="{FF2B5EF4-FFF2-40B4-BE49-F238E27FC236}">
                <a16:creationId xmlns:a16="http://schemas.microsoft.com/office/drawing/2014/main" xmlns="" id="{B1C84D55-A942-9070-D461-6FC27CA088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7" name="Picture 6">
            <a:hlinkClick r:id="rId19" action="ppaction://hlinksldjump"/>
            <a:extLst>
              <a:ext uri="{FF2B5EF4-FFF2-40B4-BE49-F238E27FC236}">
                <a16:creationId xmlns:a16="http://schemas.microsoft.com/office/drawing/2014/main" xmlns="" id="{1F6FBDA4-4013-5BEA-2835-95646E47ADD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xmlns="" id="{B19F0FF6-70E5-6118-625F-D9C56736541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xmlns="" id="{467F2B49-89D3-0193-0FF9-CFD8A85665CC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xmlns="" id="{2C7B1878-B62B-51CE-B862-063FE9E341A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0ECAE0-79BD-21CF-C96D-4DD448C0663E}"/>
              </a:ext>
            </a:extLst>
          </p:cNvPr>
          <p:cNvSpPr txBox="1"/>
          <p:nvPr/>
        </p:nvSpPr>
        <p:spPr>
          <a:xfrm>
            <a:off x="2265405" y="278271"/>
            <a:ext cx="855619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on On-Site Inspection Efficiency </a:t>
            </a:r>
            <a:endParaRPr lang="en-GB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Lack of Team Building Opportunities</a:t>
            </a:r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Nalin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Silva</a:t>
            </a:r>
            <a:endParaRPr lang="x-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Geological Survey and Mines Bureau</a:t>
            </a:r>
            <a:endParaRPr lang="x-non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554C68-8F60-5BAE-2899-01FF4F782708}"/>
              </a:ext>
            </a:extLst>
          </p:cNvPr>
          <p:cNvSpPr txBox="1">
            <a:spLocks/>
          </p:cNvSpPr>
          <p:nvPr/>
        </p:nvSpPr>
        <p:spPr>
          <a:xfrm>
            <a:off x="178629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It is forecasted that OSI will function in uncompromising hostile environment as of the objective of the same and having a well coordinated and closely bounded team is a necessity for success. Such team building was disturbed by the COVID-19 pandemic situation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9046321D-4DFA-7CD5-1C74-CE4A75C696CA}"/>
              </a:ext>
            </a:extLst>
          </p:cNvPr>
          <p:cNvSpPr txBox="1">
            <a:spLocks/>
          </p:cNvSpPr>
          <p:nvPr/>
        </p:nvSpPr>
        <p:spPr>
          <a:xfrm>
            <a:off x="5338029" y="6313980"/>
            <a:ext cx="1531435" cy="2805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P4.5-040</a:t>
            </a:r>
            <a:endParaRPr lang="x-none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8602C3A-EEB9-9EC8-F223-9D699EB1860B}"/>
              </a:ext>
            </a:extLst>
          </p:cNvPr>
          <p:cNvSpPr txBox="1">
            <a:spLocks/>
          </p:cNvSpPr>
          <p:nvPr/>
        </p:nvSpPr>
        <p:spPr>
          <a:xfrm>
            <a:off x="2682932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Hypothetical comparison of two different scenarios of team building; interactive training and remote training towards achieving OSI objective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91788AB8-A468-C471-8A86-3C9F2FE8E750}"/>
              </a:ext>
            </a:extLst>
          </p:cNvPr>
          <p:cNvSpPr txBox="1">
            <a:spLocks/>
          </p:cNvSpPr>
          <p:nvPr/>
        </p:nvSpPr>
        <p:spPr>
          <a:xfrm>
            <a:off x="7422294" y="2958858"/>
            <a:ext cx="2086773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IFE,  the mock exercise of OSI, in 2008 and 2014, revealed that closely knitted in-person trained field teams managed to produce expected results. The performance of remote training is yet to be tested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864650A7-E68E-DCD4-2E1A-7212FE03F57F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45" y="143435"/>
            <a:ext cx="918625" cy="937955"/>
          </a:xfrm>
          <a:prstGeom prst="rect">
            <a:avLst/>
          </a:prstGeom>
          <a:ln w="1905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1788AB8-A468-C471-8A86-3C9F2FE8E750}"/>
              </a:ext>
            </a:extLst>
          </p:cNvPr>
          <p:cNvSpPr txBox="1">
            <a:spLocks/>
          </p:cNvSpPr>
          <p:nvPr/>
        </p:nvSpPr>
        <p:spPr>
          <a:xfrm>
            <a:off x="9918750" y="2958857"/>
            <a:ext cx="2086773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IFE reveals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the importance of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closely-bounded team for its success and COVID-19 disturbed in building of such teams as remote training become inevitable. The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OSI regime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needs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to device a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cost-effective mechanism towards                  in-person training for team building. </a:t>
            </a:r>
            <a:endParaRPr lang="en-GB" sz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085433" y="185491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endParaRPr lang="x-none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9922F0B-1586-C5C9-5799-0BA2D9F3F16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P4.5-040</a:t>
            </a:r>
            <a:endParaRPr lang="x-none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3D59F5DA-4A29-8EBC-DF1C-FF30611F5BAA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45" y="143435"/>
            <a:ext cx="918625" cy="937955"/>
          </a:xfrm>
          <a:prstGeom prst="rect">
            <a:avLst/>
          </a:prstGeom>
          <a:ln w="1905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AutoShape 2" descr="Man Silhouette clip art - vector clip art online, royalty free ... - ClipArt  Best - ClipArt 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Man Silhouette clip art - vector clip art online, royalty free ... - ClipArt  Best - ClipArt Be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7" descr="11182 female silhouette clip art free | Public domain vector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930947" y="2085604"/>
            <a:ext cx="9175994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OSI is the final verification regime that provides necessary information enabling to decide whether there is any possible violation</a:t>
            </a:r>
          </a:p>
          <a:p>
            <a:pPr marL="342900" indent="-342900" algn="just">
              <a:buFont typeface="+mj-lt"/>
              <a:buAutoNum type="arabicPeriod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OSI demands to function in an uncompromised even hostile environment with unforeseen and unexpected scenarios which may not pre-determined</a:t>
            </a:r>
          </a:p>
          <a:p>
            <a:pPr marL="342900" indent="-342900" algn="just">
              <a:buFont typeface="+mj-lt"/>
              <a:buAutoNum type="arabicPeriod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Having a closely knitted team with in-person relations is an advantage for the success of   the inspection </a:t>
            </a:r>
          </a:p>
          <a:p>
            <a:pPr marL="342900" indent="-342900" algn="just">
              <a:buFont typeface="+mj-lt"/>
              <a:buAutoNum type="arabicPeriod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COVID-19 demanded remote training for the surrogated inspectors with minimum of in-person interactions </a:t>
            </a: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5000"/>
              </a:lnSpc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5000"/>
              </a:lnSpc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 </a:t>
            </a:r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x-non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0EE6463D-C745-9B54-4D33-67949EA3BB4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P4.5-040</a:t>
            </a:r>
            <a:endParaRPr lang="x-none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077B9D86-C489-FEF5-C84B-979ED609855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45" y="143435"/>
            <a:ext cx="918625" cy="937955"/>
          </a:xfrm>
          <a:prstGeom prst="rect">
            <a:avLst/>
          </a:prstGeom>
          <a:ln w="1905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746739" y="2634493"/>
            <a:ext cx="7772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To evaluate the necessity of having in-person training over remote training options as of the complexity and unforeseen nature of an  On-Site Inspection (OSI) </a:t>
            </a:r>
          </a:p>
          <a:p>
            <a:pPr marL="457200" indent="-457200" algn="just">
              <a:lnSpc>
                <a:spcPct val="125000"/>
              </a:lnSpc>
              <a:buAutoNum type="arabicPeriod"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7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Elbow Connector 32"/>
          <p:cNvCxnSpPr/>
          <p:nvPr/>
        </p:nvCxnSpPr>
        <p:spPr>
          <a:xfrm rot="5400000" flipH="1" flipV="1">
            <a:off x="705305" y="2450032"/>
            <a:ext cx="2131687" cy="946839"/>
          </a:xfrm>
          <a:prstGeom prst="bentConnector3">
            <a:avLst>
              <a:gd name="adj1" fmla="val 100045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143435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Hypothetical comparison of two different approaches</a:t>
            </a:r>
            <a:endParaRPr lang="x-non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DBA6E9A0-04A9-1F29-F239-4E9CDDDE29A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P4.5-040</a:t>
            </a:r>
            <a:endParaRPr lang="x-none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3364D2B1-4606-9726-8487-E03DE1731415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45" y="143435"/>
            <a:ext cx="918625" cy="937955"/>
          </a:xfrm>
          <a:prstGeom prst="rect">
            <a:avLst/>
          </a:prstGeom>
          <a:ln w="1905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7" name="Group 46"/>
          <p:cNvGrpSpPr/>
          <p:nvPr/>
        </p:nvGrpSpPr>
        <p:grpSpPr>
          <a:xfrm>
            <a:off x="899663" y="4062418"/>
            <a:ext cx="5551582" cy="2004542"/>
            <a:chOff x="903007" y="4095617"/>
            <a:chExt cx="5551582" cy="2004542"/>
          </a:xfrm>
        </p:grpSpPr>
        <p:pic>
          <p:nvPicPr>
            <p:cNvPr id="27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36" t="12401" r="45632" b="13372"/>
            <a:stretch/>
          </p:blipFill>
          <p:spPr bwMode="auto">
            <a:xfrm>
              <a:off x="903007" y="4375608"/>
              <a:ext cx="472527" cy="8450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3" name="Group 12"/>
            <p:cNvGrpSpPr/>
            <p:nvPr/>
          </p:nvGrpSpPr>
          <p:grpSpPr>
            <a:xfrm>
              <a:off x="921004" y="4095617"/>
              <a:ext cx="5533585" cy="2004542"/>
              <a:chOff x="1045373" y="3635784"/>
              <a:chExt cx="7832593" cy="2611397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6386219" y="4535111"/>
                <a:ext cx="2195469" cy="1229578"/>
                <a:chOff x="4473385" y="3349730"/>
                <a:chExt cx="1218317" cy="694765"/>
              </a:xfrm>
            </p:grpSpPr>
            <p:pic>
              <p:nvPicPr>
                <p:cNvPr id="23" name="Picture 5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836" t="12401" r="45632" b="13372"/>
                <a:stretch/>
              </p:blipFill>
              <p:spPr bwMode="auto">
                <a:xfrm>
                  <a:off x="4473385" y="3349730"/>
                  <a:ext cx="376611" cy="6857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4" name="Picture 8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04430" y="3388658"/>
                  <a:ext cx="288936" cy="6468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5" name="Picture 5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836" t="12401" r="45632" b="13372"/>
                <a:stretch/>
              </p:blipFill>
              <p:spPr bwMode="auto">
                <a:xfrm>
                  <a:off x="5084402" y="3358696"/>
                  <a:ext cx="376611" cy="6857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6" name="Picture 8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02766" y="3381107"/>
                  <a:ext cx="288936" cy="6468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5" name="Oval 14"/>
              <p:cNvSpPr/>
              <p:nvPr/>
            </p:nvSpPr>
            <p:spPr>
              <a:xfrm>
                <a:off x="6089943" y="4242639"/>
                <a:ext cx="2788023" cy="1814523"/>
              </a:xfrm>
              <a:prstGeom prst="ellipse">
                <a:avLst/>
              </a:prstGeom>
              <a:solidFill>
                <a:schemeClr val="accent1">
                  <a:alpha val="4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6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7508" y="5049605"/>
                <a:ext cx="520677" cy="11448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5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36" t="12401" r="45632" b="13372"/>
              <a:stretch/>
            </p:blipFill>
            <p:spPr bwMode="auto">
              <a:xfrm>
                <a:off x="1931735" y="3635784"/>
                <a:ext cx="678672" cy="12137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3226" y="4912346"/>
                <a:ext cx="520677" cy="11448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1045373" y="3888490"/>
                <a:ext cx="602473" cy="1198605"/>
              </a:xfrm>
              <a:prstGeom prst="rect">
                <a:avLst/>
              </a:prstGeom>
              <a:solidFill>
                <a:schemeClr val="accent1">
                  <a:alpha val="37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90887" y="3635784"/>
                <a:ext cx="602473" cy="1198605"/>
              </a:xfrm>
              <a:prstGeom prst="rect">
                <a:avLst/>
              </a:prstGeom>
              <a:solidFill>
                <a:schemeClr val="accent1">
                  <a:alpha val="37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590925" y="4834390"/>
                <a:ext cx="602472" cy="1198606"/>
              </a:xfrm>
              <a:prstGeom prst="rect">
                <a:avLst/>
              </a:prstGeom>
              <a:solidFill>
                <a:schemeClr val="accent1">
                  <a:alpha val="37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387508" y="5048575"/>
                <a:ext cx="602472" cy="1198606"/>
              </a:xfrm>
              <a:prstGeom prst="rect">
                <a:avLst/>
              </a:prstGeom>
              <a:solidFill>
                <a:schemeClr val="accent1">
                  <a:alpha val="37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4" name="Oval 3"/>
          <p:cNvSpPr/>
          <p:nvPr/>
        </p:nvSpPr>
        <p:spPr>
          <a:xfrm>
            <a:off x="2193009" y="1407458"/>
            <a:ext cx="2446303" cy="104887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OSI </a:t>
            </a:r>
            <a:r>
              <a:rPr lang="en-GB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OBJECTIVE</a:t>
            </a:r>
            <a:endParaRPr lang="en-GB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Elbow Connector 34"/>
          <p:cNvCxnSpPr>
            <a:stCxn id="15" idx="0"/>
            <a:endCxn id="4" idx="6"/>
          </p:cNvCxnSpPr>
          <p:nvPr/>
        </p:nvCxnSpPr>
        <p:spPr>
          <a:xfrm rot="16200000" flipV="1">
            <a:off x="3754680" y="2816526"/>
            <a:ext cx="2596354" cy="827089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02616" y="2962040"/>
            <a:ext cx="2849209" cy="7082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Isolated </a:t>
            </a:r>
            <a:r>
              <a:rPr lang="en-GB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approach </a:t>
            </a:r>
            <a:r>
              <a:rPr lang="en-GB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due to lack of team building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974124" y="2983656"/>
            <a:ext cx="2719754" cy="7082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Collective approach via team-building </a:t>
            </a:r>
            <a:endParaRPr lang="en-GB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233138" y="1655276"/>
            <a:ext cx="3223847" cy="46680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 b="1" dirty="0" smtClean="0">
              <a:solidFill>
                <a:schemeClr val="tx1"/>
              </a:solidFill>
            </a:endParaRPr>
          </a:p>
          <a:p>
            <a:pPr algn="just"/>
            <a:endParaRPr lang="en-GB" b="1" dirty="0" smtClean="0">
              <a:solidFill>
                <a:schemeClr val="tx1"/>
              </a:solidFill>
            </a:endParaRPr>
          </a:p>
          <a:p>
            <a:pPr algn="just"/>
            <a:endParaRPr lang="en-GB" b="1" dirty="0" smtClean="0">
              <a:solidFill>
                <a:schemeClr val="tx1"/>
              </a:solidFill>
            </a:endParaRPr>
          </a:p>
          <a:p>
            <a:pPr algn="just"/>
            <a:endParaRPr lang="en-GB" b="1" dirty="0">
              <a:solidFill>
                <a:schemeClr val="tx1"/>
              </a:solidFill>
            </a:endParaRPr>
          </a:p>
          <a:p>
            <a:pPr algn="just"/>
            <a:r>
              <a:rPr lang="en-GB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Characters of an OSI</a:t>
            </a:r>
          </a:p>
          <a:p>
            <a:pPr algn="just"/>
            <a:endParaRPr lang="en-GB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Inspected scenarios are not pre-defined</a:t>
            </a:r>
          </a:p>
          <a:p>
            <a:pPr algn="just"/>
            <a:endParaRPr lang="en-GB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Operate in uncompromised hostile environment</a:t>
            </a:r>
          </a:p>
          <a:p>
            <a:pPr algn="just"/>
            <a:endParaRPr lang="en-GB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Team composition is culturally diverse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GB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Individual capabilities and expertise are wide-ranging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GB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Time criticality</a:t>
            </a:r>
          </a:p>
          <a:p>
            <a:pPr algn="just"/>
            <a:endParaRPr lang="en-GB" dirty="0">
              <a:solidFill>
                <a:schemeClr val="tx1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8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"/>
          <a:srcRect l="50501" t="54759"/>
          <a:stretch/>
        </p:blipFill>
        <p:spPr>
          <a:xfrm>
            <a:off x="2992085" y="3451610"/>
            <a:ext cx="2963046" cy="15445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076468" y="143435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 : IFE outcome </a:t>
            </a:r>
            <a:endParaRPr lang="x-none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C8D44082-17FA-6E7D-2B88-0AE62611BEE5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P4.5-040</a:t>
            </a:r>
            <a:endParaRPr lang="x-none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45" y="143435"/>
            <a:ext cx="918625" cy="937955"/>
          </a:xfrm>
          <a:prstGeom prst="rect">
            <a:avLst/>
          </a:prstGeom>
          <a:ln w="1905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6" t="12401" r="45632" b="13372"/>
          <a:stretch/>
        </p:blipFill>
        <p:spPr bwMode="auto">
          <a:xfrm flipH="1">
            <a:off x="9673309" y="1621093"/>
            <a:ext cx="452481" cy="84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up 26"/>
          <p:cNvGrpSpPr/>
          <p:nvPr/>
        </p:nvGrpSpPr>
        <p:grpSpPr>
          <a:xfrm flipH="1">
            <a:off x="776355" y="1867872"/>
            <a:ext cx="1485259" cy="943840"/>
            <a:chOff x="4490281" y="3018743"/>
            <a:chExt cx="1218317" cy="694765"/>
          </a:xfrm>
        </p:grpSpPr>
        <p:pic>
          <p:nvPicPr>
            <p:cNvPr id="36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36" t="12401" r="45632" b="13372"/>
            <a:stretch/>
          </p:blipFill>
          <p:spPr bwMode="auto">
            <a:xfrm>
              <a:off x="4490281" y="3018743"/>
              <a:ext cx="376611" cy="685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326" y="3057671"/>
              <a:ext cx="288936" cy="646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36" t="12401" r="45632" b="13372"/>
            <a:stretch/>
          </p:blipFill>
          <p:spPr bwMode="auto">
            <a:xfrm>
              <a:off x="5101298" y="3027709"/>
              <a:ext cx="376611" cy="685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9662" y="3050120"/>
              <a:ext cx="288936" cy="646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8" name="Oval 27"/>
          <p:cNvSpPr/>
          <p:nvPr/>
        </p:nvSpPr>
        <p:spPr>
          <a:xfrm flipH="1">
            <a:off x="479975" y="1621093"/>
            <a:ext cx="2066633" cy="1496491"/>
          </a:xfrm>
          <a:prstGeom prst="ellips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34300" y="2698841"/>
            <a:ext cx="352244" cy="878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6" t="12401" r="45632" b="13372"/>
          <a:stretch/>
        </p:blipFill>
        <p:spPr bwMode="auto">
          <a:xfrm flipH="1">
            <a:off x="9116096" y="2672399"/>
            <a:ext cx="459129" cy="93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72510" y="1667106"/>
            <a:ext cx="352244" cy="878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31"/>
          <p:cNvSpPr/>
          <p:nvPr/>
        </p:nvSpPr>
        <p:spPr>
          <a:xfrm flipH="1">
            <a:off x="9673309" y="1597932"/>
            <a:ext cx="407580" cy="920065"/>
          </a:xfrm>
          <a:prstGeom prst="rect">
            <a:avLst/>
          </a:prstGeom>
          <a:solidFill>
            <a:schemeClr val="accent1">
              <a:alpha val="37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 flipH="1">
            <a:off x="9116096" y="1646462"/>
            <a:ext cx="407580" cy="920065"/>
          </a:xfrm>
          <a:prstGeom prst="rect">
            <a:avLst/>
          </a:prstGeom>
          <a:solidFill>
            <a:schemeClr val="accent1">
              <a:alpha val="37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 flipH="1">
            <a:off x="9116096" y="2698841"/>
            <a:ext cx="407579" cy="920065"/>
          </a:xfrm>
          <a:prstGeom prst="rect">
            <a:avLst/>
          </a:prstGeom>
          <a:solidFill>
            <a:schemeClr val="accent1">
              <a:alpha val="37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 flipH="1">
            <a:off x="9718211" y="2657551"/>
            <a:ext cx="407579" cy="920066"/>
          </a:xfrm>
          <a:prstGeom prst="rect">
            <a:avLst/>
          </a:prstGeom>
          <a:solidFill>
            <a:schemeClr val="accent1">
              <a:alpha val="37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1" t="13128" r="20057" b="7465"/>
          <a:stretch/>
        </p:blipFill>
        <p:spPr>
          <a:xfrm>
            <a:off x="414932" y="3909478"/>
            <a:ext cx="2973037" cy="2084504"/>
          </a:xfrm>
          <a:prstGeom prst="rect">
            <a:avLst/>
          </a:prstGeom>
        </p:spPr>
      </p:pic>
      <p:pic>
        <p:nvPicPr>
          <p:cNvPr id="41" name="Picture 2" descr="Lanka could be nuke peace-maker in the region: CTBTO | The Sunday Times Sri  Lank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947" y="1438113"/>
            <a:ext cx="2919172" cy="199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mputer Cartoon Images - Free Download on Freepi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756" y="3944230"/>
            <a:ext cx="1146443" cy="11464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23538" y="1075775"/>
            <a:ext cx="117231" cy="577661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757" y="5624451"/>
            <a:ext cx="2142345" cy="10275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Semi-automated </a:t>
            </a:r>
            <a:r>
              <a:rPr lang="en-GB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environment</a:t>
            </a:r>
            <a:endParaRPr lang="en-GB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954436" y="5614311"/>
            <a:ext cx="1995047" cy="10275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Fully interactive training </a:t>
            </a:r>
            <a:endParaRPr lang="en-GB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2" descr="Computer Cartoon Images - Free Download on Freepi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754" y="3945963"/>
            <a:ext cx="1146443" cy="11464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omputer Cartoon Images - Free Download on Freepi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757" y="1306830"/>
            <a:ext cx="1146443" cy="11464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>
            <a:stCxn id="44" idx="4"/>
          </p:cNvCxnSpPr>
          <p:nvPr/>
        </p:nvCxnSpPr>
        <p:spPr>
          <a:xfrm flipH="1">
            <a:off x="7487978" y="2453273"/>
            <a:ext cx="1" cy="1510807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3" idx="2"/>
            <a:endCxn id="1026" idx="6"/>
          </p:cNvCxnSpPr>
          <p:nvPr/>
        </p:nvCxnSpPr>
        <p:spPr>
          <a:xfrm flipH="1" flipV="1">
            <a:off x="8061199" y="4517452"/>
            <a:ext cx="1463555" cy="1733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44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x-non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A8C265B7-8CC9-C945-6901-364B5B6546C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P4.5-040</a:t>
            </a:r>
            <a:endParaRPr lang="x-none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24821806-AD21-A1E2-97F0-06948A5B57C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45" y="143435"/>
            <a:ext cx="918625" cy="937955"/>
          </a:xfrm>
          <a:prstGeom prst="rect">
            <a:avLst/>
          </a:prstGeom>
          <a:ln w="1905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41517" y="1981395"/>
            <a:ext cx="91886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Arial" pitchFamily="34" charset="0"/>
                <a:cs typeface="Arial" pitchFamily="34" charset="0"/>
              </a:rPr>
              <a:t>COVID-19 situation made remote training of OSI tools and procedures mandatory, driving the Inspectorate towards semi-automatic mode providing limited opportunities for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team-building,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while hardly having sufficient room for diversified sentiments.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Previous Integrated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Field Exercises (IFE) reveals the importance of having well-coordinated closely-bounded team, with a space for constructive personal initiatives bringing into ever evolving on-field inspection progression.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OSI regime shall implement process to assess the quality of remote training compared to in-house team-building and need to device a cost-effective mechanism filling the gaps, accordingly.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0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x-non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8A4625A7-A4FC-6B6E-2D16-2A1FEF584678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P4.5-040</a:t>
            </a:r>
            <a:endParaRPr lang="x-none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5697553C-F754-7E6F-207D-38FFFBBDD78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45" y="143435"/>
            <a:ext cx="918625" cy="937955"/>
          </a:xfrm>
          <a:prstGeom prst="rect">
            <a:avLst/>
          </a:prstGeom>
          <a:ln w="1905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71973" y="2356535"/>
            <a:ext cx="855479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AutoNum type="arabicPeriod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Comprehensive Nuclear-Test- Ban Treaty </a:t>
            </a:r>
          </a:p>
          <a:p>
            <a:pPr marL="342900" indent="-342900" algn="just">
              <a:spcAft>
                <a:spcPts val="600"/>
              </a:spcAft>
              <a:buAutoNum type="arabicPeriod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Model Text for the Draft OSI Operational Manual , 2013</a:t>
            </a:r>
          </a:p>
          <a:p>
            <a:pPr marL="342900" indent="-342900" algn="just">
              <a:spcAft>
                <a:spcPts val="600"/>
              </a:spcAft>
              <a:buFontTx/>
              <a:buAutoNum type="arabicPeriod"/>
            </a:pPr>
            <a:r>
              <a:rPr lang="en-GB" dirty="0">
                <a:latin typeface="Arial" pitchFamily="34" charset="0"/>
                <a:cs typeface="Arial" pitchFamily="34" charset="0"/>
              </a:rPr>
              <a:t>On-Site Inspection Test Manual , CTBT/WGB/TL-18/30,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2006</a:t>
            </a:r>
          </a:p>
          <a:p>
            <a:pPr marL="342900" indent="-342900" algn="just">
              <a:spcAft>
                <a:spcPts val="600"/>
              </a:spcAft>
              <a:buFontTx/>
              <a:buAutoNum type="arabicPeriod"/>
            </a:pPr>
            <a:r>
              <a:rPr lang="en-GB" dirty="0" err="1" smtClean="0">
                <a:latin typeface="Arial" pitchFamily="34" charset="0"/>
                <a:cs typeface="Arial" pitchFamily="34" charset="0"/>
              </a:rPr>
              <a:t>Ranjana</a:t>
            </a:r>
            <a:r>
              <a:rPr lang="en-GB" dirty="0">
                <a:latin typeface="Arial" pitchFamily="34" charset="0"/>
                <a:cs typeface="Arial" pitchFamily="34" charset="0"/>
              </a:rPr>
              <a:t>, M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., (2016)., Leadership</a:t>
            </a:r>
            <a:r>
              <a:rPr lang="en-GB" dirty="0">
                <a:latin typeface="Arial" pitchFamily="34" charset="0"/>
                <a:cs typeface="Arial" pitchFamily="34" charset="0"/>
              </a:rPr>
              <a:t>: Personal Effectiveness and Team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Building, 2</a:t>
            </a:r>
            <a:r>
              <a:rPr lang="en-GB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GB" dirty="0">
                <a:latin typeface="Arial" pitchFamily="34" charset="0"/>
                <a:cs typeface="Arial" pitchFamily="34" charset="0"/>
              </a:rPr>
              <a:t>Edition.: 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Vikas</a:t>
            </a:r>
            <a:r>
              <a:rPr lang="en-GB" dirty="0">
                <a:latin typeface="Arial" pitchFamily="34" charset="0"/>
                <a:cs typeface="Arial" pitchFamily="34" charset="0"/>
              </a:rPr>
              <a:t> Publishing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House., 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Tx/>
              <a:buAutoNum type="arabicPeriod"/>
            </a:pPr>
            <a:endParaRPr lang="en-GB" dirty="0" smtClean="0"/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80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3434</TotalTime>
  <Words>556</Words>
  <Application>Microsoft Office PowerPoint</Application>
  <PresentationFormat>Custom</PresentationFormat>
  <Paragraphs>70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NALIN</cp:lastModifiedBy>
  <cp:revision>63</cp:revision>
  <dcterms:created xsi:type="dcterms:W3CDTF">2023-04-18T13:25:54Z</dcterms:created>
  <dcterms:modified xsi:type="dcterms:W3CDTF">2023-06-07T19:07:43Z</dcterms:modified>
</cp:coreProperties>
</file>