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61" d="100"/>
          <a:sy n="61" d="100"/>
        </p:scale>
        <p:origin x="-936"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5" name="Footer Placeholder 4">
            <a:extLst>
              <a:ext uri="{FF2B5EF4-FFF2-40B4-BE49-F238E27FC236}">
                <a16:creationId xmlns:a16="http://schemas.microsoft.com/office/drawing/2014/main" xmlns=""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5" name="Footer Placeholder 4">
            <a:extLst>
              <a:ext uri="{FF2B5EF4-FFF2-40B4-BE49-F238E27FC236}">
                <a16:creationId xmlns:a16="http://schemas.microsoft.com/office/drawing/2014/main" xmlns=""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5" name="Footer Placeholder 4">
            <a:extLst>
              <a:ext uri="{FF2B5EF4-FFF2-40B4-BE49-F238E27FC236}">
                <a16:creationId xmlns:a16="http://schemas.microsoft.com/office/drawing/2014/main" xmlns=""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5" name="Footer Placeholder 4">
            <a:extLst>
              <a:ext uri="{FF2B5EF4-FFF2-40B4-BE49-F238E27FC236}">
                <a16:creationId xmlns:a16="http://schemas.microsoft.com/office/drawing/2014/main" xmlns=""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5" name="Footer Placeholder 4">
            <a:extLst>
              <a:ext uri="{FF2B5EF4-FFF2-40B4-BE49-F238E27FC236}">
                <a16:creationId xmlns:a16="http://schemas.microsoft.com/office/drawing/2014/main" xmlns=""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6" name="Footer Placeholder 5">
            <a:extLst>
              <a:ext uri="{FF2B5EF4-FFF2-40B4-BE49-F238E27FC236}">
                <a16:creationId xmlns:a16="http://schemas.microsoft.com/office/drawing/2014/main" xmlns=""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8" name="Footer Placeholder 7">
            <a:extLst>
              <a:ext uri="{FF2B5EF4-FFF2-40B4-BE49-F238E27FC236}">
                <a16:creationId xmlns:a16="http://schemas.microsoft.com/office/drawing/2014/main" xmlns=""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9" name="Slide Number Placeholder 8">
            <a:extLst>
              <a:ext uri="{FF2B5EF4-FFF2-40B4-BE49-F238E27FC236}">
                <a16:creationId xmlns:a16="http://schemas.microsoft.com/office/drawing/2014/main" xmlns=""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4" name="Footer Placeholder 3">
            <a:extLst>
              <a:ext uri="{FF2B5EF4-FFF2-40B4-BE49-F238E27FC236}">
                <a16:creationId xmlns:a16="http://schemas.microsoft.com/office/drawing/2014/main" xmlns=""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5" name="Slide Number Placeholder 4">
            <a:extLst>
              <a:ext uri="{FF2B5EF4-FFF2-40B4-BE49-F238E27FC236}">
                <a16:creationId xmlns:a16="http://schemas.microsoft.com/office/drawing/2014/main" xmlns=""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3" name="Footer Placeholder 2">
            <a:extLst>
              <a:ext uri="{FF2B5EF4-FFF2-40B4-BE49-F238E27FC236}">
                <a16:creationId xmlns:a16="http://schemas.microsoft.com/office/drawing/2014/main" xmlns=""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4" name="Slide Number Placeholder 3">
            <a:extLst>
              <a:ext uri="{FF2B5EF4-FFF2-40B4-BE49-F238E27FC236}">
                <a16:creationId xmlns:a16="http://schemas.microsoft.com/office/drawing/2014/main" xmlns=""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6" name="Footer Placeholder 5">
            <a:extLst>
              <a:ext uri="{FF2B5EF4-FFF2-40B4-BE49-F238E27FC236}">
                <a16:creationId xmlns:a16="http://schemas.microsoft.com/office/drawing/2014/main" xmlns=""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6/11/2023</a:t>
            </a:fld>
            <a:endParaRPr lang="x-none"/>
          </a:p>
        </p:txBody>
      </p:sp>
      <p:sp>
        <p:nvSpPr>
          <p:cNvPr id="6" name="Footer Placeholder 5">
            <a:extLst>
              <a:ext uri="{FF2B5EF4-FFF2-40B4-BE49-F238E27FC236}">
                <a16:creationId xmlns:a16="http://schemas.microsoft.com/office/drawing/2014/main" xmlns=""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xmlns=""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xmlns=""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xmlns=""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xmlns=""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eologyforinvestors.com/aerial-drones-in-mineral-exploration/"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P4.5-039</a:t>
            </a:r>
            <a:endParaRPr lang="x-none"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5C76C91B-333D-CF33-4FE9-81CDD42E9314}"/>
              </a:ext>
            </a:extLst>
          </p:cNvPr>
          <p:cNvSpPr txBox="1"/>
          <p:nvPr/>
        </p:nvSpPr>
        <p:spPr>
          <a:xfrm>
            <a:off x="2061274" y="26169"/>
            <a:ext cx="8547316" cy="1138773"/>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The Comprehensive Nuclear-Test-Ban Treaty Protocol: </a:t>
            </a:r>
            <a:r>
              <a:rPr lang="en-GB" dirty="0" smtClean="0">
                <a:solidFill>
                  <a:schemeClr val="bg1"/>
                </a:solidFill>
                <a:latin typeface="Arial" panose="020B0604020202020204" pitchFamily="34" charset="0"/>
                <a:cs typeface="Arial" panose="020B0604020202020204" pitchFamily="34" charset="0"/>
              </a:rPr>
              <a:t> </a:t>
            </a:r>
            <a:r>
              <a:rPr lang="en-GB" dirty="0">
                <a:solidFill>
                  <a:schemeClr val="bg1"/>
                </a:solidFill>
                <a:latin typeface="Arial" panose="020B0604020202020204" pitchFamily="34" charset="0"/>
                <a:cs typeface="Arial" panose="020B0604020202020204" pitchFamily="34" charset="0"/>
              </a:rPr>
              <a:t>Possible Hindrance </a:t>
            </a:r>
            <a:r>
              <a:rPr lang="en-GB" dirty="0" smtClean="0">
                <a:solidFill>
                  <a:schemeClr val="bg1"/>
                </a:solidFill>
                <a:latin typeface="Arial" panose="020B0604020202020204" pitchFamily="34" charset="0"/>
                <a:cs typeface="Arial" panose="020B0604020202020204" pitchFamily="34" charset="0"/>
              </a:rPr>
              <a:t>for                 </a:t>
            </a:r>
            <a:r>
              <a:rPr lang="en-GB" dirty="0">
                <a:solidFill>
                  <a:schemeClr val="bg1"/>
                </a:solidFill>
                <a:latin typeface="Arial" panose="020B0604020202020204" pitchFamily="34" charset="0"/>
                <a:cs typeface="Arial" panose="020B0604020202020204" pitchFamily="34" charset="0"/>
              </a:rPr>
              <a:t>On-Site Inspection </a:t>
            </a:r>
            <a:r>
              <a:rPr lang="en-GB" dirty="0" smtClean="0">
                <a:solidFill>
                  <a:schemeClr val="bg1"/>
                </a:solidFill>
                <a:latin typeface="Arial" panose="020B0604020202020204" pitchFamily="34" charset="0"/>
                <a:cs typeface="Arial" panose="020B0604020202020204" pitchFamily="34" charset="0"/>
              </a:rPr>
              <a:t>Obligations</a:t>
            </a:r>
            <a:endParaRPr lang="x-none" dirty="0">
              <a:solidFill>
                <a:schemeClr val="bg1"/>
              </a:solidFill>
              <a:latin typeface="Arial" panose="020B0604020202020204" pitchFamily="34" charset="0"/>
              <a:cs typeface="Arial" panose="020B0604020202020204" pitchFamily="34" charset="0"/>
            </a:endParaRPr>
          </a:p>
          <a:p>
            <a:pPr algn="ctr"/>
            <a:r>
              <a:rPr lang="en-GB" dirty="0" err="1" smtClean="0">
                <a:solidFill>
                  <a:schemeClr val="bg1"/>
                </a:solidFill>
                <a:latin typeface="Arial" panose="020B0604020202020204" pitchFamily="34" charset="0"/>
                <a:cs typeface="Arial" panose="020B0604020202020204" pitchFamily="34" charset="0"/>
              </a:rPr>
              <a:t>Nalin</a:t>
            </a:r>
            <a:r>
              <a:rPr lang="en-GB" dirty="0" smtClean="0">
                <a:solidFill>
                  <a:schemeClr val="bg1"/>
                </a:solidFill>
                <a:latin typeface="Arial" panose="020B0604020202020204" pitchFamily="34" charset="0"/>
                <a:cs typeface="Arial" panose="020B0604020202020204" pitchFamily="34" charset="0"/>
              </a:rPr>
              <a:t> de </a:t>
            </a:r>
            <a:r>
              <a:rPr lang="en-GB" dirty="0" err="1" smtClean="0">
                <a:solidFill>
                  <a:schemeClr val="bg1"/>
                </a:solidFill>
                <a:latin typeface="Arial" panose="020B0604020202020204" pitchFamily="34" charset="0"/>
                <a:cs typeface="Arial" panose="020B0604020202020204" pitchFamily="34" charset="0"/>
              </a:rPr>
              <a:t>SiIva</a:t>
            </a:r>
            <a:endParaRPr lang="x-none" dirty="0">
              <a:solidFill>
                <a:schemeClr val="bg1"/>
              </a:solidFill>
              <a:latin typeface="Arial" panose="020B0604020202020204" pitchFamily="34" charset="0"/>
              <a:cs typeface="Arial" panose="020B0604020202020204" pitchFamily="34" charset="0"/>
            </a:endParaRPr>
          </a:p>
          <a:p>
            <a:pPr algn="ctr"/>
            <a:r>
              <a:rPr lang="en-GB" sz="1400" dirty="0" smtClean="0">
                <a:solidFill>
                  <a:schemeClr val="bg1"/>
                </a:solidFill>
                <a:latin typeface="Arial" panose="020B0604020202020204" pitchFamily="34" charset="0"/>
                <a:cs typeface="Arial" panose="020B0604020202020204" pitchFamily="34" charset="0"/>
              </a:rPr>
              <a:t>Geological Survey and Mines Bureau </a:t>
            </a:r>
            <a:endParaRPr lang="x-none" sz="1400"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5839691" y="1164942"/>
            <a:ext cx="6192981" cy="2031325"/>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Considered the nature of the intrusiveness of an OSI having strict-code of conduct is an understandable phenomenon</a:t>
            </a:r>
            <a:r>
              <a:rPr lang="en-US" dirty="0" smtClean="0">
                <a:latin typeface="Arial" panose="020B0604020202020204" pitchFamily="34" charset="0"/>
                <a:cs typeface="Arial" panose="020B0604020202020204" pitchFamily="34" charset="0"/>
              </a:rPr>
              <a:t>,</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However, the tools and methods were listed in the Protocol was formulated at the time which the Treaty was negotiated ( almost 03-decades back)………</a:t>
            </a:r>
            <a:endParaRPr lang="en-GB" dirty="0"/>
          </a:p>
        </p:txBody>
      </p:sp>
      <p:sp>
        <p:nvSpPr>
          <p:cNvPr id="9" name="Rectangle 8"/>
          <p:cNvSpPr/>
          <p:nvPr/>
        </p:nvSpPr>
        <p:spPr>
          <a:xfrm>
            <a:off x="220571" y="2963552"/>
            <a:ext cx="3488985" cy="461665"/>
          </a:xfrm>
          <a:prstGeom prst="rect">
            <a:avLst/>
          </a:prstGeom>
        </p:spPr>
        <p:txBody>
          <a:bodyPr wrap="square">
            <a:spAutoFit/>
          </a:bodyPr>
          <a:lstStyle/>
          <a:p>
            <a:r>
              <a:rPr lang="en-GB" sz="1200" i="1" dirty="0">
                <a:hlinkClick r:id="rId2"/>
              </a:rPr>
              <a:t>Aerial Drones in Mineral Exploration | Geology for Investors</a:t>
            </a:r>
            <a:endParaRPr lang="en-GB" sz="1200" i="1" dirty="0"/>
          </a:p>
        </p:txBody>
      </p:sp>
      <p:grpSp>
        <p:nvGrpSpPr>
          <p:cNvPr id="15" name="Group 14"/>
          <p:cNvGrpSpPr/>
          <p:nvPr/>
        </p:nvGrpSpPr>
        <p:grpSpPr>
          <a:xfrm>
            <a:off x="220571" y="1367976"/>
            <a:ext cx="11689876" cy="5504835"/>
            <a:chOff x="220571" y="1367976"/>
            <a:chExt cx="11689876" cy="5504835"/>
          </a:xfrm>
        </p:grpSpPr>
        <p:pic>
          <p:nvPicPr>
            <p:cNvPr id="8" name="Picture 2" descr="https://www.geologyforinvestors.com/wp-content/uploads/Figure-3-780x47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571" y="1367976"/>
              <a:ext cx="3488985" cy="2102338"/>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p:cNvSpPr/>
            <p:nvPr/>
          </p:nvSpPr>
          <p:spPr>
            <a:xfrm>
              <a:off x="8980738" y="4438706"/>
              <a:ext cx="2929709" cy="24341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smtClean="0"/>
                <a:t>Once the Treaty Entry Into Force, the verification system may need an updating??</a:t>
              </a:r>
              <a:endParaRPr lang="en-GB" b="1"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0860" y="3916752"/>
              <a:ext cx="3268052" cy="2180682"/>
            </a:xfrm>
            <a:prstGeom prst="rect">
              <a:avLst/>
            </a:prstGeom>
          </p:spPr>
        </p:pic>
        <p:sp>
          <p:nvSpPr>
            <p:cNvPr id="7" name="Oval 6"/>
            <p:cNvSpPr/>
            <p:nvPr/>
          </p:nvSpPr>
          <p:spPr>
            <a:xfrm>
              <a:off x="3166291" y="2768801"/>
              <a:ext cx="2929709" cy="24341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smtClean="0"/>
                <a:t>Field Glasses</a:t>
              </a:r>
              <a:endParaRPr lang="en-GB" b="1" dirty="0"/>
            </a:p>
            <a:p>
              <a:pPr algn="ctr"/>
              <a:r>
                <a:rPr lang="en-GB" b="1" dirty="0" smtClean="0"/>
                <a:t>Video Cameras</a:t>
              </a:r>
            </a:p>
            <a:p>
              <a:pPr algn="ctr"/>
              <a:r>
                <a:rPr lang="en-GB" b="1" dirty="0" smtClean="0"/>
                <a:t>Still Cameras </a:t>
              </a:r>
            </a:p>
            <a:p>
              <a:pPr algn="ctr"/>
              <a:r>
                <a:rPr lang="en-GB" b="1" dirty="0" smtClean="0"/>
                <a:t>+ </a:t>
              </a:r>
            </a:p>
            <a:p>
              <a:pPr algn="ctr"/>
              <a:r>
                <a:rPr lang="en-GB" b="1" dirty="0" smtClean="0"/>
                <a:t>Limited on board Inspectors </a:t>
              </a:r>
            </a:p>
            <a:p>
              <a:pPr algn="ctr"/>
              <a:endParaRPr lang="en-GB" b="1" dirty="0"/>
            </a:p>
          </p:txBody>
        </p:sp>
      </p:grpSp>
      <p:sp>
        <p:nvSpPr>
          <p:cNvPr id="11" name="Rectangle 10"/>
          <p:cNvSpPr/>
          <p:nvPr/>
        </p:nvSpPr>
        <p:spPr>
          <a:xfrm>
            <a:off x="0" y="5358770"/>
            <a:ext cx="5631873" cy="1477328"/>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In case if the tools and methods listed in the Protocol is fixed, with the advancement of science and technology, the same may become redundant…while the potential violator is not barred to </a:t>
            </a:r>
            <a:r>
              <a:rPr lang="en-US" dirty="0" smtClean="0">
                <a:latin typeface="Arial" panose="020B0604020202020204" pitchFamily="34" charset="0"/>
                <a:cs typeface="Arial" panose="020B0604020202020204" pitchFamily="34" charset="0"/>
              </a:rPr>
              <a:t>use of any </a:t>
            </a:r>
            <a:r>
              <a:rPr lang="en-US" dirty="0">
                <a:latin typeface="Arial" panose="020B0604020202020204" pitchFamily="34" charset="0"/>
                <a:cs typeface="Arial" panose="020B0604020202020204" pitchFamily="34" charset="0"/>
              </a:rPr>
              <a:t>of the novel technologies</a:t>
            </a:r>
          </a:p>
        </p:txBody>
      </p:sp>
    </p:spTree>
    <p:extLst>
      <p:ext uri="{BB962C8B-B14F-4D97-AF65-F5344CB8AC3E}">
        <p14:creationId xmlns:p14="http://schemas.microsoft.com/office/powerpoint/2010/main" val="60745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TotalTime>
  <Words>141</Words>
  <Application>Microsoft Office PowerPoint</Application>
  <PresentationFormat>Custom</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NALIN</cp:lastModifiedBy>
  <cp:revision>26</cp:revision>
  <dcterms:created xsi:type="dcterms:W3CDTF">2023-04-18T13:25:54Z</dcterms:created>
  <dcterms:modified xsi:type="dcterms:W3CDTF">2023-06-11T06:40:24Z</dcterms:modified>
</cp:coreProperties>
</file>