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p:scale>
          <a:sx n="64" d="100"/>
          <a:sy n="64" d="100"/>
        </p:scale>
        <p:origin x="-10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xmlns=""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xmlns=""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xmlns=""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xmlns=""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6" name="Footer Placeholder 5">
            <a:extLst>
              <a:ext uri="{FF2B5EF4-FFF2-40B4-BE49-F238E27FC236}">
                <a16:creationId xmlns:a16="http://schemas.microsoft.com/office/drawing/2014/main" xmlns=""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xmlns=""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xmlns=""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xmlns=""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xmlns=""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xmlns=""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6" name="Footer Placeholder 5">
            <a:extLst>
              <a:ext uri="{FF2B5EF4-FFF2-40B4-BE49-F238E27FC236}">
                <a16:creationId xmlns:a16="http://schemas.microsoft.com/office/drawing/2014/main" xmlns=""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8" name="Footer Placeholder 7">
            <a:extLst>
              <a:ext uri="{FF2B5EF4-FFF2-40B4-BE49-F238E27FC236}">
                <a16:creationId xmlns:a16="http://schemas.microsoft.com/office/drawing/2014/main" xmlns=""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xmlns=""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4" name="Footer Placeholder 3">
            <a:extLst>
              <a:ext uri="{FF2B5EF4-FFF2-40B4-BE49-F238E27FC236}">
                <a16:creationId xmlns:a16="http://schemas.microsoft.com/office/drawing/2014/main" xmlns=""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xmlns=""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3" name="Footer Placeholder 2">
            <a:extLst>
              <a:ext uri="{FF2B5EF4-FFF2-40B4-BE49-F238E27FC236}">
                <a16:creationId xmlns:a16="http://schemas.microsoft.com/office/drawing/2014/main" xmlns=""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xmlns=""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6" name="Footer Placeholder 5">
            <a:extLst>
              <a:ext uri="{FF2B5EF4-FFF2-40B4-BE49-F238E27FC236}">
                <a16:creationId xmlns:a16="http://schemas.microsoft.com/office/drawing/2014/main" xmlns=""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xmlns=""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xmlns=""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xmlns=""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xmlns=""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xmlns=""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xmlns=""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xmlns=""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xmlns=""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xmlns=""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xmlns=""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xmlns=""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xmlns=""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xmlns=""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xmlns=""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xmlns=""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xmlns=""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xmlns=""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xmlns=""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xmlns=""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xmlns=""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xmlns=""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xmlns=""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xmlns=""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xmlns=""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xmlns=""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xmlns=""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xmlns=""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xmlns=""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xmlns=""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xmlns=""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xmlns=""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xmlns=""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xmlns=""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xmlns=""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xmlns=""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xmlns=""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xmlns=""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xmlns=""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xmlns=""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hyperlink" Target="https://www.geologyforinvestors.com/aerial-drones-in-mineral-exploration/" TargetMode="Externa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F0ECAE0-79BD-21CF-C96D-4DD448C0663E}"/>
              </a:ext>
            </a:extLst>
          </p:cNvPr>
          <p:cNvSpPr txBox="1"/>
          <p:nvPr/>
        </p:nvSpPr>
        <p:spPr>
          <a:xfrm>
            <a:off x="2682932" y="278271"/>
            <a:ext cx="6826135" cy="1138773"/>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The Comprehensive Nuclear-Test-Ban Treaty Protocol: </a:t>
            </a:r>
            <a:endParaRPr lang="en-GB" dirty="0" smtClean="0">
              <a:solidFill>
                <a:schemeClr val="bg1"/>
              </a:solidFill>
              <a:latin typeface="Arial" panose="020B0604020202020204" pitchFamily="34" charset="0"/>
              <a:cs typeface="Arial" panose="020B0604020202020204" pitchFamily="34" charset="0"/>
            </a:endParaRPr>
          </a:p>
          <a:p>
            <a:pPr algn="ctr"/>
            <a:r>
              <a:rPr lang="en-GB" dirty="0" smtClean="0">
                <a:solidFill>
                  <a:schemeClr val="bg1"/>
                </a:solidFill>
                <a:latin typeface="Arial" panose="020B0604020202020204" pitchFamily="34" charset="0"/>
                <a:cs typeface="Arial" panose="020B0604020202020204" pitchFamily="34" charset="0"/>
              </a:rPr>
              <a:t>Possible </a:t>
            </a:r>
            <a:r>
              <a:rPr lang="en-GB" dirty="0">
                <a:solidFill>
                  <a:schemeClr val="bg1"/>
                </a:solidFill>
                <a:latin typeface="Arial" panose="020B0604020202020204" pitchFamily="34" charset="0"/>
                <a:cs typeface="Arial" panose="020B0604020202020204" pitchFamily="34" charset="0"/>
              </a:rPr>
              <a:t>Hindrance for On-Site Inspection </a:t>
            </a:r>
            <a:r>
              <a:rPr lang="en-GB" dirty="0" smtClean="0">
                <a:solidFill>
                  <a:schemeClr val="bg1"/>
                </a:solidFill>
                <a:latin typeface="Arial" panose="020B0604020202020204" pitchFamily="34" charset="0"/>
                <a:cs typeface="Arial" panose="020B0604020202020204" pitchFamily="34" charset="0"/>
              </a:rPr>
              <a:t>Obligations</a:t>
            </a:r>
          </a:p>
          <a:p>
            <a:pPr algn="ctr"/>
            <a:r>
              <a:rPr lang="en-GB" dirty="0" err="1" smtClean="0">
                <a:solidFill>
                  <a:schemeClr val="bg1"/>
                </a:solidFill>
                <a:latin typeface="Arial" panose="020B0604020202020204" pitchFamily="34" charset="0"/>
                <a:cs typeface="Arial" panose="020B0604020202020204" pitchFamily="34" charset="0"/>
              </a:rPr>
              <a:t>Nalin</a:t>
            </a:r>
            <a:r>
              <a:rPr lang="en-GB" dirty="0" smtClean="0">
                <a:solidFill>
                  <a:schemeClr val="bg1"/>
                </a:solidFill>
                <a:latin typeface="Arial" panose="020B0604020202020204" pitchFamily="34" charset="0"/>
                <a:cs typeface="Arial" panose="020B0604020202020204" pitchFamily="34" charset="0"/>
              </a:rPr>
              <a:t> de Silva</a:t>
            </a:r>
            <a:endParaRPr lang="x-none" dirty="0">
              <a:solidFill>
                <a:schemeClr val="bg1"/>
              </a:solidFill>
              <a:latin typeface="Arial" panose="020B0604020202020204" pitchFamily="34" charset="0"/>
              <a:cs typeface="Arial" panose="020B0604020202020204" pitchFamily="34" charset="0"/>
            </a:endParaRPr>
          </a:p>
          <a:p>
            <a:pPr algn="ctr"/>
            <a:r>
              <a:rPr lang="en-GB" sz="1400" dirty="0" smtClean="0">
                <a:solidFill>
                  <a:schemeClr val="bg1"/>
                </a:solidFill>
                <a:latin typeface="Arial" panose="020B0604020202020204" pitchFamily="34" charset="0"/>
                <a:cs typeface="Arial" panose="020B0604020202020204" pitchFamily="34" charset="0"/>
              </a:rPr>
              <a:t>Geological Survey and Mines Bureau</a:t>
            </a:r>
            <a:endParaRPr lang="x-none"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xmlns=""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OSI has to be performed via the tools and methods that are listed in the Protocol. As time elapse these tools become outdated and achieving the OSI objectives with such stalled resources become a challenge in an environment where possible violator is having tolerance to choose.  </a:t>
            </a:r>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P4.5-039</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Comparison of modern tools and equipment available with listed and allowed  equipment in the Treaty-Protocol for an            OSI inspection </a:t>
            </a: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It is transpired that modern techniques, which further developing, are having a great advantage towards OSI objectives compared with the techniques and tools listed in the Protocol.</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Considered the nature of intrusiveness of OSI intent, in the perspective of national security, having a balance approach both on equipment and methods is an expected outcome, though the same hinders the progress of an effective OSI inspection. </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xmlns=""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889"/>
                    </a14:imgEffect>
                  </a14:imgLayer>
                </a14:imgProps>
              </a:ext>
              <a:ext uri="{28A0092B-C50C-407E-A947-70E740481C1C}">
                <a14:useLocalDpi xmlns:a14="http://schemas.microsoft.com/office/drawing/2010/main" val="0"/>
              </a:ext>
            </a:extLst>
          </a:blip>
          <a:stretch>
            <a:fillRect/>
          </a:stretch>
        </p:blipFill>
        <p:spPr>
          <a:xfrm>
            <a:off x="11188338" y="76824"/>
            <a:ext cx="918625" cy="937955"/>
          </a:xfrm>
          <a:prstGeom prst="rect">
            <a:avLst/>
          </a:prstGeom>
          <a:ln w="1905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3671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 </a:t>
            </a:r>
            <a:r>
              <a:rPr lang="en-GB" sz="1800" dirty="0" smtClean="0">
                <a:solidFill>
                  <a:schemeClr val="bg1"/>
                </a:solidFill>
                <a:latin typeface="Arial" panose="020B0604020202020204" pitchFamily="34" charset="0"/>
                <a:cs typeface="Arial" panose="020B0604020202020204" pitchFamily="34" charset="0"/>
              </a:rPr>
              <a:t>: OSI tools and methods </a:t>
            </a:r>
            <a:endParaRPr lang="x-none"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P4.5-039</a:t>
            </a:r>
          </a:p>
        </p:txBody>
      </p:sp>
      <p:sp>
        <p:nvSpPr>
          <p:cNvPr id="4" name="Title 1">
            <a:extLst>
              <a:ext uri="{FF2B5EF4-FFF2-40B4-BE49-F238E27FC236}">
                <a16:creationId xmlns:a16="http://schemas.microsoft.com/office/drawing/2014/main" xmlns=""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5" name="AutoShape 2" descr="Man Silhouette clip art - vector clip art online, royalty free ... - ClipArt  Best - ClipArt B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889"/>
                    </a14:imgEffect>
                  </a14:imgLayer>
                </a14:imgProps>
              </a:ext>
              <a:ext uri="{28A0092B-C50C-407E-A947-70E740481C1C}">
                <a14:useLocalDpi xmlns:a14="http://schemas.microsoft.com/office/drawing/2010/main" val="0"/>
              </a:ext>
            </a:extLst>
          </a:blip>
          <a:stretch>
            <a:fillRect/>
          </a:stretch>
        </p:blipFill>
        <p:spPr>
          <a:xfrm>
            <a:off x="11094745" y="143435"/>
            <a:ext cx="918625" cy="937955"/>
          </a:xfrm>
          <a:prstGeom prst="rect">
            <a:avLst/>
          </a:prstGeom>
          <a:ln w="19050" cap="sq">
            <a:no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352063" y="1759746"/>
            <a:ext cx="7909170" cy="3970318"/>
          </a:xfrm>
          <a:prstGeom prst="rect">
            <a:avLst/>
          </a:prstGeom>
          <a:noFill/>
        </p:spPr>
        <p:txBody>
          <a:bodyPr wrap="square" rtlCol="0">
            <a:spAutoFit/>
          </a:bodyPr>
          <a:lstStyle/>
          <a:p>
            <a:pPr algn="just"/>
            <a:r>
              <a:rPr lang="en-GB" dirty="0" smtClean="0"/>
              <a:t>1. OSI  is the final verification regime of the CTBT and the ambiguous event is assessed being on-site that is identified via  IMS analysis and other National Technical Means (NTM).</a:t>
            </a:r>
          </a:p>
          <a:p>
            <a:pPr algn="just"/>
            <a:endParaRPr lang="en-GB" dirty="0"/>
          </a:p>
          <a:p>
            <a:pPr algn="just"/>
            <a:r>
              <a:rPr lang="en-GB" dirty="0" smtClean="0"/>
              <a:t>2. The Protocol of the Treaty defines the allowed methods and tools that are to be deployed in the </a:t>
            </a:r>
            <a:r>
              <a:rPr lang="en-GB" dirty="0" smtClean="0"/>
              <a:t>field, and reflect the tools that were available at the time of Treaty negotiations (?)</a:t>
            </a:r>
            <a:endParaRPr lang="en-GB" dirty="0" smtClean="0"/>
          </a:p>
          <a:p>
            <a:pPr algn="just"/>
            <a:endParaRPr lang="en-GB" dirty="0"/>
          </a:p>
          <a:p>
            <a:pPr algn="just"/>
            <a:r>
              <a:rPr lang="en-GB" dirty="0" smtClean="0"/>
              <a:t>3. Other than the methods and tools listed, the Inspection Team could obtained information (?) via other National Technical </a:t>
            </a:r>
            <a:r>
              <a:rPr lang="en-GB" dirty="0" smtClean="0"/>
              <a:t>Means (NTM), </a:t>
            </a:r>
            <a:r>
              <a:rPr lang="en-GB" dirty="0" smtClean="0"/>
              <a:t>where such assistance is not well defined.</a:t>
            </a:r>
          </a:p>
          <a:p>
            <a:pPr algn="just"/>
            <a:endParaRPr lang="en-GB" dirty="0"/>
          </a:p>
          <a:p>
            <a:pPr algn="just"/>
            <a:r>
              <a:rPr lang="en-GB" dirty="0" smtClean="0"/>
              <a:t>4. As time elapses, the listed methods and tools may become redundant considered the novel technological developments</a:t>
            </a:r>
            <a:endParaRPr lang="en-GB" dirty="0"/>
          </a:p>
        </p:txBody>
      </p:sp>
    </p:spTree>
    <p:extLst>
      <p:ext uri="{BB962C8B-B14F-4D97-AF65-F5344CB8AC3E}">
        <p14:creationId xmlns:p14="http://schemas.microsoft.com/office/powerpoint/2010/main"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a:solidFill>
                  <a:schemeClr val="bg1"/>
                </a:solidFill>
                <a:latin typeface="Arial" panose="020B0604020202020204" pitchFamily="34" charset="0"/>
                <a:cs typeface="Arial" panose="020B0604020202020204" pitchFamily="34" charset="0"/>
              </a:rPr>
              <a:t>Objectives </a:t>
            </a:r>
            <a:r>
              <a:rPr lang="en-GB" sz="1800" b="1" dirty="0" smtClean="0">
                <a:solidFill>
                  <a:schemeClr val="bg1"/>
                </a:solidFill>
                <a:latin typeface="Arial" panose="020B0604020202020204" pitchFamily="34" charset="0"/>
                <a:cs typeface="Arial" panose="020B0604020202020204" pitchFamily="34" charset="0"/>
              </a:rPr>
              <a:t>: Emphasizing the hindrance with stalled OSI tools</a:t>
            </a:r>
            <a:endParaRPr lang="x-none" sz="48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P4.5-039</a:t>
            </a:r>
          </a:p>
        </p:txBody>
      </p:sp>
      <p:sp>
        <p:nvSpPr>
          <p:cNvPr id="5" name="Title 1">
            <a:extLst>
              <a:ext uri="{FF2B5EF4-FFF2-40B4-BE49-F238E27FC236}">
                <a16:creationId xmlns:a16="http://schemas.microsoft.com/office/drawing/2014/main" xmlns=""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889"/>
                    </a14:imgEffect>
                  </a14:imgLayer>
                </a14:imgProps>
              </a:ext>
              <a:ext uri="{28A0092B-C50C-407E-A947-70E740481C1C}">
                <a14:useLocalDpi xmlns:a14="http://schemas.microsoft.com/office/drawing/2010/main" val="0"/>
              </a:ext>
            </a:extLst>
          </a:blip>
          <a:stretch>
            <a:fillRect/>
          </a:stretch>
        </p:blipFill>
        <p:spPr>
          <a:xfrm>
            <a:off x="11094745" y="143435"/>
            <a:ext cx="918625" cy="937955"/>
          </a:xfrm>
          <a:prstGeom prst="rect">
            <a:avLst/>
          </a:prstGeom>
          <a:ln w="19050" cap="sq">
            <a:no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318506" y="2052641"/>
            <a:ext cx="8112369" cy="1631216"/>
          </a:xfrm>
          <a:prstGeom prst="rect">
            <a:avLst/>
          </a:prstGeom>
          <a:noFill/>
        </p:spPr>
        <p:txBody>
          <a:bodyPr wrap="square" rtlCol="0">
            <a:spAutoFit/>
          </a:bodyPr>
          <a:lstStyle/>
          <a:p>
            <a:pPr marL="285750" indent="-285750">
              <a:buFont typeface="Arial" pitchFamily="34" charset="0"/>
              <a:buChar char="•"/>
            </a:pPr>
            <a:r>
              <a:rPr lang="en-GB" sz="2000" dirty="0" smtClean="0"/>
              <a:t>to assess whether the limitation of the Protocol is a hindrance towards successful On-Site Inspection  </a:t>
            </a:r>
          </a:p>
          <a:p>
            <a:pPr marL="285750" indent="-285750">
              <a:buFont typeface="Arial" pitchFamily="34" charset="0"/>
              <a:buChar char="•"/>
            </a:pPr>
            <a:endParaRPr lang="en-GB" sz="2000" dirty="0"/>
          </a:p>
          <a:p>
            <a:pPr marL="285750" indent="-285750">
              <a:buFont typeface="Arial" pitchFamily="34" charset="0"/>
              <a:buChar char="•"/>
            </a:pPr>
            <a:r>
              <a:rPr lang="en-GB" sz="2000" dirty="0" smtClean="0"/>
              <a:t>to identify possibilities in upgrading the tools and methods of OSI, as of the technological advancement </a:t>
            </a:r>
            <a:endParaRPr lang="en-GB" sz="2000" dirty="0"/>
          </a:p>
        </p:txBody>
      </p:sp>
    </p:spTree>
    <p:extLst>
      <p:ext uri="{BB962C8B-B14F-4D97-AF65-F5344CB8AC3E}">
        <p14:creationId xmlns:p14="http://schemas.microsoft.com/office/powerpoint/2010/main" val="222970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Method: </a:t>
            </a:r>
            <a:r>
              <a:rPr lang="en-GB" sz="1800" dirty="0" smtClean="0">
                <a:solidFill>
                  <a:schemeClr val="bg1"/>
                </a:solidFill>
                <a:latin typeface="Arial" panose="020B0604020202020204" pitchFamily="34" charset="0"/>
                <a:cs typeface="Arial" panose="020B0604020202020204" pitchFamily="34" charset="0"/>
              </a:rPr>
              <a:t>Comparison of allowed techniques/tools and available tools</a:t>
            </a:r>
            <a:endParaRPr lang="x-none" sz="1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P4.5-039</a:t>
            </a:r>
          </a:p>
        </p:txBody>
      </p:sp>
      <p:sp>
        <p:nvSpPr>
          <p:cNvPr id="5" name="Title 1">
            <a:extLst>
              <a:ext uri="{FF2B5EF4-FFF2-40B4-BE49-F238E27FC236}">
                <a16:creationId xmlns:a16="http://schemas.microsoft.com/office/drawing/2014/main" xmlns=""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889"/>
                    </a14:imgEffect>
                  </a14:imgLayer>
                </a14:imgProps>
              </a:ext>
              <a:ext uri="{28A0092B-C50C-407E-A947-70E740481C1C}">
                <a14:useLocalDpi xmlns:a14="http://schemas.microsoft.com/office/drawing/2010/main" val="0"/>
              </a:ext>
            </a:extLst>
          </a:blip>
          <a:stretch>
            <a:fillRect/>
          </a:stretch>
        </p:blipFill>
        <p:spPr>
          <a:xfrm>
            <a:off x="11094745" y="143435"/>
            <a:ext cx="918625" cy="937955"/>
          </a:xfrm>
          <a:prstGeom prst="rect">
            <a:avLst/>
          </a:prstGeom>
          <a:ln w="19050" cap="sq">
            <a:noFill/>
            <a:prstDash val="solid"/>
            <a:miter lim="800000"/>
          </a:ln>
          <a:effectLst>
            <a:outerShdw blurRad="50800" dist="38100" dir="2700000" algn="tl" rotWithShape="0">
              <a:srgbClr val="000000">
                <a:alpha val="43000"/>
              </a:srgbClr>
            </a:outerShdw>
          </a:effectLst>
        </p:spPr>
      </p:pic>
      <p:graphicFrame>
        <p:nvGraphicFramePr>
          <p:cNvPr id="8" name="Table 7"/>
          <p:cNvGraphicFramePr>
            <a:graphicFrameLocks noGrp="1"/>
          </p:cNvGraphicFramePr>
          <p:nvPr>
            <p:extLst>
              <p:ext uri="{D42A27DB-BD31-4B8C-83A1-F6EECF244321}">
                <p14:modId xmlns:p14="http://schemas.microsoft.com/office/powerpoint/2010/main" val="3253567809"/>
              </p:ext>
            </p:extLst>
          </p:nvPr>
        </p:nvGraphicFramePr>
        <p:xfrm>
          <a:off x="595806" y="1808993"/>
          <a:ext cx="9892439" cy="4461662"/>
        </p:xfrm>
        <a:graphic>
          <a:graphicData uri="http://schemas.openxmlformats.org/drawingml/2006/table">
            <a:tbl>
              <a:tblPr firstRow="1" bandRow="1">
                <a:tableStyleId>{5940675A-B579-460E-94D1-54222C63F5DA}</a:tableStyleId>
              </a:tblPr>
              <a:tblGrid>
                <a:gridCol w="2928932"/>
                <a:gridCol w="3259016"/>
                <a:gridCol w="3704491"/>
              </a:tblGrid>
              <a:tr h="682142">
                <a:tc>
                  <a:txBody>
                    <a:bodyPr/>
                    <a:lstStyle/>
                    <a:p>
                      <a:r>
                        <a:rPr lang="en-GB" sz="1600" b="1" dirty="0" smtClean="0">
                          <a:latin typeface="Arial" pitchFamily="34" charset="0"/>
                          <a:cs typeface="Arial" pitchFamily="34" charset="0"/>
                        </a:rPr>
                        <a:t>OSI approved</a:t>
                      </a:r>
                    </a:p>
                    <a:p>
                      <a:r>
                        <a:rPr lang="en-GB" sz="1600" b="1" dirty="0" smtClean="0">
                          <a:latin typeface="Arial" pitchFamily="34" charset="0"/>
                          <a:cs typeface="Arial" pitchFamily="34" charset="0"/>
                        </a:rPr>
                        <a:t>tools and methods </a:t>
                      </a:r>
                      <a:endParaRPr lang="en-GB" sz="1600" b="1"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latin typeface="Arial" pitchFamily="34" charset="0"/>
                          <a:cs typeface="Arial" pitchFamily="34" charset="0"/>
                        </a:rPr>
                        <a:t>Improved Technology</a:t>
                      </a:r>
                      <a:endParaRPr lang="en-GB" sz="1600" b="1" dirty="0">
                        <a:latin typeface="Arial" pitchFamily="34" charset="0"/>
                        <a:cs typeface="Arial" pitchFamily="34" charset="0"/>
                      </a:endParaRPr>
                    </a:p>
                  </a:txBody>
                  <a:tcPr/>
                </a:tc>
                <a:tc>
                  <a:txBody>
                    <a:bodyPr/>
                    <a:lstStyle/>
                    <a:p>
                      <a:pPr algn="ctr"/>
                      <a:r>
                        <a:rPr lang="en-GB" sz="1600" b="1" dirty="0" smtClean="0">
                          <a:latin typeface="Arial" pitchFamily="34" charset="0"/>
                          <a:cs typeface="Arial" pitchFamily="34" charset="0"/>
                        </a:rPr>
                        <a:t>Comparison</a:t>
                      </a:r>
                      <a:endParaRPr lang="en-GB" sz="1600" b="1" dirty="0">
                        <a:latin typeface="Arial" pitchFamily="34" charset="0"/>
                        <a:cs typeface="Arial" pitchFamily="34" charset="0"/>
                      </a:endParaRPr>
                    </a:p>
                  </a:txBody>
                  <a:tcPr/>
                </a:tc>
              </a:tr>
              <a:tr h="736619">
                <a:tc>
                  <a:txBody>
                    <a:bodyPr/>
                    <a:lstStyle/>
                    <a:p>
                      <a:r>
                        <a:rPr lang="en-GB" sz="1600" dirty="0" smtClean="0">
                          <a:latin typeface="Arial" pitchFamily="34" charset="0"/>
                          <a:cs typeface="Arial" pitchFamily="34" charset="0"/>
                        </a:rPr>
                        <a:t>Over-flight with limited number of inspectors</a:t>
                      </a:r>
                      <a:endParaRPr lang="en-GB" sz="1600" dirty="0">
                        <a:latin typeface="Arial" pitchFamily="34" charset="0"/>
                        <a:cs typeface="Arial" pitchFamily="34" charset="0"/>
                      </a:endParaRPr>
                    </a:p>
                  </a:txBody>
                  <a:tcPr/>
                </a:tc>
                <a:tc>
                  <a:txBody>
                    <a:bodyPr/>
                    <a:lstStyle/>
                    <a:p>
                      <a:r>
                        <a:rPr lang="en-GB" sz="1600" dirty="0" smtClean="0">
                          <a:latin typeface="Arial" pitchFamily="34" charset="0"/>
                          <a:cs typeface="Arial" pitchFamily="34" charset="0"/>
                        </a:rPr>
                        <a:t>Remotely controlled drones with high </a:t>
                      </a:r>
                      <a:r>
                        <a:rPr lang="en-GB" sz="1800" b="0" i="0" kern="1200" dirty="0" smtClean="0">
                          <a:solidFill>
                            <a:schemeClr val="tx1"/>
                          </a:solidFill>
                          <a:effectLst/>
                          <a:latin typeface="+mn-lt"/>
                          <a:ea typeface="+mn-ea"/>
                          <a:cs typeface="+mn-cs"/>
                        </a:rPr>
                        <a:t>maneuverability</a:t>
                      </a:r>
                      <a:endParaRPr lang="en-GB" sz="1600" dirty="0">
                        <a:latin typeface="Arial" pitchFamily="34" charset="0"/>
                        <a:cs typeface="Arial" pitchFamily="34" charset="0"/>
                      </a:endParaRPr>
                    </a:p>
                  </a:txBody>
                  <a:tcPr/>
                </a:tc>
                <a:tc>
                  <a:txBody>
                    <a:bodyPr/>
                    <a:lstStyle/>
                    <a:p>
                      <a:pPr algn="just"/>
                      <a:r>
                        <a:rPr lang="en-GB" sz="1600" dirty="0" smtClean="0">
                          <a:latin typeface="Arial" pitchFamily="34" charset="0"/>
                          <a:cs typeface="Arial" pitchFamily="34" charset="0"/>
                        </a:rPr>
                        <a:t>The new technology provide wider</a:t>
                      </a:r>
                      <a:r>
                        <a:rPr lang="en-GB" sz="1600" baseline="0" dirty="0" smtClean="0">
                          <a:latin typeface="Arial" pitchFamily="34" charset="0"/>
                          <a:cs typeface="Arial" pitchFamily="34" charset="0"/>
                        </a:rPr>
                        <a:t> </a:t>
                      </a:r>
                      <a:r>
                        <a:rPr lang="en-GB" sz="1600" dirty="0" smtClean="0">
                          <a:latin typeface="Arial" pitchFamily="34" charset="0"/>
                          <a:cs typeface="Arial" pitchFamily="34" charset="0"/>
                        </a:rPr>
                        <a:t>coverage compared to OSI</a:t>
                      </a:r>
                      <a:r>
                        <a:rPr lang="en-GB" sz="1600" baseline="0" dirty="0" smtClean="0">
                          <a:latin typeface="Arial" pitchFamily="34" charset="0"/>
                          <a:cs typeface="Arial" pitchFamily="34" charset="0"/>
                        </a:rPr>
                        <a:t> approved equipment and techniques</a:t>
                      </a:r>
                      <a:endParaRPr lang="en-GB" sz="1600" dirty="0">
                        <a:latin typeface="Arial" pitchFamily="34" charset="0"/>
                        <a:cs typeface="Arial" pitchFamily="34" charset="0"/>
                      </a:endParaRPr>
                    </a:p>
                  </a:txBody>
                  <a:tcPr/>
                </a:tc>
              </a:tr>
              <a:tr h="974488">
                <a:tc>
                  <a:txBody>
                    <a:bodyPr/>
                    <a:lstStyle/>
                    <a:p>
                      <a:r>
                        <a:rPr lang="en-GB" sz="1600" dirty="0" smtClean="0">
                          <a:latin typeface="Arial" pitchFamily="34" charset="0"/>
                          <a:cs typeface="Arial" pitchFamily="34" charset="0"/>
                        </a:rPr>
                        <a:t>VOB: </a:t>
                      </a:r>
                    </a:p>
                    <a:p>
                      <a:r>
                        <a:rPr lang="en-GB" sz="1600" dirty="0" smtClean="0">
                          <a:latin typeface="Arial" pitchFamily="34" charset="0"/>
                          <a:cs typeface="Arial" pitchFamily="34" charset="0"/>
                        </a:rPr>
                        <a:t>Field Glasses</a:t>
                      </a:r>
                    </a:p>
                    <a:p>
                      <a:r>
                        <a:rPr lang="en-GB" sz="1600" dirty="0" smtClean="0">
                          <a:latin typeface="Arial" pitchFamily="34" charset="0"/>
                          <a:cs typeface="Arial" pitchFamily="34" charset="0"/>
                        </a:rPr>
                        <a:t>Video</a:t>
                      </a:r>
                      <a:r>
                        <a:rPr lang="en-GB" sz="1600" baseline="0" dirty="0" smtClean="0">
                          <a:latin typeface="Arial" pitchFamily="34" charset="0"/>
                          <a:cs typeface="Arial" pitchFamily="34" charset="0"/>
                        </a:rPr>
                        <a:t> Cameras</a:t>
                      </a:r>
                    </a:p>
                    <a:p>
                      <a:r>
                        <a:rPr lang="en-GB" sz="1600" baseline="0" dirty="0" smtClean="0">
                          <a:latin typeface="Arial" pitchFamily="34" charset="0"/>
                          <a:cs typeface="Arial" pitchFamily="34" charset="0"/>
                        </a:rPr>
                        <a:t>Still-cameras</a:t>
                      </a:r>
                    </a:p>
                    <a:p>
                      <a:endParaRPr lang="en-GB" sz="1600" dirty="0">
                        <a:latin typeface="Arial" pitchFamily="34" charset="0"/>
                        <a:cs typeface="Arial" pitchFamily="34" charset="0"/>
                      </a:endParaRPr>
                    </a:p>
                  </a:txBody>
                  <a:tcPr/>
                </a:tc>
                <a:tc>
                  <a:txBody>
                    <a:bodyPr/>
                    <a:lstStyle/>
                    <a:p>
                      <a:r>
                        <a:rPr lang="en-GB" sz="1600" dirty="0" smtClean="0">
                          <a:latin typeface="Arial" pitchFamily="34" charset="0"/>
                          <a:cs typeface="Arial" pitchFamily="34" charset="0"/>
                        </a:rPr>
                        <a:t>Automated image capturing tools</a:t>
                      </a:r>
                    </a:p>
                    <a:p>
                      <a:endParaRPr lang="en-GB" sz="1600" dirty="0" smtClean="0">
                        <a:latin typeface="Arial" pitchFamily="34" charset="0"/>
                        <a:cs typeface="Arial" pitchFamily="34" charset="0"/>
                      </a:endParaRPr>
                    </a:p>
                    <a:p>
                      <a:r>
                        <a:rPr lang="en-GB" sz="1600" dirty="0" smtClean="0">
                          <a:latin typeface="Arial" pitchFamily="34" charset="0"/>
                          <a:cs typeface="Arial" pitchFamily="34" charset="0"/>
                        </a:rPr>
                        <a:t>Equipment that could penetrate canopies and obtain ground images etc….( developing further)</a:t>
                      </a:r>
                      <a:endParaRPr lang="en-GB" sz="1600" dirty="0">
                        <a:latin typeface="Arial" pitchFamily="34" charset="0"/>
                        <a:cs typeface="Arial" pitchFamily="34" charset="0"/>
                      </a:endParaRPr>
                    </a:p>
                  </a:txBody>
                  <a:tcPr/>
                </a:tc>
                <a:tc>
                  <a:txBody>
                    <a:bodyPr/>
                    <a:lstStyle/>
                    <a:p>
                      <a:pPr algn="just"/>
                      <a:r>
                        <a:rPr lang="en-GB" sz="1600" dirty="0" smtClean="0">
                          <a:latin typeface="Arial" pitchFamily="34" charset="0"/>
                          <a:cs typeface="Arial" pitchFamily="34" charset="0"/>
                        </a:rPr>
                        <a:t>The VOB techniques listed in the Protocol may not work in low-visibility environments </a:t>
                      </a:r>
                      <a:endParaRPr lang="en-GB" sz="1600" dirty="0">
                        <a:latin typeface="Arial" pitchFamily="34" charset="0"/>
                        <a:cs typeface="Arial" pitchFamily="34" charset="0"/>
                      </a:endParaRPr>
                    </a:p>
                  </a:txBody>
                  <a:tcPr/>
                </a:tc>
              </a:tr>
              <a:tr h="682142">
                <a:tc>
                  <a:txBody>
                    <a:bodyPr/>
                    <a:lstStyle/>
                    <a:p>
                      <a:r>
                        <a:rPr lang="en-GB" sz="1600" dirty="0" smtClean="0">
                          <a:latin typeface="Arial" pitchFamily="34" charset="0"/>
                          <a:cs typeface="Arial" pitchFamily="34" charset="0"/>
                        </a:rPr>
                        <a:t>Drilling only for radioactive samples</a:t>
                      </a:r>
                      <a:endParaRPr lang="en-GB" sz="1600" dirty="0">
                        <a:latin typeface="Arial" pitchFamily="34" charset="0"/>
                        <a:cs typeface="Arial" pitchFamily="34" charset="0"/>
                      </a:endParaRPr>
                    </a:p>
                  </a:txBody>
                  <a:tcPr/>
                </a:tc>
                <a:tc>
                  <a:txBody>
                    <a:bodyPr/>
                    <a:lstStyle/>
                    <a:p>
                      <a:r>
                        <a:rPr lang="en-GB" sz="1600" dirty="0" smtClean="0">
                          <a:latin typeface="Arial" pitchFamily="34" charset="0"/>
                          <a:cs typeface="Arial" pitchFamily="34" charset="0"/>
                        </a:rPr>
                        <a:t>Bore-hole-logging (sonic, EM and etc…)</a:t>
                      </a:r>
                      <a:endParaRPr lang="en-GB" sz="1600" dirty="0">
                        <a:latin typeface="Arial" pitchFamily="34" charset="0"/>
                        <a:cs typeface="Arial" pitchFamily="34" charset="0"/>
                      </a:endParaRPr>
                    </a:p>
                  </a:txBody>
                  <a:tcPr/>
                </a:tc>
                <a:tc>
                  <a:txBody>
                    <a:bodyPr/>
                    <a:lstStyle/>
                    <a:p>
                      <a:r>
                        <a:rPr lang="en-GB" sz="1600" dirty="0" smtClean="0">
                          <a:latin typeface="Arial" pitchFamily="34" charset="0"/>
                          <a:cs typeface="Arial" pitchFamily="34" charset="0"/>
                        </a:rPr>
                        <a:t>Bore-hole logging provides wider coverage and the foot-print would be larger</a:t>
                      </a:r>
                      <a:endParaRPr lang="en-GB" sz="1600" dirty="0">
                        <a:latin typeface="Arial" pitchFamily="34" charset="0"/>
                        <a:cs typeface="Arial" pitchFamily="34" charset="0"/>
                      </a:endParaRPr>
                    </a:p>
                  </a:txBody>
                  <a:tcPr/>
                </a:tc>
              </a:tr>
              <a:tr h="682142">
                <a:tc>
                  <a:txBody>
                    <a:bodyPr/>
                    <a:lstStyle/>
                    <a:p>
                      <a:r>
                        <a:rPr lang="en-GB" sz="1600" dirty="0" smtClean="0">
                          <a:latin typeface="Arial" pitchFamily="34" charset="0"/>
                          <a:cs typeface="Arial" pitchFamily="34" charset="0"/>
                        </a:rPr>
                        <a:t>Other National Technical Means(NTM)</a:t>
                      </a:r>
                      <a:endParaRPr lang="en-GB" sz="1600" dirty="0">
                        <a:latin typeface="Arial" pitchFamily="34" charset="0"/>
                        <a:cs typeface="Arial" pitchFamily="34" charset="0"/>
                      </a:endParaRPr>
                    </a:p>
                  </a:txBody>
                  <a:tcPr/>
                </a:tc>
                <a:tc gridSpan="2">
                  <a:txBody>
                    <a:bodyPr/>
                    <a:lstStyle/>
                    <a:p>
                      <a:pPr algn="just"/>
                      <a:r>
                        <a:rPr lang="en-GB" sz="1600" dirty="0" smtClean="0">
                          <a:latin typeface="Arial" pitchFamily="34" charset="0"/>
                          <a:cs typeface="Arial" pitchFamily="34" charset="0"/>
                        </a:rPr>
                        <a:t>The Protocol</a:t>
                      </a:r>
                      <a:r>
                        <a:rPr lang="en-GB" sz="1600" baseline="0" dirty="0" smtClean="0">
                          <a:latin typeface="Arial" pitchFamily="34" charset="0"/>
                          <a:cs typeface="Arial" pitchFamily="34" charset="0"/>
                        </a:rPr>
                        <a:t> is not specifying how the NTM works in an OSI. In the            pre-planning stage NTM could incorporated, yet once the inspection is initiated, the assistance of NTM is not clear </a:t>
                      </a:r>
                      <a:r>
                        <a:rPr lang="en-GB" sz="1600" i="1" baseline="0" dirty="0" smtClean="0">
                          <a:latin typeface="Arial" pitchFamily="34" charset="0"/>
                          <a:cs typeface="Arial" pitchFamily="34" charset="0"/>
                        </a:rPr>
                        <a:t>( subject to ISP approval?)</a:t>
                      </a:r>
                      <a:endParaRPr lang="en-GB" sz="1600" i="1" dirty="0">
                        <a:latin typeface="Arial" pitchFamily="34" charset="0"/>
                        <a:cs typeface="Arial" pitchFamily="34" charset="0"/>
                      </a:endParaRPr>
                    </a:p>
                  </a:txBody>
                  <a:tcPr/>
                </a:tc>
                <a:tc hMerge="1">
                  <a:txBody>
                    <a:bodyPr/>
                    <a:lstStyle/>
                    <a:p>
                      <a:endParaRPr lang="en-GB" sz="160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73228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cs typeface="Arial" panose="020B0604020202020204" pitchFamily="34" charset="0"/>
              </a:rPr>
              <a:t>Results </a:t>
            </a:r>
            <a:endParaRPr lang="x-none" sz="48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P4.5-039</a:t>
            </a:r>
          </a:p>
        </p:txBody>
      </p:sp>
      <p:sp>
        <p:nvSpPr>
          <p:cNvPr id="5" name="Title 1">
            <a:extLst>
              <a:ext uri="{FF2B5EF4-FFF2-40B4-BE49-F238E27FC236}">
                <a16:creationId xmlns:a16="http://schemas.microsoft.com/office/drawing/2014/main" xmlns=""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889"/>
                    </a14:imgEffect>
                  </a14:imgLayer>
                </a14:imgProps>
              </a:ext>
              <a:ext uri="{28A0092B-C50C-407E-A947-70E740481C1C}">
                <a14:useLocalDpi xmlns:a14="http://schemas.microsoft.com/office/drawing/2010/main" val="0"/>
              </a:ext>
            </a:extLst>
          </a:blip>
          <a:stretch>
            <a:fillRect/>
          </a:stretch>
        </p:blipFill>
        <p:spPr>
          <a:xfrm>
            <a:off x="11094745" y="143435"/>
            <a:ext cx="918625" cy="937955"/>
          </a:xfrm>
          <a:prstGeom prst="rect">
            <a:avLst/>
          </a:prstGeom>
          <a:ln w="19050" cap="sq">
            <a:noFill/>
            <a:prstDash val="solid"/>
            <a:miter lim="800000"/>
          </a:ln>
          <a:effectLst>
            <a:outerShdw blurRad="50800" dist="38100" dir="2700000" algn="tl" rotWithShape="0">
              <a:srgbClr val="000000">
                <a:alpha val="43000"/>
              </a:srgbClr>
            </a:outerShdw>
          </a:effectLst>
        </p:spPr>
      </p:pic>
      <p:sp>
        <p:nvSpPr>
          <p:cNvPr id="3" name="Rectangle 2"/>
          <p:cNvSpPr/>
          <p:nvPr/>
        </p:nvSpPr>
        <p:spPr>
          <a:xfrm>
            <a:off x="4126524" y="1548619"/>
            <a:ext cx="6197600" cy="1323439"/>
          </a:xfrm>
          <a:prstGeom prst="rect">
            <a:avLst/>
          </a:prstGeom>
        </p:spPr>
        <p:txBody>
          <a:bodyPr wrap="square">
            <a:spAutoFit/>
          </a:bodyPr>
          <a:lstStyle/>
          <a:p>
            <a:pPr algn="just"/>
            <a:r>
              <a:rPr lang="en-US" sz="2000" dirty="0">
                <a:latin typeface="Arial" panose="020B0604020202020204" pitchFamily="34" charset="0"/>
                <a:cs typeface="Arial" panose="020B0604020202020204" pitchFamily="34" charset="0"/>
              </a:rPr>
              <a:t>It is transpired that modern techniques, which </a:t>
            </a:r>
            <a:r>
              <a:rPr lang="en-US" sz="2000" dirty="0" smtClean="0">
                <a:latin typeface="Arial" panose="020B0604020202020204" pitchFamily="34" charset="0"/>
                <a:cs typeface="Arial" panose="020B0604020202020204" pitchFamily="34" charset="0"/>
              </a:rPr>
              <a:t>are further </a:t>
            </a:r>
            <a:r>
              <a:rPr lang="en-US" sz="2000" dirty="0">
                <a:latin typeface="Arial" panose="020B0604020202020204" pitchFamily="34" charset="0"/>
                <a:cs typeface="Arial" panose="020B0604020202020204" pitchFamily="34" charset="0"/>
              </a:rPr>
              <a:t>developing, are having a great advantage towards OSI objectives compared with the techniques and tools listed in the </a:t>
            </a:r>
            <a:r>
              <a:rPr lang="en-US" sz="2000" dirty="0" smtClean="0">
                <a:latin typeface="Arial" panose="020B0604020202020204" pitchFamily="34" charset="0"/>
                <a:cs typeface="Arial" panose="020B0604020202020204" pitchFamily="34" charset="0"/>
              </a:rPr>
              <a:t>Protocol.</a:t>
            </a:r>
            <a:endParaRPr lang="en-GB" sz="2000" dirty="0"/>
          </a:p>
        </p:txBody>
      </p:sp>
      <p:pic>
        <p:nvPicPr>
          <p:cNvPr id="1026" name="Picture 2" descr="https://www.geologyforinvestors.com/wp-content/uploads/Figure-3-780x47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1262965"/>
            <a:ext cx="3488985" cy="2102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3200" y="3381883"/>
            <a:ext cx="3488985" cy="461665"/>
          </a:xfrm>
          <a:prstGeom prst="rect">
            <a:avLst/>
          </a:prstGeom>
        </p:spPr>
        <p:txBody>
          <a:bodyPr wrap="square">
            <a:spAutoFit/>
          </a:bodyPr>
          <a:lstStyle/>
          <a:p>
            <a:r>
              <a:rPr lang="en-GB" sz="1200" i="1" dirty="0">
                <a:hlinkClick r:id="rId5"/>
              </a:rPr>
              <a:t>Aerial Drones in Mineral Exploration | Geology for Investors</a:t>
            </a:r>
            <a:endParaRPr lang="en-GB" sz="1200" i="1" dirty="0"/>
          </a:p>
        </p:txBody>
      </p:sp>
      <p:sp>
        <p:nvSpPr>
          <p:cNvPr id="9" name="AutoShape 4" descr="On-site Inspection Techniques | CTB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5579" y="4497795"/>
            <a:ext cx="3268052" cy="2180682"/>
          </a:xfrm>
          <a:prstGeom prst="rect">
            <a:avLst/>
          </a:prstGeom>
        </p:spPr>
      </p:pic>
      <p:sp>
        <p:nvSpPr>
          <p:cNvPr id="12" name="Rectangle 11"/>
          <p:cNvSpPr/>
          <p:nvPr/>
        </p:nvSpPr>
        <p:spPr>
          <a:xfrm>
            <a:off x="203199" y="5294425"/>
            <a:ext cx="6485835" cy="1015663"/>
          </a:xfrm>
          <a:prstGeom prst="rect">
            <a:avLst/>
          </a:prstGeom>
        </p:spPr>
        <p:txBody>
          <a:bodyPr wrap="square">
            <a:spAutoFit/>
          </a:bodyPr>
          <a:lstStyle/>
          <a:p>
            <a:pPr algn="just"/>
            <a:r>
              <a:rPr lang="en-US" sz="2000" dirty="0" smtClean="0">
                <a:latin typeface="Arial" panose="020B0604020202020204" pitchFamily="34" charset="0"/>
                <a:cs typeface="Arial" panose="020B0604020202020204" pitchFamily="34" charset="0"/>
              </a:rPr>
              <a:t>Application of modern technics and tools would be producing far better results compared to what is approved in the Protocol…………..  </a:t>
            </a:r>
            <a:endParaRPr lang="en-GB" sz="2000" dirty="0"/>
          </a:p>
        </p:txBody>
      </p:sp>
    </p:spTree>
    <p:extLst>
      <p:ext uri="{BB962C8B-B14F-4D97-AF65-F5344CB8AC3E}">
        <p14:creationId xmlns:p14="http://schemas.microsoft.com/office/powerpoint/2010/main" val="159844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smtClean="0">
                <a:solidFill>
                  <a:schemeClr val="bg1"/>
                </a:solidFill>
                <a:latin typeface="Arial" panose="020B0604020202020204" pitchFamily="34" charset="0"/>
                <a:cs typeface="Arial" panose="020B0604020202020204" pitchFamily="34" charset="0"/>
              </a:rPr>
              <a:t>Conclusion / Recommendations</a:t>
            </a:r>
            <a:endParaRPr lang="x-none" sz="48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P4.5-039</a:t>
            </a:r>
          </a:p>
        </p:txBody>
      </p:sp>
      <p:sp>
        <p:nvSpPr>
          <p:cNvPr id="5" name="Title 1">
            <a:extLst>
              <a:ext uri="{FF2B5EF4-FFF2-40B4-BE49-F238E27FC236}">
                <a16:creationId xmlns:a16="http://schemas.microsoft.com/office/drawing/2014/main" xmlns=""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889"/>
                    </a14:imgEffect>
                  </a14:imgLayer>
                </a14:imgProps>
              </a:ext>
              <a:ext uri="{28A0092B-C50C-407E-A947-70E740481C1C}">
                <a14:useLocalDpi xmlns:a14="http://schemas.microsoft.com/office/drawing/2010/main" val="0"/>
              </a:ext>
            </a:extLst>
          </a:blip>
          <a:stretch>
            <a:fillRect/>
          </a:stretch>
        </p:blipFill>
        <p:spPr>
          <a:xfrm>
            <a:off x="11094745" y="143435"/>
            <a:ext cx="918625" cy="937955"/>
          </a:xfrm>
          <a:prstGeom prst="rect">
            <a:avLst/>
          </a:prstGeom>
          <a:ln w="19050" cap="sq">
            <a:noFill/>
            <a:prstDash val="solid"/>
            <a:miter lim="800000"/>
          </a:ln>
          <a:effectLst>
            <a:outerShdw blurRad="50800" dist="38100" dir="2700000" algn="tl" rotWithShape="0">
              <a:srgbClr val="000000">
                <a:alpha val="43000"/>
              </a:srgbClr>
            </a:outerShdw>
          </a:effectLst>
        </p:spPr>
      </p:pic>
      <p:sp>
        <p:nvSpPr>
          <p:cNvPr id="3" name="Rectangle 2"/>
          <p:cNvSpPr/>
          <p:nvPr/>
        </p:nvSpPr>
        <p:spPr>
          <a:xfrm>
            <a:off x="230979" y="1290109"/>
            <a:ext cx="10095778" cy="5355312"/>
          </a:xfrm>
          <a:prstGeom prst="rect">
            <a:avLst/>
          </a:prstGeom>
        </p:spPr>
        <p:txBody>
          <a:bodyPr wrap="square">
            <a:spAutoFit/>
          </a:bodyPr>
          <a:lstStyle/>
          <a:p>
            <a:pPr algn="just"/>
            <a:r>
              <a:rPr lang="en-US" dirty="0" smtClean="0">
                <a:latin typeface="Arial" panose="020B0604020202020204" pitchFamily="34" charset="0"/>
                <a:cs typeface="Arial" panose="020B0604020202020204" pitchFamily="34" charset="0"/>
              </a:rPr>
              <a:t>Considered the nature of the intrusiveness of an OSI having strict-code of conduct is an understandable phenomenon, </a:t>
            </a:r>
            <a:r>
              <a:rPr lang="en-US" dirty="0" smtClean="0">
                <a:solidFill>
                  <a:srgbClr val="C00000"/>
                </a:solidFill>
                <a:latin typeface="Arial" panose="020B0604020202020204" pitchFamily="34" charset="0"/>
                <a:cs typeface="Arial" panose="020B0604020202020204" pitchFamily="34" charset="0"/>
              </a:rPr>
              <a:t>however</a:t>
            </a:r>
            <a:r>
              <a:rPr lang="en-US" dirty="0" smtClean="0">
                <a:latin typeface="Arial" panose="020B0604020202020204" pitchFamily="34" charset="0"/>
                <a:cs typeface="Arial" panose="020B0604020202020204" pitchFamily="34" charset="0"/>
              </a:rPr>
              <a:t>, </a:t>
            </a:r>
          </a:p>
          <a:p>
            <a:pPr algn="just"/>
            <a:endParaRPr lang="en-US" dirty="0">
              <a:latin typeface="Arial" panose="020B0604020202020204" pitchFamily="34" charset="0"/>
              <a:cs typeface="Arial" panose="020B0604020202020204" pitchFamily="34" charset="0"/>
            </a:endParaRPr>
          </a:p>
          <a:p>
            <a:pPr algn="just"/>
            <a:r>
              <a:rPr lang="en-US" dirty="0" smtClean="0">
                <a:latin typeface="Arial" panose="020B0604020202020204" pitchFamily="34" charset="0"/>
                <a:cs typeface="Arial" panose="020B0604020202020204" pitchFamily="34" charset="0"/>
              </a:rPr>
              <a:t>as the time elapses, novel technologies and tools will be developed with high capabilities that could reach OSI objectives with an ease, </a:t>
            </a:r>
            <a:r>
              <a:rPr lang="en-US" dirty="0" smtClean="0">
                <a:solidFill>
                  <a:srgbClr val="C00000"/>
                </a:solidFill>
                <a:latin typeface="Arial" panose="020B0604020202020204" pitchFamily="34" charset="0"/>
                <a:cs typeface="Arial" panose="020B0604020202020204" pitchFamily="34" charset="0"/>
              </a:rPr>
              <a:t>further</a:t>
            </a:r>
          </a:p>
          <a:p>
            <a:pPr algn="just"/>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lgn="just"/>
            <a:r>
              <a:rPr lang="en-US" dirty="0" smtClean="0">
                <a:latin typeface="Arial" panose="020B0604020202020204" pitchFamily="34" charset="0"/>
                <a:cs typeface="Arial" panose="020B0604020202020204" pitchFamily="34" charset="0"/>
              </a:rPr>
              <a:t>the potential violator is not bounded by technological-barriers and could develop “concealment tactics” in which the OSI </a:t>
            </a:r>
            <a:r>
              <a:rPr lang="en-US" dirty="0" smtClean="0">
                <a:solidFill>
                  <a:srgbClr val="C00000"/>
                </a:solidFill>
                <a:latin typeface="Arial" panose="020B0604020202020204" pitchFamily="34" charset="0"/>
                <a:cs typeface="Arial" panose="020B0604020202020204" pitchFamily="34" charset="0"/>
              </a:rPr>
              <a:t>(redundant) </a:t>
            </a:r>
            <a:r>
              <a:rPr lang="en-US" dirty="0" smtClean="0">
                <a:latin typeface="Arial" panose="020B0604020202020204" pitchFamily="34" charset="0"/>
                <a:cs typeface="Arial" panose="020B0604020202020204" pitchFamily="34" charset="0"/>
              </a:rPr>
              <a:t>tools and method become futile, </a:t>
            </a:r>
            <a:endParaRPr lang="en-US" dirty="0" smtClean="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r>
              <a:rPr lang="en-US" dirty="0" smtClean="0">
                <a:latin typeface="Arial" panose="020B0604020202020204" pitchFamily="34" charset="0"/>
                <a:cs typeface="Arial" panose="020B0604020202020204" pitchFamily="34" charset="0"/>
              </a:rPr>
              <a:t>In addition, the assistance of </a:t>
            </a:r>
            <a:r>
              <a:rPr lang="en-US" dirty="0" smtClean="0">
                <a:solidFill>
                  <a:srgbClr val="C00000"/>
                </a:solidFill>
                <a:latin typeface="Arial" panose="020B0604020202020204" pitchFamily="34" charset="0"/>
                <a:cs typeface="Arial" panose="020B0604020202020204" pitchFamily="34" charset="0"/>
              </a:rPr>
              <a:t>NTM </a:t>
            </a:r>
            <a:r>
              <a:rPr lang="en-US" dirty="0" smtClean="0">
                <a:latin typeface="Arial" panose="020B0604020202020204" pitchFamily="34" charset="0"/>
                <a:cs typeface="Arial" panose="020B0604020202020204" pitchFamily="34" charset="0"/>
              </a:rPr>
              <a:t>during the inspection phase is not comfortably applicable (?) </a:t>
            </a:r>
          </a:p>
          <a:p>
            <a:pPr algn="just"/>
            <a:endParaRPr lang="en-US" dirty="0">
              <a:solidFill>
                <a:srgbClr val="C00000"/>
              </a:solidFill>
              <a:latin typeface="Arial" panose="020B0604020202020204" pitchFamily="34" charset="0"/>
              <a:cs typeface="Arial" panose="020B0604020202020204" pitchFamily="34" charset="0"/>
            </a:endParaRPr>
          </a:p>
          <a:p>
            <a:pPr algn="just"/>
            <a:r>
              <a:rPr lang="en-US" dirty="0" smtClean="0">
                <a:latin typeface="Arial" panose="020B0604020202020204" pitchFamily="34" charset="0"/>
                <a:cs typeface="Arial" panose="020B0604020202020204" pitchFamily="34" charset="0"/>
              </a:rPr>
              <a:t>With all difficulties, the IT required to deliver the outcome according to very strict </a:t>
            </a:r>
            <a:r>
              <a:rPr lang="en-US" dirty="0" smtClean="0">
                <a:solidFill>
                  <a:srgbClr val="C00000"/>
                </a:solidFill>
                <a:latin typeface="Arial" panose="020B0604020202020204" pitchFamily="34" charset="0"/>
                <a:cs typeface="Arial" panose="020B0604020202020204" pitchFamily="34" charset="0"/>
              </a:rPr>
              <a:t>“Time-Lines” </a:t>
            </a:r>
            <a:endParaRPr lang="en-US" dirty="0" smtClean="0">
              <a:solidFill>
                <a:srgbClr val="C00000"/>
              </a:solidFill>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r>
              <a:rPr lang="en-US" dirty="0" smtClean="0">
                <a:solidFill>
                  <a:srgbClr val="C00000"/>
                </a:solidFill>
                <a:latin typeface="Arial" panose="020B0604020202020204" pitchFamily="34" charset="0"/>
                <a:cs typeface="Arial" panose="020B0604020202020204" pitchFamily="34" charset="0"/>
              </a:rPr>
              <a:t>in such backdrop</a:t>
            </a:r>
            <a:r>
              <a:rPr lang="en-US" dirty="0" smtClean="0">
                <a:latin typeface="Arial" panose="020B0604020202020204" pitchFamily="34" charset="0"/>
                <a:cs typeface="Arial" panose="020B0604020202020204" pitchFamily="34" charset="0"/>
              </a:rPr>
              <a:t>, </a:t>
            </a:r>
          </a:p>
          <a:p>
            <a:pPr algn="just"/>
            <a:endParaRPr lang="en-US" dirty="0" smtClean="0">
              <a:latin typeface="Arial" panose="020B0604020202020204" pitchFamily="34" charset="0"/>
              <a:cs typeface="Arial" panose="020B0604020202020204" pitchFamily="34" charset="0"/>
            </a:endParaRPr>
          </a:p>
          <a:p>
            <a:pPr algn="just"/>
            <a:r>
              <a:rPr lang="en-US" dirty="0" smtClean="0">
                <a:latin typeface="Arial" panose="020B0604020202020204" pitchFamily="34" charset="0"/>
                <a:cs typeface="Arial" panose="020B0604020202020204" pitchFamily="34" charset="0"/>
              </a:rPr>
              <a:t>Once the Treaty </a:t>
            </a:r>
            <a:r>
              <a:rPr lang="en-US" dirty="0" smtClean="0">
                <a:latin typeface="Arial" panose="020B0604020202020204" pitchFamily="34" charset="0"/>
                <a:cs typeface="Arial" panose="020B0604020202020204" pitchFamily="34" charset="0"/>
              </a:rPr>
              <a:t>Entry Into Force (EIF</a:t>
            </a:r>
            <a:r>
              <a:rPr lang="en-US" dirty="0" smtClean="0">
                <a:latin typeface="Arial" panose="020B0604020202020204" pitchFamily="34" charset="0"/>
                <a:cs typeface="Arial" panose="020B0604020202020204" pitchFamily="34" charset="0"/>
              </a:rPr>
              <a:t>), the  verification methods, tools an technologies needs to be upgraded in keeping par with the scientific and technological advancement</a:t>
            </a:r>
            <a:r>
              <a:rPr lang="en-US" dirty="0" smtClean="0">
                <a:latin typeface="Arial" panose="020B0604020202020204" pitchFamily="34" charset="0"/>
                <a:cs typeface="Arial" panose="020B0604020202020204" pitchFamily="34" charset="0"/>
              </a:rPr>
              <a:t>.</a:t>
            </a:r>
            <a:endParaRPr lang="en-US" dirty="0">
              <a:solidFill>
                <a:srgbClr val="C00000"/>
              </a:solidFill>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2205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References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P4.5-039</a:t>
            </a:r>
          </a:p>
        </p:txBody>
      </p:sp>
      <p:sp>
        <p:nvSpPr>
          <p:cNvPr id="5" name="Title 1">
            <a:extLst>
              <a:ext uri="{FF2B5EF4-FFF2-40B4-BE49-F238E27FC236}">
                <a16:creationId xmlns:a16="http://schemas.microsoft.com/office/drawing/2014/main" xmlns=""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889"/>
                    </a14:imgEffect>
                  </a14:imgLayer>
                </a14:imgProps>
              </a:ext>
              <a:ext uri="{28A0092B-C50C-407E-A947-70E740481C1C}">
                <a14:useLocalDpi xmlns:a14="http://schemas.microsoft.com/office/drawing/2010/main" val="0"/>
              </a:ext>
            </a:extLst>
          </a:blip>
          <a:stretch>
            <a:fillRect/>
          </a:stretch>
        </p:blipFill>
        <p:spPr>
          <a:xfrm>
            <a:off x="11094745" y="143435"/>
            <a:ext cx="918625" cy="937955"/>
          </a:xfrm>
          <a:prstGeom prst="rect">
            <a:avLst/>
          </a:prstGeom>
          <a:ln w="19050" cap="sq">
            <a:noFill/>
            <a:prstDash val="solid"/>
            <a:miter lim="800000"/>
          </a:ln>
          <a:effectLst>
            <a:outerShdw blurRad="50800" dist="38100" dir="2700000" algn="tl" rotWithShape="0">
              <a:srgbClr val="000000">
                <a:alpha val="43000"/>
              </a:srgbClr>
            </a:outerShdw>
          </a:effectLst>
        </p:spPr>
      </p:pic>
      <p:sp>
        <p:nvSpPr>
          <p:cNvPr id="3" name="Rectangle 2"/>
          <p:cNvSpPr/>
          <p:nvPr/>
        </p:nvSpPr>
        <p:spPr>
          <a:xfrm>
            <a:off x="539261" y="1667729"/>
            <a:ext cx="7807570" cy="1431161"/>
          </a:xfrm>
          <a:prstGeom prst="rect">
            <a:avLst/>
          </a:prstGeom>
        </p:spPr>
        <p:txBody>
          <a:bodyPr wrap="square">
            <a:spAutoFit/>
          </a:bodyPr>
          <a:lstStyle/>
          <a:p>
            <a:pPr marL="342900" indent="-342900" algn="just">
              <a:spcAft>
                <a:spcPts val="600"/>
              </a:spcAft>
              <a:buAutoNum type="arabicPeriod"/>
            </a:pPr>
            <a:r>
              <a:rPr lang="en-GB" dirty="0">
                <a:latin typeface="Arial" pitchFamily="34" charset="0"/>
                <a:cs typeface="Arial" pitchFamily="34" charset="0"/>
              </a:rPr>
              <a:t>Comprehensive Nuclear-Test- Ban Treaty </a:t>
            </a:r>
          </a:p>
          <a:p>
            <a:pPr marL="342900" indent="-342900" algn="just">
              <a:spcAft>
                <a:spcPts val="600"/>
              </a:spcAft>
              <a:buAutoNum type="arabicPeriod"/>
            </a:pPr>
            <a:r>
              <a:rPr lang="en-GB" dirty="0">
                <a:latin typeface="Arial" pitchFamily="34" charset="0"/>
                <a:cs typeface="Arial" pitchFamily="34" charset="0"/>
              </a:rPr>
              <a:t>Model Text for the Draft OSI Operational Manual , 2013</a:t>
            </a:r>
          </a:p>
          <a:p>
            <a:pPr marL="342900" indent="-342900" algn="just">
              <a:spcAft>
                <a:spcPts val="600"/>
              </a:spcAft>
              <a:buFontTx/>
              <a:buAutoNum type="arabicPeriod"/>
            </a:pPr>
            <a:r>
              <a:rPr lang="en-GB" dirty="0">
                <a:latin typeface="Arial" pitchFamily="34" charset="0"/>
                <a:cs typeface="Arial" pitchFamily="34" charset="0"/>
              </a:rPr>
              <a:t>On-Site Inspection Test Manual , CTBT/WGB/TL-18/30, </a:t>
            </a:r>
            <a:r>
              <a:rPr lang="en-GB" dirty="0" smtClean="0">
                <a:latin typeface="Arial" pitchFamily="34" charset="0"/>
                <a:cs typeface="Arial" pitchFamily="34" charset="0"/>
              </a:rPr>
              <a:t>2006</a:t>
            </a:r>
          </a:p>
          <a:p>
            <a:pPr algn="just">
              <a:spcAft>
                <a:spcPts val="600"/>
              </a:spcAft>
            </a:pPr>
            <a:endParaRPr lang="en-GB" dirty="0">
              <a:latin typeface="Arial" pitchFamily="34" charset="0"/>
              <a:cs typeface="Arial" pitchFamily="34" charset="0"/>
            </a:endParaRPr>
          </a:p>
        </p:txBody>
      </p:sp>
    </p:spTree>
    <p:extLst>
      <p:ext uri="{BB962C8B-B14F-4D97-AF65-F5344CB8AC3E}">
        <p14:creationId xmlns:p14="http://schemas.microsoft.com/office/powerpoint/2010/main" val="448056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3239</TotalTime>
  <Words>812</Words>
  <Application>Microsoft Office PowerPoint</Application>
  <PresentationFormat>Custom</PresentationFormat>
  <Paragraphs>78</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NALIN</cp:lastModifiedBy>
  <cp:revision>69</cp:revision>
  <dcterms:created xsi:type="dcterms:W3CDTF">2023-04-18T13:25:54Z</dcterms:created>
  <dcterms:modified xsi:type="dcterms:W3CDTF">2023-06-11T06:40:29Z</dcterms:modified>
</cp:coreProperties>
</file>