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48" r:id="rId2"/>
  </p:sldMasterIdLst>
  <p:sldIdLst>
    <p:sldId id="261" r:id="rId3"/>
    <p:sldId id="256" r:id="rId4"/>
    <p:sldId id="262" r:id="rId5"/>
    <p:sldId id="263" r:id="rId6"/>
    <p:sldId id="264" r:id="rId7"/>
    <p:sldId id="265" r:id="rId8"/>
    <p:sldId id="266" r:id="rId9"/>
  </p:sldIdLst>
  <p:sldSz cx="12192000" cy="6858000"/>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pening/Cover Slide" id="{3F57730A-5715-AC46-A105-BB04A9144E5D}">
          <p14:sldIdLst>
            <p14:sldId id="261"/>
          </p14:sldIdLst>
        </p14:section>
        <p14:section name="Presentation Template" id="{D3474E28-4AA6-E748-B496-81F08868819A}">
          <p14:sldIdLst>
            <p14:sldId id="256"/>
            <p14:sldId id="262"/>
            <p14:sldId id="263"/>
            <p14:sldId id="264"/>
            <p14:sldId id="265"/>
            <p14:sldId id="266"/>
          </p14:sldIdLst>
        </p14:section>
      </p14:sectionLst>
    </p:ex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4587" autoAdjust="0"/>
    <p:restoredTop sz="92895" autoAdjust="0"/>
  </p:normalViewPr>
  <p:slideViewPr>
    <p:cSldViewPr snapToGrid="0">
      <p:cViewPr>
        <p:scale>
          <a:sx n="76" d="100"/>
          <a:sy n="76" d="100"/>
        </p:scale>
        <p:origin x="-1104" y="-1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18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grpSp>
        <p:nvGrpSpPr>
          <p:cNvPr id="3" name="Group 4">
            <a:extLst>
              <a:ext uri="{FF2B5EF4-FFF2-40B4-BE49-F238E27FC236}">
                <a16:creationId xmlns="" xmlns:a16="http://schemas.microsoft.com/office/drawing/2014/main" id="{215ECF44-0FCA-1717-6177-766F13B9527F}"/>
              </a:ext>
            </a:extLst>
          </p:cNvPr>
          <p:cNvGrpSpPr>
            <a:grpSpLocks noChangeAspect="1"/>
          </p:cNvGrpSpPr>
          <p:nvPr userDrawn="1"/>
        </p:nvGrpSpPr>
        <p:grpSpPr bwMode="auto">
          <a:xfrm>
            <a:off x="11020425" y="5397498"/>
            <a:ext cx="1003300" cy="1219199"/>
            <a:chOff x="6942" y="3400"/>
            <a:chExt cx="632" cy="768"/>
          </a:xfrm>
        </p:grpSpPr>
        <p:sp>
          <p:nvSpPr>
            <p:cNvPr id="4" name="AutoShape 3">
              <a:extLst>
                <a:ext uri="{FF2B5EF4-FFF2-40B4-BE49-F238E27FC236}">
                  <a16:creationId xmlns="" xmlns:a16="http://schemas.microsoft.com/office/drawing/2014/main" id="{B873EFF3-4F89-4731-E9E8-AAA21F372914}"/>
                </a:ext>
              </a:extLst>
            </p:cNvPr>
            <p:cNvSpPr>
              <a:spLocks noChangeAspect="1" noChangeArrowheads="1" noTextEdit="1"/>
            </p:cNvSpPr>
            <p:nvPr userDrawn="1"/>
          </p:nvSpPr>
          <p:spPr bwMode="auto">
            <a:xfrm>
              <a:off x="6942" y="3403"/>
              <a:ext cx="632" cy="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 name="Freeform 7">
              <a:extLst>
                <a:ext uri="{FF2B5EF4-FFF2-40B4-BE49-F238E27FC236}">
                  <a16:creationId xmlns="" xmlns:a16="http://schemas.microsoft.com/office/drawing/2014/main" id="{0E69EBC7-81FB-27CC-1DC9-21F0101A3D92}"/>
                </a:ext>
              </a:extLst>
            </p:cNvPr>
            <p:cNvSpPr>
              <a:spLocks/>
            </p:cNvSpPr>
            <p:nvPr userDrawn="1"/>
          </p:nvSpPr>
          <p:spPr bwMode="auto">
            <a:xfrm>
              <a:off x="7000" y="3407"/>
              <a:ext cx="518" cy="516"/>
            </a:xfrm>
            <a:custGeom>
              <a:avLst/>
              <a:gdLst>
                <a:gd name="T0" fmla="*/ 143 w 1542"/>
                <a:gd name="T1" fmla="*/ 1542 h 1542"/>
                <a:gd name="T2" fmla="*/ 143 w 1542"/>
                <a:gd name="T3" fmla="*/ 1542 h 1542"/>
                <a:gd name="T4" fmla="*/ 0 w 1542"/>
                <a:gd name="T5" fmla="*/ 1400 h 1542"/>
                <a:gd name="T6" fmla="*/ 0 w 1542"/>
                <a:gd name="T7" fmla="*/ 142 h 1542"/>
                <a:gd name="T8" fmla="*/ 143 w 1542"/>
                <a:gd name="T9" fmla="*/ 0 h 1542"/>
                <a:gd name="T10" fmla="*/ 1400 w 1542"/>
                <a:gd name="T11" fmla="*/ 0 h 1542"/>
                <a:gd name="T12" fmla="*/ 1542 w 1542"/>
                <a:gd name="T13" fmla="*/ 142 h 1542"/>
                <a:gd name="T14" fmla="*/ 1542 w 1542"/>
                <a:gd name="T15" fmla="*/ 1400 h 1542"/>
                <a:gd name="T16" fmla="*/ 1400 w 1542"/>
                <a:gd name="T17" fmla="*/ 1542 h 1542"/>
                <a:gd name="T18" fmla="*/ 143 w 1542"/>
                <a:gd name="T19" fmla="*/ 1542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2" h="1542">
                  <a:moveTo>
                    <a:pt x="143" y="1542"/>
                  </a:moveTo>
                  <a:lnTo>
                    <a:pt x="143" y="1542"/>
                  </a:lnTo>
                  <a:cubicBezTo>
                    <a:pt x="64" y="1542"/>
                    <a:pt x="0" y="1478"/>
                    <a:pt x="0" y="1400"/>
                  </a:cubicBezTo>
                  <a:lnTo>
                    <a:pt x="0" y="142"/>
                  </a:lnTo>
                  <a:cubicBezTo>
                    <a:pt x="0" y="64"/>
                    <a:pt x="64" y="0"/>
                    <a:pt x="143" y="0"/>
                  </a:cubicBezTo>
                  <a:lnTo>
                    <a:pt x="1400" y="0"/>
                  </a:lnTo>
                  <a:cubicBezTo>
                    <a:pt x="1478" y="0"/>
                    <a:pt x="1542" y="64"/>
                    <a:pt x="1542" y="142"/>
                  </a:cubicBezTo>
                  <a:lnTo>
                    <a:pt x="1542" y="1400"/>
                  </a:lnTo>
                  <a:cubicBezTo>
                    <a:pt x="1542" y="1478"/>
                    <a:pt x="1478" y="1542"/>
                    <a:pt x="1400" y="1542"/>
                  </a:cubicBezTo>
                  <a:lnTo>
                    <a:pt x="143" y="1542"/>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 name="Freeform 8">
              <a:extLst>
                <a:ext uri="{FF2B5EF4-FFF2-40B4-BE49-F238E27FC236}">
                  <a16:creationId xmlns="" xmlns:a16="http://schemas.microsoft.com/office/drawing/2014/main" id="{00CD6128-75A1-A75A-7386-9074387193A4}"/>
                </a:ext>
              </a:extLst>
            </p:cNvPr>
            <p:cNvSpPr>
              <a:spLocks noEditPoints="1"/>
            </p:cNvSpPr>
            <p:nvPr userDrawn="1"/>
          </p:nvSpPr>
          <p:spPr bwMode="auto">
            <a:xfrm>
              <a:off x="6993" y="3400"/>
              <a:ext cx="532" cy="530"/>
            </a:xfrm>
            <a:custGeom>
              <a:avLst/>
              <a:gdLst>
                <a:gd name="T0" fmla="*/ 1420 w 1582"/>
                <a:gd name="T1" fmla="*/ 0 h 1581"/>
                <a:gd name="T2" fmla="*/ 1420 w 1582"/>
                <a:gd name="T3" fmla="*/ 0 h 1581"/>
                <a:gd name="T4" fmla="*/ 163 w 1582"/>
                <a:gd name="T5" fmla="*/ 0 h 1581"/>
                <a:gd name="T6" fmla="*/ 0 w 1582"/>
                <a:gd name="T7" fmla="*/ 161 h 1581"/>
                <a:gd name="T8" fmla="*/ 0 w 1582"/>
                <a:gd name="T9" fmla="*/ 1419 h 1581"/>
                <a:gd name="T10" fmla="*/ 163 w 1582"/>
                <a:gd name="T11" fmla="*/ 1581 h 1581"/>
                <a:gd name="T12" fmla="*/ 1420 w 1582"/>
                <a:gd name="T13" fmla="*/ 1581 h 1581"/>
                <a:gd name="T14" fmla="*/ 1582 w 1582"/>
                <a:gd name="T15" fmla="*/ 1419 h 1581"/>
                <a:gd name="T16" fmla="*/ 1582 w 1582"/>
                <a:gd name="T17" fmla="*/ 161 h 1581"/>
                <a:gd name="T18" fmla="*/ 1420 w 1582"/>
                <a:gd name="T19" fmla="*/ 0 h 1581"/>
                <a:gd name="T20" fmla="*/ 1420 w 1582"/>
                <a:gd name="T21" fmla="*/ 39 h 1581"/>
                <a:gd name="T22" fmla="*/ 1420 w 1582"/>
                <a:gd name="T23" fmla="*/ 39 h 1581"/>
                <a:gd name="T24" fmla="*/ 1542 w 1582"/>
                <a:gd name="T25" fmla="*/ 161 h 1581"/>
                <a:gd name="T26" fmla="*/ 1542 w 1582"/>
                <a:gd name="T27" fmla="*/ 1419 h 1581"/>
                <a:gd name="T28" fmla="*/ 1420 w 1582"/>
                <a:gd name="T29" fmla="*/ 1541 h 1581"/>
                <a:gd name="T30" fmla="*/ 163 w 1582"/>
                <a:gd name="T31" fmla="*/ 1541 h 1581"/>
                <a:gd name="T32" fmla="*/ 40 w 1582"/>
                <a:gd name="T33" fmla="*/ 1419 h 1581"/>
                <a:gd name="T34" fmla="*/ 40 w 1582"/>
                <a:gd name="T35" fmla="*/ 161 h 1581"/>
                <a:gd name="T36" fmla="*/ 163 w 1582"/>
                <a:gd name="T37" fmla="*/ 39 h 1581"/>
                <a:gd name="T38" fmla="*/ 1420 w 1582"/>
                <a:gd name="T39" fmla="*/ 39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2" h="1581">
                  <a:moveTo>
                    <a:pt x="1420" y="0"/>
                  </a:moveTo>
                  <a:lnTo>
                    <a:pt x="1420" y="0"/>
                  </a:lnTo>
                  <a:lnTo>
                    <a:pt x="163" y="0"/>
                  </a:lnTo>
                  <a:cubicBezTo>
                    <a:pt x="73" y="0"/>
                    <a:pt x="0" y="72"/>
                    <a:pt x="0" y="161"/>
                  </a:cubicBezTo>
                  <a:lnTo>
                    <a:pt x="0" y="1419"/>
                  </a:lnTo>
                  <a:cubicBezTo>
                    <a:pt x="0" y="1508"/>
                    <a:pt x="73" y="1581"/>
                    <a:pt x="163" y="1581"/>
                  </a:cubicBezTo>
                  <a:lnTo>
                    <a:pt x="1420" y="1581"/>
                  </a:lnTo>
                  <a:cubicBezTo>
                    <a:pt x="1509" y="1581"/>
                    <a:pt x="1582" y="1508"/>
                    <a:pt x="1582" y="1419"/>
                  </a:cubicBezTo>
                  <a:lnTo>
                    <a:pt x="1582" y="161"/>
                  </a:lnTo>
                  <a:cubicBezTo>
                    <a:pt x="1582" y="72"/>
                    <a:pt x="1509" y="0"/>
                    <a:pt x="1420" y="0"/>
                  </a:cubicBezTo>
                  <a:close/>
                  <a:moveTo>
                    <a:pt x="1420" y="39"/>
                  </a:moveTo>
                  <a:lnTo>
                    <a:pt x="1420" y="39"/>
                  </a:lnTo>
                  <a:cubicBezTo>
                    <a:pt x="1487" y="39"/>
                    <a:pt x="1542" y="94"/>
                    <a:pt x="1542" y="161"/>
                  </a:cubicBezTo>
                  <a:lnTo>
                    <a:pt x="1542" y="1419"/>
                  </a:lnTo>
                  <a:cubicBezTo>
                    <a:pt x="1542" y="1486"/>
                    <a:pt x="1487" y="1541"/>
                    <a:pt x="1420" y="1541"/>
                  </a:cubicBezTo>
                  <a:lnTo>
                    <a:pt x="163" y="1541"/>
                  </a:lnTo>
                  <a:cubicBezTo>
                    <a:pt x="95" y="1541"/>
                    <a:pt x="40" y="1486"/>
                    <a:pt x="40" y="1419"/>
                  </a:cubicBezTo>
                  <a:lnTo>
                    <a:pt x="40" y="161"/>
                  </a:lnTo>
                  <a:cubicBezTo>
                    <a:pt x="40" y="94"/>
                    <a:pt x="95" y="39"/>
                    <a:pt x="163" y="39"/>
                  </a:cubicBezTo>
                  <a:lnTo>
                    <a:pt x="1420" y="39"/>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2314241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1EBDAC0-3989-9DEA-56D2-D9110E277CD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x-none"/>
          </a:p>
        </p:txBody>
      </p:sp>
      <p:sp>
        <p:nvSpPr>
          <p:cNvPr id="3" name="Picture Placeholder 2">
            <a:extLst>
              <a:ext uri="{FF2B5EF4-FFF2-40B4-BE49-F238E27FC236}">
                <a16:creationId xmlns="" xmlns:a16="http://schemas.microsoft.com/office/drawing/2014/main" id="{EDEEB673-96C5-9150-93A9-B8A68419558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x-none"/>
          </a:p>
        </p:txBody>
      </p:sp>
      <p:sp>
        <p:nvSpPr>
          <p:cNvPr id="4" name="Text Placeholder 3">
            <a:extLst>
              <a:ext uri="{FF2B5EF4-FFF2-40B4-BE49-F238E27FC236}">
                <a16:creationId xmlns="" xmlns:a16="http://schemas.microsoft.com/office/drawing/2014/main" id="{EB45DBFF-1905-96EA-F117-F7109DA88E0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 xmlns:a16="http://schemas.microsoft.com/office/drawing/2014/main" id="{6B250AEF-CCD9-BDA4-BC61-04C3F1EBE42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11/06/2023</a:t>
            </a:fld>
            <a:endParaRPr lang="x-none"/>
          </a:p>
        </p:txBody>
      </p:sp>
      <p:sp>
        <p:nvSpPr>
          <p:cNvPr id="6" name="Footer Placeholder 5">
            <a:extLst>
              <a:ext uri="{FF2B5EF4-FFF2-40B4-BE49-F238E27FC236}">
                <a16:creationId xmlns="" xmlns:a16="http://schemas.microsoft.com/office/drawing/2014/main" id="{80B65F7D-AB3F-4B10-493C-818831748A90}"/>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7" name="Slide Number Placeholder 6">
            <a:extLst>
              <a:ext uri="{FF2B5EF4-FFF2-40B4-BE49-F238E27FC236}">
                <a16:creationId xmlns="" xmlns:a16="http://schemas.microsoft.com/office/drawing/2014/main" id="{24DBF558-90B7-EDC0-41D8-A7E587B8429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3054567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57DBD55-D949-603C-D4B0-76BF5A6F6E00}"/>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x-none"/>
          </a:p>
        </p:txBody>
      </p:sp>
      <p:sp>
        <p:nvSpPr>
          <p:cNvPr id="3" name="Vertical Text Placeholder 2">
            <a:extLst>
              <a:ext uri="{FF2B5EF4-FFF2-40B4-BE49-F238E27FC236}">
                <a16:creationId xmlns="" xmlns:a16="http://schemas.microsoft.com/office/drawing/2014/main" id="{99DA7AB6-60A3-C781-0F6C-EE05C02F7270}"/>
              </a:ext>
            </a:extLst>
          </p:cNvPr>
          <p:cNvSpPr>
            <a:spLocks noGrp="1"/>
          </p:cNvSpPr>
          <p:nvPr>
            <p:ph type="body" orient="vert" idx="1"/>
          </p:nvPr>
        </p:nvSpPr>
        <p:spPr>
          <a:xfrm>
            <a:off x="838200" y="1825625"/>
            <a:ext cx="10515600" cy="43513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 xmlns:a16="http://schemas.microsoft.com/office/drawing/2014/main" id="{6952BB46-382F-D2E7-AE45-6658D0BB5E0F}"/>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11/06/2023</a:t>
            </a:fld>
            <a:endParaRPr lang="x-none"/>
          </a:p>
        </p:txBody>
      </p:sp>
      <p:sp>
        <p:nvSpPr>
          <p:cNvPr id="5" name="Footer Placeholder 4">
            <a:extLst>
              <a:ext uri="{FF2B5EF4-FFF2-40B4-BE49-F238E27FC236}">
                <a16:creationId xmlns="" xmlns:a16="http://schemas.microsoft.com/office/drawing/2014/main" id="{6B38399F-CEA1-5E34-629D-5B852C64E342}"/>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6" name="Slide Number Placeholder 5">
            <a:extLst>
              <a:ext uri="{FF2B5EF4-FFF2-40B4-BE49-F238E27FC236}">
                <a16:creationId xmlns="" xmlns:a16="http://schemas.microsoft.com/office/drawing/2014/main" id="{BC3A48BB-D79A-C07C-2705-F0BB4F5BE686}"/>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159954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89559DF0-843B-0123-336F-436CBCFB8631}"/>
              </a:ext>
            </a:extLst>
          </p:cNvPr>
          <p:cNvSpPr>
            <a:spLocks noGrp="1"/>
          </p:cNvSpPr>
          <p:nvPr>
            <p:ph type="title" orient="vert"/>
          </p:nvPr>
        </p:nvSpPr>
        <p:spPr>
          <a:xfrm>
            <a:off x="8724900" y="365125"/>
            <a:ext cx="2628900" cy="5811838"/>
          </a:xfrm>
          <a:prstGeom prst="rect">
            <a:avLst/>
          </a:prstGeom>
        </p:spPr>
        <p:txBody>
          <a:bodyPr vert="eaVert"/>
          <a:lstStyle/>
          <a:p>
            <a:r>
              <a:rPr lang="en-GB"/>
              <a:t>Click to edit Master title style</a:t>
            </a:r>
            <a:endParaRPr lang="x-none"/>
          </a:p>
        </p:txBody>
      </p:sp>
      <p:sp>
        <p:nvSpPr>
          <p:cNvPr id="3" name="Vertical Text Placeholder 2">
            <a:extLst>
              <a:ext uri="{FF2B5EF4-FFF2-40B4-BE49-F238E27FC236}">
                <a16:creationId xmlns="" xmlns:a16="http://schemas.microsoft.com/office/drawing/2014/main" id="{7AF89A11-648F-F280-73CE-7BB16BDE2FC4}"/>
              </a:ext>
            </a:extLst>
          </p:cNvPr>
          <p:cNvSpPr>
            <a:spLocks noGrp="1"/>
          </p:cNvSpPr>
          <p:nvPr>
            <p:ph type="body" orient="vert" idx="1"/>
          </p:nvPr>
        </p:nvSpPr>
        <p:spPr>
          <a:xfrm>
            <a:off x="838200" y="365125"/>
            <a:ext cx="7734300" cy="58118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 xmlns:a16="http://schemas.microsoft.com/office/drawing/2014/main" id="{E091215F-8C03-13FA-7CA9-97C1ED8D67B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11/06/2023</a:t>
            </a:fld>
            <a:endParaRPr lang="x-none"/>
          </a:p>
        </p:txBody>
      </p:sp>
      <p:sp>
        <p:nvSpPr>
          <p:cNvPr id="5" name="Footer Placeholder 4">
            <a:extLst>
              <a:ext uri="{FF2B5EF4-FFF2-40B4-BE49-F238E27FC236}">
                <a16:creationId xmlns="" xmlns:a16="http://schemas.microsoft.com/office/drawing/2014/main" id="{8491B1AC-07AB-6379-312C-13CB86C4249C}"/>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6" name="Slide Number Placeholder 5">
            <a:extLst>
              <a:ext uri="{FF2B5EF4-FFF2-40B4-BE49-F238E27FC236}">
                <a16:creationId xmlns="" xmlns:a16="http://schemas.microsoft.com/office/drawing/2014/main" id="{3AB01CC9-1660-AC5F-55AF-2E2C09C74EC0}"/>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73028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E3B960F-DD99-15C9-0B8B-8812FA65F75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GB"/>
              <a:t>Click to edit Master title style</a:t>
            </a:r>
            <a:endParaRPr lang="x-none"/>
          </a:p>
        </p:txBody>
      </p:sp>
      <p:sp>
        <p:nvSpPr>
          <p:cNvPr id="3" name="Subtitle 2">
            <a:extLst>
              <a:ext uri="{FF2B5EF4-FFF2-40B4-BE49-F238E27FC236}">
                <a16:creationId xmlns="" xmlns:a16="http://schemas.microsoft.com/office/drawing/2014/main" id="{EC772C69-3FA2-7471-7D20-0193338A6E47}"/>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x-none"/>
          </a:p>
        </p:txBody>
      </p:sp>
      <p:sp>
        <p:nvSpPr>
          <p:cNvPr id="4" name="Date Placeholder 3">
            <a:extLst>
              <a:ext uri="{FF2B5EF4-FFF2-40B4-BE49-F238E27FC236}">
                <a16:creationId xmlns="" xmlns:a16="http://schemas.microsoft.com/office/drawing/2014/main" id="{8E6BD510-9EB7-352F-4299-E72E569B8D1C}"/>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11/06/2023</a:t>
            </a:fld>
            <a:endParaRPr lang="x-none"/>
          </a:p>
        </p:txBody>
      </p:sp>
      <p:sp>
        <p:nvSpPr>
          <p:cNvPr id="5" name="Footer Placeholder 4">
            <a:extLst>
              <a:ext uri="{FF2B5EF4-FFF2-40B4-BE49-F238E27FC236}">
                <a16:creationId xmlns="" xmlns:a16="http://schemas.microsoft.com/office/drawing/2014/main" id="{DBBE651C-E995-6D0C-69DF-B08DA91D3154}"/>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6" name="Slide Number Placeholder 5">
            <a:extLst>
              <a:ext uri="{FF2B5EF4-FFF2-40B4-BE49-F238E27FC236}">
                <a16:creationId xmlns="" xmlns:a16="http://schemas.microsoft.com/office/drawing/2014/main" id="{8F312567-4417-4398-7043-025006E25EC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2026471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D3FEE6D-2A0A-67BB-C604-40C5BDFAEB49}"/>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x-none"/>
          </a:p>
        </p:txBody>
      </p:sp>
      <p:sp>
        <p:nvSpPr>
          <p:cNvPr id="3" name="Content Placeholder 2">
            <a:extLst>
              <a:ext uri="{FF2B5EF4-FFF2-40B4-BE49-F238E27FC236}">
                <a16:creationId xmlns="" xmlns:a16="http://schemas.microsoft.com/office/drawing/2014/main" id="{3FCEE5B6-B354-536E-532A-A02EB76E3D6D}"/>
              </a:ext>
            </a:extLst>
          </p:cNvPr>
          <p:cNvSpPr>
            <a:spLocks noGrp="1"/>
          </p:cNvSpPr>
          <p:nvPr>
            <p:ph idx="1"/>
          </p:nvPr>
        </p:nvSpPr>
        <p:spPr>
          <a:xfrm>
            <a:off x="838200" y="1825625"/>
            <a:ext cx="10515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 xmlns:a16="http://schemas.microsoft.com/office/drawing/2014/main" id="{8CCE5EE6-4C68-A431-0DCB-255BEAF04A8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11/06/2023</a:t>
            </a:fld>
            <a:endParaRPr lang="x-none"/>
          </a:p>
        </p:txBody>
      </p:sp>
      <p:sp>
        <p:nvSpPr>
          <p:cNvPr id="5" name="Footer Placeholder 4">
            <a:extLst>
              <a:ext uri="{FF2B5EF4-FFF2-40B4-BE49-F238E27FC236}">
                <a16:creationId xmlns="" xmlns:a16="http://schemas.microsoft.com/office/drawing/2014/main" id="{EBDF841C-77A5-A0A1-BF7C-9C573C101E4E}"/>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6" name="Slide Number Placeholder 5">
            <a:extLst>
              <a:ext uri="{FF2B5EF4-FFF2-40B4-BE49-F238E27FC236}">
                <a16:creationId xmlns="" xmlns:a16="http://schemas.microsoft.com/office/drawing/2014/main" id="{19CAC301-62EA-06A8-25F1-AE7C9612CBB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1333895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85C434D-4BF7-DFF4-0CE1-4BF305023AC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GB"/>
              <a:t>Click to edit Master title style</a:t>
            </a:r>
            <a:endParaRPr lang="x-none"/>
          </a:p>
        </p:txBody>
      </p:sp>
      <p:sp>
        <p:nvSpPr>
          <p:cNvPr id="3" name="Text Placeholder 2">
            <a:extLst>
              <a:ext uri="{FF2B5EF4-FFF2-40B4-BE49-F238E27FC236}">
                <a16:creationId xmlns="" xmlns:a16="http://schemas.microsoft.com/office/drawing/2014/main" id="{533B80C5-078D-F5AF-1E84-F25F16AE7A84}"/>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 xmlns:a16="http://schemas.microsoft.com/office/drawing/2014/main" id="{A5DC8A51-08E0-4D03-D419-13857F9F69BD}"/>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11/06/2023</a:t>
            </a:fld>
            <a:endParaRPr lang="x-none"/>
          </a:p>
        </p:txBody>
      </p:sp>
      <p:sp>
        <p:nvSpPr>
          <p:cNvPr id="5" name="Footer Placeholder 4">
            <a:extLst>
              <a:ext uri="{FF2B5EF4-FFF2-40B4-BE49-F238E27FC236}">
                <a16:creationId xmlns="" xmlns:a16="http://schemas.microsoft.com/office/drawing/2014/main" id="{BA815623-FFB6-DEBB-B2B7-25A8598B2D8D}"/>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6" name="Slide Number Placeholder 5">
            <a:extLst>
              <a:ext uri="{FF2B5EF4-FFF2-40B4-BE49-F238E27FC236}">
                <a16:creationId xmlns="" xmlns:a16="http://schemas.microsoft.com/office/drawing/2014/main" id="{C521D2B2-9B4B-1000-F7A1-B1293AC1F527}"/>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4058015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A5EF931-A94C-211D-4C16-E834A5996B32}"/>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x-none"/>
          </a:p>
        </p:txBody>
      </p:sp>
      <p:sp>
        <p:nvSpPr>
          <p:cNvPr id="3" name="Content Placeholder 2">
            <a:extLst>
              <a:ext uri="{FF2B5EF4-FFF2-40B4-BE49-F238E27FC236}">
                <a16:creationId xmlns="" xmlns:a16="http://schemas.microsoft.com/office/drawing/2014/main" id="{CF320A0E-285F-5530-02FF-F66B1777B81B}"/>
              </a:ext>
            </a:extLst>
          </p:cNvPr>
          <p:cNvSpPr>
            <a:spLocks noGrp="1"/>
          </p:cNvSpPr>
          <p:nvPr>
            <p:ph sz="half" idx="1"/>
          </p:nvPr>
        </p:nvSpPr>
        <p:spPr>
          <a:xfrm>
            <a:off x="838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Content Placeholder 3">
            <a:extLst>
              <a:ext uri="{FF2B5EF4-FFF2-40B4-BE49-F238E27FC236}">
                <a16:creationId xmlns="" xmlns:a16="http://schemas.microsoft.com/office/drawing/2014/main" id="{EC072D30-F2E3-0B3A-B30C-A5343C3BF523}"/>
              </a:ext>
            </a:extLst>
          </p:cNvPr>
          <p:cNvSpPr>
            <a:spLocks noGrp="1"/>
          </p:cNvSpPr>
          <p:nvPr>
            <p:ph sz="half" idx="2"/>
          </p:nvPr>
        </p:nvSpPr>
        <p:spPr>
          <a:xfrm>
            <a:off x="6172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5" name="Date Placeholder 4">
            <a:extLst>
              <a:ext uri="{FF2B5EF4-FFF2-40B4-BE49-F238E27FC236}">
                <a16:creationId xmlns="" xmlns:a16="http://schemas.microsoft.com/office/drawing/2014/main" id="{0B15F759-D83B-28DD-81FE-FB28B905A23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11/06/2023</a:t>
            </a:fld>
            <a:endParaRPr lang="x-none"/>
          </a:p>
        </p:txBody>
      </p:sp>
      <p:sp>
        <p:nvSpPr>
          <p:cNvPr id="6" name="Footer Placeholder 5">
            <a:extLst>
              <a:ext uri="{FF2B5EF4-FFF2-40B4-BE49-F238E27FC236}">
                <a16:creationId xmlns="" xmlns:a16="http://schemas.microsoft.com/office/drawing/2014/main" id="{2554AA6C-AC4A-254A-4ED5-382239E88EDC}"/>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7" name="Slide Number Placeholder 6">
            <a:extLst>
              <a:ext uri="{FF2B5EF4-FFF2-40B4-BE49-F238E27FC236}">
                <a16:creationId xmlns="" xmlns:a16="http://schemas.microsoft.com/office/drawing/2014/main" id="{7DE390A8-0B27-AD23-4D78-8B67D1F644A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663638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BA98552-CBBF-D10C-2851-CE5F323BE08F}"/>
              </a:ext>
            </a:extLst>
          </p:cNvPr>
          <p:cNvSpPr>
            <a:spLocks noGrp="1"/>
          </p:cNvSpPr>
          <p:nvPr>
            <p:ph type="title"/>
          </p:nvPr>
        </p:nvSpPr>
        <p:spPr>
          <a:xfrm>
            <a:off x="839788" y="365125"/>
            <a:ext cx="10515600" cy="1325563"/>
          </a:xfrm>
          <a:prstGeom prst="rect">
            <a:avLst/>
          </a:prstGeom>
        </p:spPr>
        <p:txBody>
          <a:bodyPr/>
          <a:lstStyle/>
          <a:p>
            <a:r>
              <a:rPr lang="en-GB"/>
              <a:t>Click to edit Master title style</a:t>
            </a:r>
            <a:endParaRPr lang="x-none"/>
          </a:p>
        </p:txBody>
      </p:sp>
      <p:sp>
        <p:nvSpPr>
          <p:cNvPr id="3" name="Text Placeholder 2">
            <a:extLst>
              <a:ext uri="{FF2B5EF4-FFF2-40B4-BE49-F238E27FC236}">
                <a16:creationId xmlns="" xmlns:a16="http://schemas.microsoft.com/office/drawing/2014/main" id="{FFFE88C3-615B-816B-C041-1B014F77F8F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 xmlns:a16="http://schemas.microsoft.com/office/drawing/2014/main" id="{0A50F503-4249-0855-96AC-008B469A4FAF}"/>
              </a:ext>
            </a:extLst>
          </p:cNvPr>
          <p:cNvSpPr>
            <a:spLocks noGrp="1"/>
          </p:cNvSpPr>
          <p:nvPr>
            <p:ph sz="half" idx="2"/>
          </p:nvPr>
        </p:nvSpPr>
        <p:spPr>
          <a:xfrm>
            <a:off x="839788" y="2505075"/>
            <a:ext cx="5157787"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5" name="Text Placeholder 4">
            <a:extLst>
              <a:ext uri="{FF2B5EF4-FFF2-40B4-BE49-F238E27FC236}">
                <a16:creationId xmlns="" xmlns:a16="http://schemas.microsoft.com/office/drawing/2014/main" id="{25998227-D465-AE51-360B-A84D6E6A8CB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 xmlns:a16="http://schemas.microsoft.com/office/drawing/2014/main" id="{8F1D8803-B841-D379-DA13-54B34C514063}"/>
              </a:ext>
            </a:extLst>
          </p:cNvPr>
          <p:cNvSpPr>
            <a:spLocks noGrp="1"/>
          </p:cNvSpPr>
          <p:nvPr>
            <p:ph sz="quarter" idx="4"/>
          </p:nvPr>
        </p:nvSpPr>
        <p:spPr>
          <a:xfrm>
            <a:off x="6172200" y="2505075"/>
            <a:ext cx="5183188"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7" name="Date Placeholder 6">
            <a:extLst>
              <a:ext uri="{FF2B5EF4-FFF2-40B4-BE49-F238E27FC236}">
                <a16:creationId xmlns="" xmlns:a16="http://schemas.microsoft.com/office/drawing/2014/main" id="{FA03BFB6-C264-EC78-DE85-31ED77A746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11/06/2023</a:t>
            </a:fld>
            <a:endParaRPr lang="x-none"/>
          </a:p>
        </p:txBody>
      </p:sp>
      <p:sp>
        <p:nvSpPr>
          <p:cNvPr id="8" name="Footer Placeholder 7">
            <a:extLst>
              <a:ext uri="{FF2B5EF4-FFF2-40B4-BE49-F238E27FC236}">
                <a16:creationId xmlns="" xmlns:a16="http://schemas.microsoft.com/office/drawing/2014/main" id="{00ADCE47-0D8A-89FC-52C2-D482F134EBB2}"/>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9" name="Slide Number Placeholder 8">
            <a:extLst>
              <a:ext uri="{FF2B5EF4-FFF2-40B4-BE49-F238E27FC236}">
                <a16:creationId xmlns="" xmlns:a16="http://schemas.microsoft.com/office/drawing/2014/main" id="{9A8CD5A7-1626-07AA-D2F2-7D9D7D8D6C12}"/>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2959806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813FC91-6701-22B3-F986-D2DE7F9935EC}"/>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x-none"/>
          </a:p>
        </p:txBody>
      </p:sp>
      <p:sp>
        <p:nvSpPr>
          <p:cNvPr id="3" name="Date Placeholder 2">
            <a:extLst>
              <a:ext uri="{FF2B5EF4-FFF2-40B4-BE49-F238E27FC236}">
                <a16:creationId xmlns="" xmlns:a16="http://schemas.microsoft.com/office/drawing/2014/main" id="{8865FC91-E1CF-B33B-4316-5F030AB3405E}"/>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11/06/2023</a:t>
            </a:fld>
            <a:endParaRPr lang="x-none"/>
          </a:p>
        </p:txBody>
      </p:sp>
      <p:sp>
        <p:nvSpPr>
          <p:cNvPr id="4" name="Footer Placeholder 3">
            <a:extLst>
              <a:ext uri="{FF2B5EF4-FFF2-40B4-BE49-F238E27FC236}">
                <a16:creationId xmlns="" xmlns:a16="http://schemas.microsoft.com/office/drawing/2014/main" id="{B713C2CC-BC4A-E4DF-8494-EC235D70283A}"/>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5" name="Slide Number Placeholder 4">
            <a:extLst>
              <a:ext uri="{FF2B5EF4-FFF2-40B4-BE49-F238E27FC236}">
                <a16:creationId xmlns="" xmlns:a16="http://schemas.microsoft.com/office/drawing/2014/main" id="{B66A15BA-FEE4-7386-6712-A96CDE521629}"/>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3855353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2A740188-5A5C-FAF9-2521-642030BDA5D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11/06/2023</a:t>
            </a:fld>
            <a:endParaRPr lang="x-none"/>
          </a:p>
        </p:txBody>
      </p:sp>
      <p:sp>
        <p:nvSpPr>
          <p:cNvPr id="3" name="Footer Placeholder 2">
            <a:extLst>
              <a:ext uri="{FF2B5EF4-FFF2-40B4-BE49-F238E27FC236}">
                <a16:creationId xmlns="" xmlns:a16="http://schemas.microsoft.com/office/drawing/2014/main" id="{08FDEB4D-A45C-1453-8190-7209781C688E}"/>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4" name="Slide Number Placeholder 3">
            <a:extLst>
              <a:ext uri="{FF2B5EF4-FFF2-40B4-BE49-F238E27FC236}">
                <a16:creationId xmlns="" xmlns:a16="http://schemas.microsoft.com/office/drawing/2014/main" id="{E398E109-5B87-E4B1-ADC1-030218708371}"/>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1428433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1D0AA26-4BB6-1D1A-037D-ACBAE49B0BA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x-none"/>
          </a:p>
        </p:txBody>
      </p:sp>
      <p:sp>
        <p:nvSpPr>
          <p:cNvPr id="3" name="Content Placeholder 2">
            <a:extLst>
              <a:ext uri="{FF2B5EF4-FFF2-40B4-BE49-F238E27FC236}">
                <a16:creationId xmlns="" xmlns:a16="http://schemas.microsoft.com/office/drawing/2014/main" id="{77456E84-B974-7F35-3C70-8E3E07AB2556}"/>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Text Placeholder 3">
            <a:extLst>
              <a:ext uri="{FF2B5EF4-FFF2-40B4-BE49-F238E27FC236}">
                <a16:creationId xmlns="" xmlns:a16="http://schemas.microsoft.com/office/drawing/2014/main" id="{F0A2D2F7-ABF5-8F11-2584-17C841342F7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 xmlns:a16="http://schemas.microsoft.com/office/drawing/2014/main" id="{C5971083-6C28-83C7-1AC1-F475C8F45B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11/06/2023</a:t>
            </a:fld>
            <a:endParaRPr lang="x-none"/>
          </a:p>
        </p:txBody>
      </p:sp>
      <p:sp>
        <p:nvSpPr>
          <p:cNvPr id="6" name="Footer Placeholder 5">
            <a:extLst>
              <a:ext uri="{FF2B5EF4-FFF2-40B4-BE49-F238E27FC236}">
                <a16:creationId xmlns="" xmlns:a16="http://schemas.microsoft.com/office/drawing/2014/main" id="{3B3CCEC8-BA30-1F91-FADA-069CB64C2EDE}"/>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7" name="Slide Number Placeholder 6">
            <a:extLst>
              <a:ext uri="{FF2B5EF4-FFF2-40B4-BE49-F238E27FC236}">
                <a16:creationId xmlns="" xmlns:a16="http://schemas.microsoft.com/office/drawing/2014/main" id="{50E1819F-0494-7C02-1117-13ABFA5AED2E}"/>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2866319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emf"/><Relationship Id="rId13" Type="http://schemas.openxmlformats.org/officeDocument/2006/relationships/image" Target="../media/image7.emf"/><Relationship Id="rId3" Type="http://schemas.openxmlformats.org/officeDocument/2006/relationships/image" Target="../media/image1.jpg"/><Relationship Id="rId7" Type="http://schemas.openxmlformats.org/officeDocument/2006/relationships/slide" Target="../slides/slide4.xml"/><Relationship Id="rId12" Type="http://schemas.openxmlformats.org/officeDocument/2006/relationships/image" Target="../media/image6.emf"/><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3.emf"/><Relationship Id="rId11" Type="http://schemas.openxmlformats.org/officeDocument/2006/relationships/slide" Target="../slides/slide6.xml"/><Relationship Id="rId5" Type="http://schemas.openxmlformats.org/officeDocument/2006/relationships/slide" Target="../slides/slide2.xml"/><Relationship Id="rId10" Type="http://schemas.openxmlformats.org/officeDocument/2006/relationships/image" Target="../media/image5.emf"/><Relationship Id="rId4" Type="http://schemas.openxmlformats.org/officeDocument/2006/relationships/image" Target="../media/image2.emf"/><Relationship Id="rId9" Type="http://schemas.openxmlformats.org/officeDocument/2006/relationships/slide" Target="../slides/slide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8.png"/><Relationship Id="rId18" Type="http://schemas.openxmlformats.org/officeDocument/2006/relationships/image" Target="../media/image12.emf"/><Relationship Id="rId26" Type="http://schemas.openxmlformats.org/officeDocument/2006/relationships/image" Target="../media/image16.emf"/><Relationship Id="rId3" Type="http://schemas.openxmlformats.org/officeDocument/2006/relationships/slideLayout" Target="../slideLayouts/slideLayout4.xml"/><Relationship Id="rId21" Type="http://schemas.openxmlformats.org/officeDocument/2006/relationships/slide" Target="../slides/slide4.xml"/><Relationship Id="rId7" Type="http://schemas.openxmlformats.org/officeDocument/2006/relationships/slideLayout" Target="../slideLayouts/slideLayout8.xml"/><Relationship Id="rId12" Type="http://schemas.openxmlformats.org/officeDocument/2006/relationships/theme" Target="../theme/theme2.xml"/><Relationship Id="rId17" Type="http://schemas.openxmlformats.org/officeDocument/2006/relationships/slide" Target="../slides/slide2.xml"/><Relationship Id="rId25" Type="http://schemas.openxmlformats.org/officeDocument/2006/relationships/slide" Target="../slides/slide6.xml"/><Relationship Id="rId2" Type="http://schemas.openxmlformats.org/officeDocument/2006/relationships/slideLayout" Target="../slideLayouts/slideLayout3.xml"/><Relationship Id="rId16" Type="http://schemas.openxmlformats.org/officeDocument/2006/relationships/image" Target="../media/image11.emf"/><Relationship Id="rId20" Type="http://schemas.openxmlformats.org/officeDocument/2006/relationships/image" Target="../media/image13.emf"/><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24" Type="http://schemas.openxmlformats.org/officeDocument/2006/relationships/image" Target="../media/image15.emf"/><Relationship Id="rId5" Type="http://schemas.openxmlformats.org/officeDocument/2006/relationships/slideLayout" Target="../slideLayouts/slideLayout6.xml"/><Relationship Id="rId15" Type="http://schemas.openxmlformats.org/officeDocument/2006/relationships/image" Target="../media/image10.emf"/><Relationship Id="rId23" Type="http://schemas.openxmlformats.org/officeDocument/2006/relationships/slide" Target="../slides/slide5.xml"/><Relationship Id="rId10" Type="http://schemas.openxmlformats.org/officeDocument/2006/relationships/slideLayout" Target="../slideLayouts/slideLayout11.xml"/><Relationship Id="rId19" Type="http://schemas.openxmlformats.org/officeDocument/2006/relationships/slide" Target="../slides/slide3.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9.emf"/><Relationship Id="rId22" Type="http://schemas.openxmlformats.org/officeDocument/2006/relationships/image" Target="../media/image14.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 xmlns:a16="http://schemas.microsoft.com/office/drawing/2014/main" id="{4538A48F-A32D-1367-E754-FD1441CC128B}"/>
              </a:ext>
            </a:extLst>
          </p:cNvPr>
          <p:cNvPicPr>
            <a:picLocks noChangeAspect="1"/>
          </p:cNvPicPr>
          <p:nvPr userDrawn="1"/>
        </p:nvPicPr>
        <p:blipFill>
          <a:blip r:embed="rId4"/>
          <a:stretch>
            <a:fillRect/>
          </a:stretch>
        </p:blipFill>
        <p:spPr>
          <a:xfrm>
            <a:off x="197124" y="400850"/>
            <a:ext cx="2039389" cy="1019695"/>
          </a:xfrm>
          <a:prstGeom prst="rect">
            <a:avLst/>
          </a:prstGeom>
        </p:spPr>
      </p:pic>
      <p:pic>
        <p:nvPicPr>
          <p:cNvPr id="14" name="Picture 13">
            <a:hlinkClick r:id="rId5" action="ppaction://hlinksldjump"/>
            <a:extLst>
              <a:ext uri="{FF2B5EF4-FFF2-40B4-BE49-F238E27FC236}">
                <a16:creationId xmlns="" xmlns:a16="http://schemas.microsoft.com/office/drawing/2014/main" id="{180DFF96-CBFD-BE49-06A1-72B2C840F2F3}"/>
              </a:ext>
            </a:extLst>
          </p:cNvPr>
          <p:cNvPicPr>
            <a:picLocks noChangeAspect="1"/>
          </p:cNvPicPr>
          <p:nvPr userDrawn="1"/>
        </p:nvPicPr>
        <p:blipFill>
          <a:blip r:embed="rId6"/>
          <a:stretch>
            <a:fillRect/>
          </a:stretch>
        </p:blipFill>
        <p:spPr>
          <a:xfrm>
            <a:off x="315118" y="1927567"/>
            <a:ext cx="1803400" cy="723900"/>
          </a:xfrm>
          <a:prstGeom prst="rect">
            <a:avLst/>
          </a:prstGeom>
        </p:spPr>
      </p:pic>
      <p:pic>
        <p:nvPicPr>
          <p:cNvPr id="17" name="Picture 16">
            <a:hlinkClick r:id="rId7" action="ppaction://hlinksldjump"/>
            <a:extLst>
              <a:ext uri="{FF2B5EF4-FFF2-40B4-BE49-F238E27FC236}">
                <a16:creationId xmlns="" xmlns:a16="http://schemas.microsoft.com/office/drawing/2014/main" id="{8A824A85-4E9D-4703-1A33-A7316C088964}"/>
              </a:ext>
            </a:extLst>
          </p:cNvPr>
          <p:cNvPicPr>
            <a:picLocks noChangeAspect="1"/>
          </p:cNvPicPr>
          <p:nvPr userDrawn="1"/>
        </p:nvPicPr>
        <p:blipFill>
          <a:blip r:embed="rId8"/>
          <a:stretch>
            <a:fillRect/>
          </a:stretch>
        </p:blipFill>
        <p:spPr>
          <a:xfrm>
            <a:off x="2819167" y="1927567"/>
            <a:ext cx="1803400" cy="723900"/>
          </a:xfrm>
          <a:prstGeom prst="rect">
            <a:avLst/>
          </a:prstGeom>
        </p:spPr>
      </p:pic>
      <p:pic>
        <p:nvPicPr>
          <p:cNvPr id="19" name="Picture 18">
            <a:hlinkClick r:id="rId9" action="ppaction://hlinksldjump"/>
            <a:extLst>
              <a:ext uri="{FF2B5EF4-FFF2-40B4-BE49-F238E27FC236}">
                <a16:creationId xmlns="" xmlns:a16="http://schemas.microsoft.com/office/drawing/2014/main" id="{C7F0C88D-B6B0-C38F-4C5B-39A96B625EA8}"/>
              </a:ext>
            </a:extLst>
          </p:cNvPr>
          <p:cNvPicPr>
            <a:picLocks noChangeAspect="1"/>
          </p:cNvPicPr>
          <p:nvPr userDrawn="1"/>
        </p:nvPicPr>
        <p:blipFill>
          <a:blip r:embed="rId10"/>
          <a:stretch>
            <a:fillRect/>
          </a:stretch>
        </p:blipFill>
        <p:spPr>
          <a:xfrm>
            <a:off x="7569433" y="1927567"/>
            <a:ext cx="1803400" cy="723900"/>
          </a:xfrm>
          <a:prstGeom prst="rect">
            <a:avLst/>
          </a:prstGeom>
        </p:spPr>
      </p:pic>
      <p:pic>
        <p:nvPicPr>
          <p:cNvPr id="20" name="Picture 19">
            <a:hlinkClick r:id="rId11" action="ppaction://hlinksldjump"/>
            <a:extLst>
              <a:ext uri="{FF2B5EF4-FFF2-40B4-BE49-F238E27FC236}">
                <a16:creationId xmlns="" xmlns:a16="http://schemas.microsoft.com/office/drawing/2014/main" id="{8ECB7A75-0964-BEB3-0070-79F92D4D6FB1}"/>
              </a:ext>
            </a:extLst>
          </p:cNvPr>
          <p:cNvPicPr>
            <a:picLocks noChangeAspect="1"/>
          </p:cNvPicPr>
          <p:nvPr userDrawn="1"/>
        </p:nvPicPr>
        <p:blipFill>
          <a:blip r:embed="rId12"/>
          <a:stretch>
            <a:fillRect/>
          </a:stretch>
        </p:blipFill>
        <p:spPr>
          <a:xfrm>
            <a:off x="10073482" y="1927567"/>
            <a:ext cx="1803400" cy="723900"/>
          </a:xfrm>
          <a:prstGeom prst="rect">
            <a:avLst/>
          </a:prstGeom>
        </p:spPr>
      </p:pic>
      <p:pic>
        <p:nvPicPr>
          <p:cNvPr id="25" name="Picture 24">
            <a:hlinkClick r:id="" action="ppaction://hlinkshowjump?jump=nextslide"/>
            <a:extLst>
              <a:ext uri="{FF2B5EF4-FFF2-40B4-BE49-F238E27FC236}">
                <a16:creationId xmlns="" xmlns:a16="http://schemas.microsoft.com/office/drawing/2014/main" id="{77F864E7-E11A-601B-0EAF-441012483A61}"/>
              </a:ext>
            </a:extLst>
          </p:cNvPr>
          <p:cNvPicPr>
            <a:picLocks noChangeAspect="1"/>
          </p:cNvPicPr>
          <p:nvPr userDrawn="1"/>
        </p:nvPicPr>
        <p:blipFill>
          <a:blip r:embed="rId13"/>
          <a:stretch>
            <a:fillRect/>
          </a:stretch>
        </p:blipFill>
        <p:spPr>
          <a:xfrm>
            <a:off x="5379720" y="3624775"/>
            <a:ext cx="1432560" cy="396240"/>
          </a:xfrm>
          <a:prstGeom prst="rect">
            <a:avLst/>
          </a:prstGeom>
          <a:effectLst>
            <a:outerShdw blurRad="50800" dist="38100" dir="2700000" algn="tl" rotWithShape="0">
              <a:prstClr val="black">
                <a:alpha val="40000"/>
              </a:prstClr>
            </a:outerShdw>
          </a:effectLst>
        </p:spPr>
      </p:pic>
      <p:grpSp>
        <p:nvGrpSpPr>
          <p:cNvPr id="26" name="Group 11">
            <a:extLst>
              <a:ext uri="{FF2B5EF4-FFF2-40B4-BE49-F238E27FC236}">
                <a16:creationId xmlns="" xmlns:a16="http://schemas.microsoft.com/office/drawing/2014/main" id="{87BECB55-2370-A93A-504C-917D8AAAC01C}"/>
              </a:ext>
            </a:extLst>
          </p:cNvPr>
          <p:cNvGrpSpPr>
            <a:grpSpLocks noChangeAspect="1"/>
          </p:cNvGrpSpPr>
          <p:nvPr userDrawn="1"/>
        </p:nvGrpSpPr>
        <p:grpSpPr bwMode="auto">
          <a:xfrm>
            <a:off x="2640003" y="2912198"/>
            <a:ext cx="2161727" cy="2160000"/>
            <a:chOff x="1720" y="1835"/>
            <a:chExt cx="1253" cy="1252"/>
          </a:xfrm>
        </p:grpSpPr>
        <p:sp>
          <p:nvSpPr>
            <p:cNvPr id="27" name="AutoShape 10">
              <a:extLst>
                <a:ext uri="{FF2B5EF4-FFF2-40B4-BE49-F238E27FC236}">
                  <a16:creationId xmlns="" xmlns:a16="http://schemas.microsoft.com/office/drawing/2014/main" id="{0BF46A3D-AFD0-A49B-C2E9-1B2B73179EF1}"/>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Freeform 12">
              <a:extLst>
                <a:ext uri="{FF2B5EF4-FFF2-40B4-BE49-F238E27FC236}">
                  <a16:creationId xmlns="" xmlns:a16="http://schemas.microsoft.com/office/drawing/2014/main" id="{8D737626-C88A-9461-D26D-7D37D49B48EF}"/>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9" name="Freeform 13">
              <a:extLst>
                <a:ext uri="{FF2B5EF4-FFF2-40B4-BE49-F238E27FC236}">
                  <a16:creationId xmlns="" xmlns:a16="http://schemas.microsoft.com/office/drawing/2014/main" id="{30B50F5E-56B1-5228-9769-5202FABA30EC}"/>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0" name="Group 11">
            <a:extLst>
              <a:ext uri="{FF2B5EF4-FFF2-40B4-BE49-F238E27FC236}">
                <a16:creationId xmlns="" xmlns:a16="http://schemas.microsoft.com/office/drawing/2014/main" id="{697910CC-4673-7714-0AAC-019E7ED7A60C}"/>
              </a:ext>
            </a:extLst>
          </p:cNvPr>
          <p:cNvGrpSpPr>
            <a:grpSpLocks noChangeAspect="1"/>
          </p:cNvGrpSpPr>
          <p:nvPr userDrawn="1"/>
        </p:nvGrpSpPr>
        <p:grpSpPr bwMode="auto">
          <a:xfrm>
            <a:off x="7390269" y="2932111"/>
            <a:ext cx="2161727" cy="2160000"/>
            <a:chOff x="1720" y="1835"/>
            <a:chExt cx="1253" cy="1252"/>
          </a:xfrm>
        </p:grpSpPr>
        <p:sp>
          <p:nvSpPr>
            <p:cNvPr id="31" name="AutoShape 10">
              <a:extLst>
                <a:ext uri="{FF2B5EF4-FFF2-40B4-BE49-F238E27FC236}">
                  <a16:creationId xmlns="" xmlns:a16="http://schemas.microsoft.com/office/drawing/2014/main" id="{38F824B9-9A90-6EAD-87E6-628E66C05A39}"/>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12">
              <a:extLst>
                <a:ext uri="{FF2B5EF4-FFF2-40B4-BE49-F238E27FC236}">
                  <a16:creationId xmlns="" xmlns:a16="http://schemas.microsoft.com/office/drawing/2014/main" id="{366E077A-5836-EBB2-0444-76188B27B94F}"/>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3" name="Freeform 13">
              <a:extLst>
                <a:ext uri="{FF2B5EF4-FFF2-40B4-BE49-F238E27FC236}">
                  <a16:creationId xmlns="" xmlns:a16="http://schemas.microsoft.com/office/drawing/2014/main" id="{79137E47-A439-04D3-7800-24C7697559EC}"/>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4" name="Group 11">
            <a:extLst>
              <a:ext uri="{FF2B5EF4-FFF2-40B4-BE49-F238E27FC236}">
                <a16:creationId xmlns="" xmlns:a16="http://schemas.microsoft.com/office/drawing/2014/main" id="{1D38449B-7C18-ABFD-7088-115319826A8D}"/>
              </a:ext>
            </a:extLst>
          </p:cNvPr>
          <p:cNvGrpSpPr>
            <a:grpSpLocks noChangeAspect="1"/>
          </p:cNvGrpSpPr>
          <p:nvPr userDrawn="1"/>
        </p:nvGrpSpPr>
        <p:grpSpPr bwMode="auto">
          <a:xfrm>
            <a:off x="9894318" y="2912198"/>
            <a:ext cx="2161727" cy="2160000"/>
            <a:chOff x="1720" y="1835"/>
            <a:chExt cx="1253" cy="1252"/>
          </a:xfrm>
        </p:grpSpPr>
        <p:sp>
          <p:nvSpPr>
            <p:cNvPr id="35" name="AutoShape 10">
              <a:extLst>
                <a:ext uri="{FF2B5EF4-FFF2-40B4-BE49-F238E27FC236}">
                  <a16:creationId xmlns="" xmlns:a16="http://schemas.microsoft.com/office/drawing/2014/main" id="{D5977EF8-B3CB-0B81-AC41-3C2BC0F80C32}"/>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 name="Freeform 12">
              <a:extLst>
                <a:ext uri="{FF2B5EF4-FFF2-40B4-BE49-F238E27FC236}">
                  <a16:creationId xmlns="" xmlns:a16="http://schemas.microsoft.com/office/drawing/2014/main" id="{F3924527-DFC7-2B7F-5519-6FC0B96C02C5}"/>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7" name="Freeform 13">
              <a:extLst>
                <a:ext uri="{FF2B5EF4-FFF2-40B4-BE49-F238E27FC236}">
                  <a16:creationId xmlns="" xmlns:a16="http://schemas.microsoft.com/office/drawing/2014/main" id="{85040B19-2A7A-19CC-5A2F-0B28E79FA175}"/>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8" name="Group 11">
            <a:extLst>
              <a:ext uri="{FF2B5EF4-FFF2-40B4-BE49-F238E27FC236}">
                <a16:creationId xmlns="" xmlns:a16="http://schemas.microsoft.com/office/drawing/2014/main" id="{6AF918A3-7A8E-8548-961B-6CDF3C710F71}"/>
              </a:ext>
            </a:extLst>
          </p:cNvPr>
          <p:cNvGrpSpPr>
            <a:grpSpLocks noChangeAspect="1"/>
          </p:cNvGrpSpPr>
          <p:nvPr userDrawn="1"/>
        </p:nvGrpSpPr>
        <p:grpSpPr bwMode="auto">
          <a:xfrm>
            <a:off x="135955" y="2932111"/>
            <a:ext cx="2161727" cy="2160000"/>
            <a:chOff x="1720" y="1835"/>
            <a:chExt cx="1253" cy="1252"/>
          </a:xfrm>
        </p:grpSpPr>
        <p:sp>
          <p:nvSpPr>
            <p:cNvPr id="39" name="AutoShape 10">
              <a:extLst>
                <a:ext uri="{FF2B5EF4-FFF2-40B4-BE49-F238E27FC236}">
                  <a16:creationId xmlns="" xmlns:a16="http://schemas.microsoft.com/office/drawing/2014/main" id="{7B701403-7F66-93FD-8F50-A85E680EAC99}"/>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 name="Freeform 12">
              <a:extLst>
                <a:ext uri="{FF2B5EF4-FFF2-40B4-BE49-F238E27FC236}">
                  <a16:creationId xmlns="" xmlns:a16="http://schemas.microsoft.com/office/drawing/2014/main" id="{2C723704-3C24-092E-E0D7-DD5533DCE0F8}"/>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1" name="Freeform 13">
              <a:extLst>
                <a:ext uri="{FF2B5EF4-FFF2-40B4-BE49-F238E27FC236}">
                  <a16:creationId xmlns="" xmlns:a16="http://schemas.microsoft.com/office/drawing/2014/main" id="{E552E5E4-A131-E945-A2C6-724F991CB798}"/>
                </a:ext>
              </a:extLst>
            </p:cNvPr>
            <p:cNvSpPr>
              <a:spLocks noChangeAspect="1"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2" name="Group 4">
            <a:extLst>
              <a:ext uri="{FF2B5EF4-FFF2-40B4-BE49-F238E27FC236}">
                <a16:creationId xmlns="" xmlns:a16="http://schemas.microsoft.com/office/drawing/2014/main" id="{8360A02C-CB7E-D46E-5E90-D8CD446F431F}"/>
              </a:ext>
            </a:extLst>
          </p:cNvPr>
          <p:cNvGrpSpPr>
            <a:grpSpLocks noChangeAspect="1"/>
          </p:cNvGrpSpPr>
          <p:nvPr userDrawn="1"/>
        </p:nvGrpSpPr>
        <p:grpSpPr bwMode="auto">
          <a:xfrm>
            <a:off x="5162550" y="4986338"/>
            <a:ext cx="1866900" cy="1625600"/>
            <a:chOff x="3252" y="3141"/>
            <a:chExt cx="1176" cy="1024"/>
          </a:xfrm>
        </p:grpSpPr>
        <p:sp>
          <p:nvSpPr>
            <p:cNvPr id="3" name="AutoShape 3">
              <a:extLst>
                <a:ext uri="{FF2B5EF4-FFF2-40B4-BE49-F238E27FC236}">
                  <a16:creationId xmlns="" xmlns:a16="http://schemas.microsoft.com/office/drawing/2014/main" id="{3DEBD16A-D37B-E95C-21B4-FC855993F4CC}"/>
                </a:ext>
              </a:extLst>
            </p:cNvPr>
            <p:cNvSpPr>
              <a:spLocks noChangeAspect="1" noChangeArrowheads="1" noTextEdit="1"/>
            </p:cNvSpPr>
            <p:nvPr userDrawn="1"/>
          </p:nvSpPr>
          <p:spPr bwMode="auto">
            <a:xfrm>
              <a:off x="3252" y="3141"/>
              <a:ext cx="1176" cy="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 name="Freeform 5">
              <a:extLst>
                <a:ext uri="{FF2B5EF4-FFF2-40B4-BE49-F238E27FC236}">
                  <a16:creationId xmlns="" xmlns:a16="http://schemas.microsoft.com/office/drawing/2014/main" id="{80130735-FEF1-6DC4-7B95-DFCE3EBC625E}"/>
                </a:ext>
              </a:extLst>
            </p:cNvPr>
            <p:cNvSpPr>
              <a:spLocks/>
            </p:cNvSpPr>
            <p:nvPr userDrawn="1"/>
          </p:nvSpPr>
          <p:spPr bwMode="auto">
            <a:xfrm>
              <a:off x="3389" y="4004"/>
              <a:ext cx="902" cy="149"/>
            </a:xfrm>
            <a:custGeom>
              <a:avLst/>
              <a:gdLst>
                <a:gd name="T0" fmla="*/ 83 w 1913"/>
                <a:gd name="T1" fmla="*/ 349 h 349"/>
                <a:gd name="T2" fmla="*/ 83 w 1913"/>
                <a:gd name="T3" fmla="*/ 349 h 349"/>
                <a:gd name="T4" fmla="*/ 0 w 1913"/>
                <a:gd name="T5" fmla="*/ 265 h 349"/>
                <a:gd name="T6" fmla="*/ 0 w 1913"/>
                <a:gd name="T7" fmla="*/ 83 h 349"/>
                <a:gd name="T8" fmla="*/ 83 w 1913"/>
                <a:gd name="T9" fmla="*/ 0 h 349"/>
                <a:gd name="T10" fmla="*/ 1829 w 1913"/>
                <a:gd name="T11" fmla="*/ 0 h 349"/>
                <a:gd name="T12" fmla="*/ 1913 w 1913"/>
                <a:gd name="T13" fmla="*/ 83 h 349"/>
                <a:gd name="T14" fmla="*/ 1913 w 1913"/>
                <a:gd name="T15" fmla="*/ 265 h 349"/>
                <a:gd name="T16" fmla="*/ 1829 w 1913"/>
                <a:gd name="T17" fmla="*/ 349 h 349"/>
                <a:gd name="T18" fmla="*/ 83 w 1913"/>
                <a:gd name="T19" fmla="*/ 349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13" h="349">
                  <a:moveTo>
                    <a:pt x="83" y="349"/>
                  </a:moveTo>
                  <a:lnTo>
                    <a:pt x="83" y="349"/>
                  </a:lnTo>
                  <a:cubicBezTo>
                    <a:pt x="37" y="349"/>
                    <a:pt x="0" y="311"/>
                    <a:pt x="0" y="265"/>
                  </a:cubicBezTo>
                  <a:lnTo>
                    <a:pt x="0" y="83"/>
                  </a:lnTo>
                  <a:cubicBezTo>
                    <a:pt x="0" y="37"/>
                    <a:pt x="37" y="0"/>
                    <a:pt x="83" y="0"/>
                  </a:cubicBezTo>
                  <a:lnTo>
                    <a:pt x="1829" y="0"/>
                  </a:lnTo>
                  <a:cubicBezTo>
                    <a:pt x="1875" y="0"/>
                    <a:pt x="1913" y="37"/>
                    <a:pt x="1913" y="83"/>
                  </a:cubicBezTo>
                  <a:lnTo>
                    <a:pt x="1913" y="265"/>
                  </a:lnTo>
                  <a:cubicBezTo>
                    <a:pt x="1913" y="311"/>
                    <a:pt x="1875" y="349"/>
                    <a:pt x="1829" y="349"/>
                  </a:cubicBezTo>
                  <a:lnTo>
                    <a:pt x="83" y="349"/>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 name="Freeform 6">
              <a:extLst>
                <a:ext uri="{FF2B5EF4-FFF2-40B4-BE49-F238E27FC236}">
                  <a16:creationId xmlns="" xmlns:a16="http://schemas.microsoft.com/office/drawing/2014/main" id="{C2630D5B-8DBE-D04E-C2BB-3A7250FD01C2}"/>
                </a:ext>
              </a:extLst>
            </p:cNvPr>
            <p:cNvSpPr>
              <a:spLocks noEditPoints="1"/>
            </p:cNvSpPr>
            <p:nvPr userDrawn="1"/>
          </p:nvSpPr>
          <p:spPr bwMode="auto">
            <a:xfrm>
              <a:off x="3365" y="3987"/>
              <a:ext cx="959" cy="159"/>
            </a:xfrm>
            <a:custGeom>
              <a:avLst/>
              <a:gdLst>
                <a:gd name="T0" fmla="*/ 1849 w 1953"/>
                <a:gd name="T1" fmla="*/ 0 h 388"/>
                <a:gd name="T2" fmla="*/ 1849 w 1953"/>
                <a:gd name="T3" fmla="*/ 0 h 388"/>
                <a:gd name="T4" fmla="*/ 103 w 1953"/>
                <a:gd name="T5" fmla="*/ 0 h 388"/>
                <a:gd name="T6" fmla="*/ 0 w 1953"/>
                <a:gd name="T7" fmla="*/ 103 h 388"/>
                <a:gd name="T8" fmla="*/ 0 w 1953"/>
                <a:gd name="T9" fmla="*/ 285 h 388"/>
                <a:gd name="T10" fmla="*/ 103 w 1953"/>
                <a:gd name="T11" fmla="*/ 388 h 388"/>
                <a:gd name="T12" fmla="*/ 1849 w 1953"/>
                <a:gd name="T13" fmla="*/ 388 h 388"/>
                <a:gd name="T14" fmla="*/ 1953 w 1953"/>
                <a:gd name="T15" fmla="*/ 285 h 388"/>
                <a:gd name="T16" fmla="*/ 1953 w 1953"/>
                <a:gd name="T17" fmla="*/ 103 h 388"/>
                <a:gd name="T18" fmla="*/ 1849 w 1953"/>
                <a:gd name="T19" fmla="*/ 0 h 388"/>
                <a:gd name="T20" fmla="*/ 1849 w 1953"/>
                <a:gd name="T21" fmla="*/ 40 h 388"/>
                <a:gd name="T22" fmla="*/ 1849 w 1953"/>
                <a:gd name="T23" fmla="*/ 40 h 388"/>
                <a:gd name="T24" fmla="*/ 1913 w 1953"/>
                <a:gd name="T25" fmla="*/ 103 h 388"/>
                <a:gd name="T26" fmla="*/ 1913 w 1953"/>
                <a:gd name="T27" fmla="*/ 285 h 388"/>
                <a:gd name="T28" fmla="*/ 1849 w 1953"/>
                <a:gd name="T29" fmla="*/ 348 h 388"/>
                <a:gd name="T30" fmla="*/ 103 w 1953"/>
                <a:gd name="T31" fmla="*/ 348 h 388"/>
                <a:gd name="T32" fmla="*/ 39 w 1953"/>
                <a:gd name="T33" fmla="*/ 285 h 388"/>
                <a:gd name="T34" fmla="*/ 39 w 1953"/>
                <a:gd name="T35" fmla="*/ 103 h 388"/>
                <a:gd name="T36" fmla="*/ 103 w 1953"/>
                <a:gd name="T37" fmla="*/ 40 h 388"/>
                <a:gd name="T38" fmla="*/ 1849 w 1953"/>
                <a:gd name="T39" fmla="*/ 4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53" h="388">
                  <a:moveTo>
                    <a:pt x="1849" y="0"/>
                  </a:moveTo>
                  <a:lnTo>
                    <a:pt x="1849" y="0"/>
                  </a:lnTo>
                  <a:lnTo>
                    <a:pt x="103" y="0"/>
                  </a:lnTo>
                  <a:cubicBezTo>
                    <a:pt x="46" y="0"/>
                    <a:pt x="0" y="46"/>
                    <a:pt x="0" y="103"/>
                  </a:cubicBezTo>
                  <a:lnTo>
                    <a:pt x="0" y="285"/>
                  </a:lnTo>
                  <a:cubicBezTo>
                    <a:pt x="0" y="342"/>
                    <a:pt x="46" y="388"/>
                    <a:pt x="103" y="388"/>
                  </a:cubicBezTo>
                  <a:lnTo>
                    <a:pt x="1849" y="388"/>
                  </a:lnTo>
                  <a:cubicBezTo>
                    <a:pt x="1906" y="388"/>
                    <a:pt x="1953" y="342"/>
                    <a:pt x="1953" y="285"/>
                  </a:cubicBezTo>
                  <a:lnTo>
                    <a:pt x="1953" y="103"/>
                  </a:lnTo>
                  <a:cubicBezTo>
                    <a:pt x="1953" y="46"/>
                    <a:pt x="1906" y="0"/>
                    <a:pt x="1849" y="0"/>
                  </a:cubicBezTo>
                  <a:close/>
                  <a:moveTo>
                    <a:pt x="1849" y="40"/>
                  </a:moveTo>
                  <a:lnTo>
                    <a:pt x="1849" y="40"/>
                  </a:lnTo>
                  <a:cubicBezTo>
                    <a:pt x="1884" y="40"/>
                    <a:pt x="1913" y="68"/>
                    <a:pt x="1913" y="103"/>
                  </a:cubicBezTo>
                  <a:lnTo>
                    <a:pt x="1913" y="285"/>
                  </a:lnTo>
                  <a:cubicBezTo>
                    <a:pt x="1913" y="320"/>
                    <a:pt x="1884" y="348"/>
                    <a:pt x="1849" y="348"/>
                  </a:cubicBezTo>
                  <a:lnTo>
                    <a:pt x="103" y="348"/>
                  </a:lnTo>
                  <a:cubicBezTo>
                    <a:pt x="68" y="348"/>
                    <a:pt x="39" y="320"/>
                    <a:pt x="39" y="285"/>
                  </a:cubicBezTo>
                  <a:lnTo>
                    <a:pt x="39" y="103"/>
                  </a:lnTo>
                  <a:cubicBezTo>
                    <a:pt x="39" y="68"/>
                    <a:pt x="68" y="40"/>
                    <a:pt x="103" y="40"/>
                  </a:cubicBezTo>
                  <a:lnTo>
                    <a:pt x="1849" y="40"/>
                  </a:lnTo>
                  <a:close/>
                </a:path>
              </a:pathLst>
            </a:custGeom>
            <a:solidFill>
              <a:srgbClr val="C9BF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val="273916921"/>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pic>
        <p:nvPicPr>
          <p:cNvPr id="5" name="Picture 4">
            <a:hlinkClick r:id="" action="ppaction://hlinkshowjump?jump=firstslide"/>
            <a:extLst>
              <a:ext uri="{FF2B5EF4-FFF2-40B4-BE49-F238E27FC236}">
                <a16:creationId xmlns="" xmlns:a16="http://schemas.microsoft.com/office/drawing/2014/main" id="{463ED861-2009-804A-DA63-25067E1265EF}"/>
              </a:ext>
            </a:extLst>
          </p:cNvPr>
          <p:cNvPicPr>
            <a:picLocks noChangeAspect="1"/>
          </p:cNvPicPr>
          <p:nvPr userDrawn="1"/>
        </p:nvPicPr>
        <p:blipFill>
          <a:blip r:embed="rId14"/>
          <a:stretch>
            <a:fillRect/>
          </a:stretch>
        </p:blipFill>
        <p:spPr>
          <a:xfrm>
            <a:off x="11416375" y="2263000"/>
            <a:ext cx="213360" cy="213360"/>
          </a:xfrm>
          <a:prstGeom prst="rect">
            <a:avLst/>
          </a:prstGeom>
        </p:spPr>
      </p:pic>
      <p:pic>
        <p:nvPicPr>
          <p:cNvPr id="16" name="Picture 15">
            <a:hlinkClick r:id="" action="ppaction://hlinkshowjump?jump=nextslide"/>
            <a:extLst>
              <a:ext uri="{FF2B5EF4-FFF2-40B4-BE49-F238E27FC236}">
                <a16:creationId xmlns="" xmlns:a16="http://schemas.microsoft.com/office/drawing/2014/main" id="{47858BCE-D687-37FC-2353-137131A1CA8F}"/>
              </a:ext>
            </a:extLst>
          </p:cNvPr>
          <p:cNvPicPr>
            <a:picLocks noChangeAspect="1"/>
          </p:cNvPicPr>
          <p:nvPr userDrawn="1"/>
        </p:nvPicPr>
        <p:blipFill>
          <a:blip r:embed="rId15"/>
          <a:stretch>
            <a:fillRect/>
          </a:stretch>
        </p:blipFill>
        <p:spPr>
          <a:xfrm>
            <a:off x="11629735" y="4211192"/>
            <a:ext cx="209550" cy="209550"/>
          </a:xfrm>
          <a:prstGeom prst="rect">
            <a:avLst/>
          </a:prstGeom>
        </p:spPr>
      </p:pic>
      <p:pic>
        <p:nvPicPr>
          <p:cNvPr id="17" name="Picture 16">
            <a:hlinkClick r:id="" action="ppaction://hlinkshowjump?jump=previousslide"/>
            <a:extLst>
              <a:ext uri="{FF2B5EF4-FFF2-40B4-BE49-F238E27FC236}">
                <a16:creationId xmlns="" xmlns:a16="http://schemas.microsoft.com/office/drawing/2014/main" id="{DED5D67C-73FB-63AA-8125-DF08EED1312D}"/>
              </a:ext>
            </a:extLst>
          </p:cNvPr>
          <p:cNvPicPr>
            <a:picLocks noChangeAspect="1"/>
          </p:cNvPicPr>
          <p:nvPr userDrawn="1"/>
        </p:nvPicPr>
        <p:blipFill>
          <a:blip r:embed="rId16"/>
          <a:stretch>
            <a:fillRect/>
          </a:stretch>
        </p:blipFill>
        <p:spPr>
          <a:xfrm>
            <a:off x="11206825" y="4216497"/>
            <a:ext cx="209550" cy="209550"/>
          </a:xfrm>
          <a:prstGeom prst="rect">
            <a:avLst/>
          </a:prstGeom>
        </p:spPr>
      </p:pic>
      <p:grpSp>
        <p:nvGrpSpPr>
          <p:cNvPr id="4" name="Group 4">
            <a:extLst>
              <a:ext uri="{FF2B5EF4-FFF2-40B4-BE49-F238E27FC236}">
                <a16:creationId xmlns="" xmlns:a16="http://schemas.microsoft.com/office/drawing/2014/main" id="{AF3CB3B6-1731-A92A-A437-14AAD8686074}"/>
              </a:ext>
            </a:extLst>
          </p:cNvPr>
          <p:cNvGrpSpPr>
            <a:grpSpLocks noChangeAspect="1"/>
          </p:cNvGrpSpPr>
          <p:nvPr userDrawn="1"/>
        </p:nvGrpSpPr>
        <p:grpSpPr bwMode="auto">
          <a:xfrm>
            <a:off x="11020425" y="5402263"/>
            <a:ext cx="1003300" cy="1214437"/>
            <a:chOff x="6942" y="3403"/>
            <a:chExt cx="632" cy="765"/>
          </a:xfrm>
        </p:grpSpPr>
        <p:sp>
          <p:nvSpPr>
            <p:cNvPr id="9" name="AutoShape 3">
              <a:extLst>
                <a:ext uri="{FF2B5EF4-FFF2-40B4-BE49-F238E27FC236}">
                  <a16:creationId xmlns="" xmlns:a16="http://schemas.microsoft.com/office/drawing/2014/main" id="{DCBF34F5-26D5-0C9F-4A67-C6C86967111A}"/>
                </a:ext>
              </a:extLst>
            </p:cNvPr>
            <p:cNvSpPr>
              <a:spLocks noChangeAspect="1" noChangeArrowheads="1" noTextEdit="1"/>
            </p:cNvSpPr>
            <p:nvPr userDrawn="1"/>
          </p:nvSpPr>
          <p:spPr bwMode="auto">
            <a:xfrm>
              <a:off x="6942" y="3403"/>
              <a:ext cx="632" cy="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5">
              <a:extLst>
                <a:ext uri="{FF2B5EF4-FFF2-40B4-BE49-F238E27FC236}">
                  <a16:creationId xmlns="" xmlns:a16="http://schemas.microsoft.com/office/drawing/2014/main" id="{A8D6E367-F762-73DB-6DE5-1113BEFE9116}"/>
                </a:ext>
              </a:extLst>
            </p:cNvPr>
            <p:cNvSpPr>
              <a:spLocks/>
            </p:cNvSpPr>
            <p:nvPr userDrawn="1"/>
          </p:nvSpPr>
          <p:spPr bwMode="auto">
            <a:xfrm>
              <a:off x="6949" y="4028"/>
              <a:ext cx="621" cy="133"/>
            </a:xfrm>
            <a:custGeom>
              <a:avLst/>
              <a:gdLst>
                <a:gd name="T0" fmla="*/ 83 w 1849"/>
                <a:gd name="T1" fmla="*/ 397 h 397"/>
                <a:gd name="T2" fmla="*/ 83 w 1849"/>
                <a:gd name="T3" fmla="*/ 397 h 397"/>
                <a:gd name="T4" fmla="*/ 0 w 1849"/>
                <a:gd name="T5" fmla="*/ 313 h 397"/>
                <a:gd name="T6" fmla="*/ 0 w 1849"/>
                <a:gd name="T7" fmla="*/ 83 h 397"/>
                <a:gd name="T8" fmla="*/ 83 w 1849"/>
                <a:gd name="T9" fmla="*/ 0 h 397"/>
                <a:gd name="T10" fmla="*/ 1766 w 1849"/>
                <a:gd name="T11" fmla="*/ 0 h 397"/>
                <a:gd name="T12" fmla="*/ 1849 w 1849"/>
                <a:gd name="T13" fmla="*/ 83 h 397"/>
                <a:gd name="T14" fmla="*/ 1849 w 1849"/>
                <a:gd name="T15" fmla="*/ 313 h 397"/>
                <a:gd name="T16" fmla="*/ 1766 w 1849"/>
                <a:gd name="T17" fmla="*/ 397 h 397"/>
                <a:gd name="T18" fmla="*/ 83 w 1849"/>
                <a:gd name="T19" fmla="*/ 397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397">
                  <a:moveTo>
                    <a:pt x="83" y="397"/>
                  </a:moveTo>
                  <a:lnTo>
                    <a:pt x="83" y="397"/>
                  </a:lnTo>
                  <a:cubicBezTo>
                    <a:pt x="37" y="397"/>
                    <a:pt x="0" y="359"/>
                    <a:pt x="0" y="313"/>
                  </a:cubicBezTo>
                  <a:lnTo>
                    <a:pt x="0" y="83"/>
                  </a:lnTo>
                  <a:cubicBezTo>
                    <a:pt x="0" y="37"/>
                    <a:pt x="37" y="0"/>
                    <a:pt x="83" y="0"/>
                  </a:cubicBezTo>
                  <a:lnTo>
                    <a:pt x="1766" y="0"/>
                  </a:lnTo>
                  <a:cubicBezTo>
                    <a:pt x="1812" y="0"/>
                    <a:pt x="1849" y="37"/>
                    <a:pt x="1849" y="83"/>
                  </a:cubicBezTo>
                  <a:lnTo>
                    <a:pt x="1849" y="313"/>
                  </a:lnTo>
                  <a:cubicBezTo>
                    <a:pt x="1849" y="359"/>
                    <a:pt x="1812" y="397"/>
                    <a:pt x="1766" y="397"/>
                  </a:cubicBezTo>
                  <a:lnTo>
                    <a:pt x="83" y="397"/>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 name="Freeform 6">
              <a:extLst>
                <a:ext uri="{FF2B5EF4-FFF2-40B4-BE49-F238E27FC236}">
                  <a16:creationId xmlns="" xmlns:a16="http://schemas.microsoft.com/office/drawing/2014/main" id="{20A87382-F3C6-C43A-60BB-A3CDE8623C03}"/>
                </a:ext>
              </a:extLst>
            </p:cNvPr>
            <p:cNvSpPr>
              <a:spLocks noEditPoints="1"/>
            </p:cNvSpPr>
            <p:nvPr userDrawn="1"/>
          </p:nvSpPr>
          <p:spPr bwMode="auto">
            <a:xfrm>
              <a:off x="6942" y="4022"/>
              <a:ext cx="635" cy="146"/>
            </a:xfrm>
            <a:custGeom>
              <a:avLst/>
              <a:gdLst>
                <a:gd name="T0" fmla="*/ 1786 w 1889"/>
                <a:gd name="T1" fmla="*/ 0 h 436"/>
                <a:gd name="T2" fmla="*/ 1786 w 1889"/>
                <a:gd name="T3" fmla="*/ 0 h 436"/>
                <a:gd name="T4" fmla="*/ 103 w 1889"/>
                <a:gd name="T5" fmla="*/ 0 h 436"/>
                <a:gd name="T6" fmla="*/ 0 w 1889"/>
                <a:gd name="T7" fmla="*/ 103 h 436"/>
                <a:gd name="T8" fmla="*/ 0 w 1889"/>
                <a:gd name="T9" fmla="*/ 333 h 436"/>
                <a:gd name="T10" fmla="*/ 103 w 1889"/>
                <a:gd name="T11" fmla="*/ 436 h 436"/>
                <a:gd name="T12" fmla="*/ 1786 w 1889"/>
                <a:gd name="T13" fmla="*/ 436 h 436"/>
                <a:gd name="T14" fmla="*/ 1889 w 1889"/>
                <a:gd name="T15" fmla="*/ 333 h 436"/>
                <a:gd name="T16" fmla="*/ 1889 w 1889"/>
                <a:gd name="T17" fmla="*/ 103 h 436"/>
                <a:gd name="T18" fmla="*/ 1786 w 1889"/>
                <a:gd name="T19" fmla="*/ 0 h 436"/>
                <a:gd name="T20" fmla="*/ 1786 w 1889"/>
                <a:gd name="T21" fmla="*/ 40 h 436"/>
                <a:gd name="T22" fmla="*/ 1786 w 1889"/>
                <a:gd name="T23" fmla="*/ 40 h 436"/>
                <a:gd name="T24" fmla="*/ 1849 w 1889"/>
                <a:gd name="T25" fmla="*/ 103 h 436"/>
                <a:gd name="T26" fmla="*/ 1849 w 1889"/>
                <a:gd name="T27" fmla="*/ 333 h 436"/>
                <a:gd name="T28" fmla="*/ 1786 w 1889"/>
                <a:gd name="T29" fmla="*/ 396 h 436"/>
                <a:gd name="T30" fmla="*/ 103 w 1889"/>
                <a:gd name="T31" fmla="*/ 396 h 436"/>
                <a:gd name="T32" fmla="*/ 39 w 1889"/>
                <a:gd name="T33" fmla="*/ 333 h 436"/>
                <a:gd name="T34" fmla="*/ 39 w 1889"/>
                <a:gd name="T35" fmla="*/ 103 h 436"/>
                <a:gd name="T36" fmla="*/ 103 w 1889"/>
                <a:gd name="T37" fmla="*/ 40 h 436"/>
                <a:gd name="T38" fmla="*/ 1786 w 1889"/>
                <a:gd name="T39" fmla="*/ 40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436">
                  <a:moveTo>
                    <a:pt x="1786" y="0"/>
                  </a:moveTo>
                  <a:lnTo>
                    <a:pt x="1786" y="0"/>
                  </a:lnTo>
                  <a:lnTo>
                    <a:pt x="103" y="0"/>
                  </a:lnTo>
                  <a:cubicBezTo>
                    <a:pt x="46" y="0"/>
                    <a:pt x="0" y="46"/>
                    <a:pt x="0" y="103"/>
                  </a:cubicBezTo>
                  <a:lnTo>
                    <a:pt x="0" y="333"/>
                  </a:lnTo>
                  <a:cubicBezTo>
                    <a:pt x="0" y="390"/>
                    <a:pt x="46" y="436"/>
                    <a:pt x="103" y="436"/>
                  </a:cubicBezTo>
                  <a:lnTo>
                    <a:pt x="1786" y="436"/>
                  </a:lnTo>
                  <a:cubicBezTo>
                    <a:pt x="1843" y="436"/>
                    <a:pt x="1889" y="390"/>
                    <a:pt x="1889" y="333"/>
                  </a:cubicBezTo>
                  <a:lnTo>
                    <a:pt x="1889" y="103"/>
                  </a:lnTo>
                  <a:cubicBezTo>
                    <a:pt x="1889" y="46"/>
                    <a:pt x="1843" y="0"/>
                    <a:pt x="1786" y="0"/>
                  </a:cubicBezTo>
                  <a:close/>
                  <a:moveTo>
                    <a:pt x="1786" y="40"/>
                  </a:moveTo>
                  <a:lnTo>
                    <a:pt x="1786" y="40"/>
                  </a:lnTo>
                  <a:cubicBezTo>
                    <a:pt x="1821" y="40"/>
                    <a:pt x="1849" y="68"/>
                    <a:pt x="1849" y="103"/>
                  </a:cubicBezTo>
                  <a:lnTo>
                    <a:pt x="1849" y="333"/>
                  </a:lnTo>
                  <a:cubicBezTo>
                    <a:pt x="1849" y="368"/>
                    <a:pt x="1821" y="396"/>
                    <a:pt x="1786" y="396"/>
                  </a:cubicBezTo>
                  <a:lnTo>
                    <a:pt x="103" y="396"/>
                  </a:lnTo>
                  <a:cubicBezTo>
                    <a:pt x="68" y="396"/>
                    <a:pt x="39" y="368"/>
                    <a:pt x="39" y="333"/>
                  </a:cubicBezTo>
                  <a:lnTo>
                    <a:pt x="39" y="103"/>
                  </a:lnTo>
                  <a:cubicBezTo>
                    <a:pt x="39" y="68"/>
                    <a:pt x="68" y="40"/>
                    <a:pt x="103" y="40"/>
                  </a:cubicBezTo>
                  <a:lnTo>
                    <a:pt x="1786" y="40"/>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 name="Freeform 7">
              <a:extLst>
                <a:ext uri="{FF2B5EF4-FFF2-40B4-BE49-F238E27FC236}">
                  <a16:creationId xmlns="" xmlns:a16="http://schemas.microsoft.com/office/drawing/2014/main" id="{E0703B6A-5FF7-015E-042D-8745E72315F5}"/>
                </a:ext>
              </a:extLst>
            </p:cNvPr>
            <p:cNvSpPr>
              <a:spLocks/>
            </p:cNvSpPr>
            <p:nvPr userDrawn="1"/>
          </p:nvSpPr>
          <p:spPr bwMode="auto">
            <a:xfrm>
              <a:off x="7000" y="3407"/>
              <a:ext cx="518" cy="516"/>
            </a:xfrm>
            <a:custGeom>
              <a:avLst/>
              <a:gdLst>
                <a:gd name="T0" fmla="*/ 143 w 1542"/>
                <a:gd name="T1" fmla="*/ 1542 h 1542"/>
                <a:gd name="T2" fmla="*/ 143 w 1542"/>
                <a:gd name="T3" fmla="*/ 1542 h 1542"/>
                <a:gd name="T4" fmla="*/ 0 w 1542"/>
                <a:gd name="T5" fmla="*/ 1400 h 1542"/>
                <a:gd name="T6" fmla="*/ 0 w 1542"/>
                <a:gd name="T7" fmla="*/ 142 h 1542"/>
                <a:gd name="T8" fmla="*/ 143 w 1542"/>
                <a:gd name="T9" fmla="*/ 0 h 1542"/>
                <a:gd name="T10" fmla="*/ 1400 w 1542"/>
                <a:gd name="T11" fmla="*/ 0 h 1542"/>
                <a:gd name="T12" fmla="*/ 1542 w 1542"/>
                <a:gd name="T13" fmla="*/ 142 h 1542"/>
                <a:gd name="T14" fmla="*/ 1542 w 1542"/>
                <a:gd name="T15" fmla="*/ 1400 h 1542"/>
                <a:gd name="T16" fmla="*/ 1400 w 1542"/>
                <a:gd name="T17" fmla="*/ 1542 h 1542"/>
                <a:gd name="T18" fmla="*/ 143 w 1542"/>
                <a:gd name="T19" fmla="*/ 1542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2" h="1542">
                  <a:moveTo>
                    <a:pt x="143" y="1542"/>
                  </a:moveTo>
                  <a:lnTo>
                    <a:pt x="143" y="1542"/>
                  </a:lnTo>
                  <a:cubicBezTo>
                    <a:pt x="64" y="1542"/>
                    <a:pt x="0" y="1478"/>
                    <a:pt x="0" y="1400"/>
                  </a:cubicBezTo>
                  <a:lnTo>
                    <a:pt x="0" y="142"/>
                  </a:lnTo>
                  <a:cubicBezTo>
                    <a:pt x="0" y="64"/>
                    <a:pt x="64" y="0"/>
                    <a:pt x="143" y="0"/>
                  </a:cubicBezTo>
                  <a:lnTo>
                    <a:pt x="1400" y="0"/>
                  </a:lnTo>
                  <a:cubicBezTo>
                    <a:pt x="1478" y="0"/>
                    <a:pt x="1542" y="64"/>
                    <a:pt x="1542" y="142"/>
                  </a:cubicBezTo>
                  <a:lnTo>
                    <a:pt x="1542" y="1400"/>
                  </a:lnTo>
                  <a:cubicBezTo>
                    <a:pt x="1542" y="1478"/>
                    <a:pt x="1478" y="1542"/>
                    <a:pt x="1400" y="1542"/>
                  </a:cubicBezTo>
                  <a:lnTo>
                    <a:pt x="143" y="1542"/>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Freeform 8">
              <a:extLst>
                <a:ext uri="{FF2B5EF4-FFF2-40B4-BE49-F238E27FC236}">
                  <a16:creationId xmlns="" xmlns:a16="http://schemas.microsoft.com/office/drawing/2014/main" id="{3BE2A276-C0BA-CB2E-3892-CD4085802060}"/>
                </a:ext>
              </a:extLst>
            </p:cNvPr>
            <p:cNvSpPr>
              <a:spLocks noEditPoints="1"/>
            </p:cNvSpPr>
            <p:nvPr userDrawn="1"/>
          </p:nvSpPr>
          <p:spPr bwMode="auto">
            <a:xfrm>
              <a:off x="6993" y="3400"/>
              <a:ext cx="532" cy="530"/>
            </a:xfrm>
            <a:custGeom>
              <a:avLst/>
              <a:gdLst>
                <a:gd name="T0" fmla="*/ 1420 w 1582"/>
                <a:gd name="T1" fmla="*/ 0 h 1581"/>
                <a:gd name="T2" fmla="*/ 1420 w 1582"/>
                <a:gd name="T3" fmla="*/ 0 h 1581"/>
                <a:gd name="T4" fmla="*/ 163 w 1582"/>
                <a:gd name="T5" fmla="*/ 0 h 1581"/>
                <a:gd name="T6" fmla="*/ 0 w 1582"/>
                <a:gd name="T7" fmla="*/ 161 h 1581"/>
                <a:gd name="T8" fmla="*/ 0 w 1582"/>
                <a:gd name="T9" fmla="*/ 1419 h 1581"/>
                <a:gd name="T10" fmla="*/ 163 w 1582"/>
                <a:gd name="T11" fmla="*/ 1581 h 1581"/>
                <a:gd name="T12" fmla="*/ 1420 w 1582"/>
                <a:gd name="T13" fmla="*/ 1581 h 1581"/>
                <a:gd name="T14" fmla="*/ 1582 w 1582"/>
                <a:gd name="T15" fmla="*/ 1419 h 1581"/>
                <a:gd name="T16" fmla="*/ 1582 w 1582"/>
                <a:gd name="T17" fmla="*/ 161 h 1581"/>
                <a:gd name="T18" fmla="*/ 1420 w 1582"/>
                <a:gd name="T19" fmla="*/ 0 h 1581"/>
                <a:gd name="T20" fmla="*/ 1420 w 1582"/>
                <a:gd name="T21" fmla="*/ 39 h 1581"/>
                <a:gd name="T22" fmla="*/ 1420 w 1582"/>
                <a:gd name="T23" fmla="*/ 39 h 1581"/>
                <a:gd name="T24" fmla="*/ 1542 w 1582"/>
                <a:gd name="T25" fmla="*/ 161 h 1581"/>
                <a:gd name="T26" fmla="*/ 1542 w 1582"/>
                <a:gd name="T27" fmla="*/ 1419 h 1581"/>
                <a:gd name="T28" fmla="*/ 1420 w 1582"/>
                <a:gd name="T29" fmla="*/ 1541 h 1581"/>
                <a:gd name="T30" fmla="*/ 163 w 1582"/>
                <a:gd name="T31" fmla="*/ 1541 h 1581"/>
                <a:gd name="T32" fmla="*/ 40 w 1582"/>
                <a:gd name="T33" fmla="*/ 1419 h 1581"/>
                <a:gd name="T34" fmla="*/ 40 w 1582"/>
                <a:gd name="T35" fmla="*/ 161 h 1581"/>
                <a:gd name="T36" fmla="*/ 163 w 1582"/>
                <a:gd name="T37" fmla="*/ 39 h 1581"/>
                <a:gd name="T38" fmla="*/ 1420 w 1582"/>
                <a:gd name="T39" fmla="*/ 39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2" h="1581">
                  <a:moveTo>
                    <a:pt x="1420" y="0"/>
                  </a:moveTo>
                  <a:lnTo>
                    <a:pt x="1420" y="0"/>
                  </a:lnTo>
                  <a:lnTo>
                    <a:pt x="163" y="0"/>
                  </a:lnTo>
                  <a:cubicBezTo>
                    <a:pt x="73" y="0"/>
                    <a:pt x="0" y="72"/>
                    <a:pt x="0" y="161"/>
                  </a:cubicBezTo>
                  <a:lnTo>
                    <a:pt x="0" y="1419"/>
                  </a:lnTo>
                  <a:cubicBezTo>
                    <a:pt x="0" y="1508"/>
                    <a:pt x="73" y="1581"/>
                    <a:pt x="163" y="1581"/>
                  </a:cubicBezTo>
                  <a:lnTo>
                    <a:pt x="1420" y="1581"/>
                  </a:lnTo>
                  <a:cubicBezTo>
                    <a:pt x="1509" y="1581"/>
                    <a:pt x="1582" y="1508"/>
                    <a:pt x="1582" y="1419"/>
                  </a:cubicBezTo>
                  <a:lnTo>
                    <a:pt x="1582" y="161"/>
                  </a:lnTo>
                  <a:cubicBezTo>
                    <a:pt x="1582" y="72"/>
                    <a:pt x="1509" y="0"/>
                    <a:pt x="1420" y="0"/>
                  </a:cubicBezTo>
                  <a:close/>
                  <a:moveTo>
                    <a:pt x="1420" y="39"/>
                  </a:moveTo>
                  <a:lnTo>
                    <a:pt x="1420" y="39"/>
                  </a:lnTo>
                  <a:cubicBezTo>
                    <a:pt x="1487" y="39"/>
                    <a:pt x="1542" y="94"/>
                    <a:pt x="1542" y="161"/>
                  </a:cubicBezTo>
                  <a:lnTo>
                    <a:pt x="1542" y="1419"/>
                  </a:lnTo>
                  <a:cubicBezTo>
                    <a:pt x="1542" y="1486"/>
                    <a:pt x="1487" y="1541"/>
                    <a:pt x="1420" y="1541"/>
                  </a:cubicBezTo>
                  <a:lnTo>
                    <a:pt x="163" y="1541"/>
                  </a:lnTo>
                  <a:cubicBezTo>
                    <a:pt x="95" y="1541"/>
                    <a:pt x="40" y="1486"/>
                    <a:pt x="40" y="1419"/>
                  </a:cubicBezTo>
                  <a:lnTo>
                    <a:pt x="40" y="161"/>
                  </a:lnTo>
                  <a:cubicBezTo>
                    <a:pt x="40" y="94"/>
                    <a:pt x="95" y="39"/>
                    <a:pt x="163" y="39"/>
                  </a:cubicBezTo>
                  <a:lnTo>
                    <a:pt x="1420" y="39"/>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pic>
        <p:nvPicPr>
          <p:cNvPr id="3" name="Picture 2">
            <a:hlinkClick r:id="rId17" action="ppaction://hlinksldjump"/>
            <a:extLst>
              <a:ext uri="{FF2B5EF4-FFF2-40B4-BE49-F238E27FC236}">
                <a16:creationId xmlns="" xmlns:a16="http://schemas.microsoft.com/office/drawing/2014/main" id="{B1C84D55-A942-9070-D461-6FC27CA0883D}"/>
              </a:ext>
            </a:extLst>
          </p:cNvPr>
          <p:cNvPicPr>
            <a:picLocks noChangeAspect="1"/>
          </p:cNvPicPr>
          <p:nvPr userDrawn="1"/>
        </p:nvPicPr>
        <p:blipFill>
          <a:blip r:embed="rId18"/>
          <a:stretch>
            <a:fillRect/>
          </a:stretch>
        </p:blipFill>
        <p:spPr>
          <a:xfrm>
            <a:off x="11060217" y="2647996"/>
            <a:ext cx="933450" cy="184150"/>
          </a:xfrm>
          <a:prstGeom prst="rect">
            <a:avLst/>
          </a:prstGeom>
        </p:spPr>
      </p:pic>
      <p:pic>
        <p:nvPicPr>
          <p:cNvPr id="7" name="Picture 6">
            <a:hlinkClick r:id="rId19" action="ppaction://hlinksldjump"/>
            <a:extLst>
              <a:ext uri="{FF2B5EF4-FFF2-40B4-BE49-F238E27FC236}">
                <a16:creationId xmlns="" xmlns:a16="http://schemas.microsoft.com/office/drawing/2014/main" id="{1F6FBDA4-4013-5BEA-2835-95646E47ADD9}"/>
              </a:ext>
            </a:extLst>
          </p:cNvPr>
          <p:cNvPicPr>
            <a:picLocks noChangeAspect="1"/>
          </p:cNvPicPr>
          <p:nvPr userDrawn="1"/>
        </p:nvPicPr>
        <p:blipFill>
          <a:blip r:embed="rId20"/>
          <a:stretch>
            <a:fillRect/>
          </a:stretch>
        </p:blipFill>
        <p:spPr>
          <a:xfrm>
            <a:off x="11060217" y="2954826"/>
            <a:ext cx="933450" cy="184150"/>
          </a:xfrm>
          <a:prstGeom prst="rect">
            <a:avLst/>
          </a:prstGeom>
        </p:spPr>
      </p:pic>
      <p:pic>
        <p:nvPicPr>
          <p:cNvPr id="18" name="Picture 17">
            <a:hlinkClick r:id="rId21" action="ppaction://hlinksldjump"/>
            <a:extLst>
              <a:ext uri="{FF2B5EF4-FFF2-40B4-BE49-F238E27FC236}">
                <a16:creationId xmlns="" xmlns:a16="http://schemas.microsoft.com/office/drawing/2014/main" id="{B19F0FF6-70E5-6118-625F-D9C56736541B}"/>
              </a:ext>
            </a:extLst>
          </p:cNvPr>
          <p:cNvPicPr>
            <a:picLocks noChangeAspect="1"/>
          </p:cNvPicPr>
          <p:nvPr userDrawn="1"/>
        </p:nvPicPr>
        <p:blipFill>
          <a:blip r:embed="rId22"/>
          <a:stretch>
            <a:fillRect/>
          </a:stretch>
        </p:blipFill>
        <p:spPr>
          <a:xfrm>
            <a:off x="11060217" y="3261656"/>
            <a:ext cx="933450" cy="184150"/>
          </a:xfrm>
          <a:prstGeom prst="rect">
            <a:avLst/>
          </a:prstGeom>
        </p:spPr>
      </p:pic>
      <p:pic>
        <p:nvPicPr>
          <p:cNvPr id="19" name="Picture 18">
            <a:hlinkClick r:id="rId23" action="ppaction://hlinksldjump"/>
            <a:extLst>
              <a:ext uri="{FF2B5EF4-FFF2-40B4-BE49-F238E27FC236}">
                <a16:creationId xmlns="" xmlns:a16="http://schemas.microsoft.com/office/drawing/2014/main" id="{467F2B49-89D3-0193-0FF9-CFD8A85665CC}"/>
              </a:ext>
            </a:extLst>
          </p:cNvPr>
          <p:cNvPicPr>
            <a:picLocks noChangeAspect="1"/>
          </p:cNvPicPr>
          <p:nvPr userDrawn="1"/>
        </p:nvPicPr>
        <p:blipFill>
          <a:blip r:embed="rId24"/>
          <a:stretch>
            <a:fillRect/>
          </a:stretch>
        </p:blipFill>
        <p:spPr>
          <a:xfrm>
            <a:off x="11060217" y="3568486"/>
            <a:ext cx="933450" cy="184150"/>
          </a:xfrm>
          <a:prstGeom prst="rect">
            <a:avLst/>
          </a:prstGeom>
        </p:spPr>
      </p:pic>
      <p:pic>
        <p:nvPicPr>
          <p:cNvPr id="20" name="Picture 19">
            <a:hlinkClick r:id="rId25" action="ppaction://hlinksldjump"/>
            <a:extLst>
              <a:ext uri="{FF2B5EF4-FFF2-40B4-BE49-F238E27FC236}">
                <a16:creationId xmlns="" xmlns:a16="http://schemas.microsoft.com/office/drawing/2014/main" id="{2C7B1878-B62B-51CE-B862-063FE9E341AC}"/>
              </a:ext>
            </a:extLst>
          </p:cNvPr>
          <p:cNvPicPr>
            <a:picLocks noChangeAspect="1"/>
          </p:cNvPicPr>
          <p:nvPr userDrawn="1"/>
        </p:nvPicPr>
        <p:blipFill>
          <a:blip r:embed="rId26"/>
          <a:stretch>
            <a:fillRect/>
          </a:stretch>
        </p:blipFill>
        <p:spPr>
          <a:xfrm>
            <a:off x="11060217" y="3872988"/>
            <a:ext cx="933450" cy="184150"/>
          </a:xfrm>
          <a:prstGeom prst="rect">
            <a:avLst/>
          </a:prstGeom>
        </p:spPr>
      </p:pic>
    </p:spTree>
    <p:extLst>
      <p:ext uri="{BB962C8B-B14F-4D97-AF65-F5344CB8AC3E}">
        <p14:creationId xmlns:p14="http://schemas.microsoft.com/office/powerpoint/2010/main" val="979918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emf"/></Relationships>
</file>

<file path=ppt/slides/_rels/slide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5.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1F0ECAE0-79BD-21CF-C96D-4DD448C0663E}"/>
              </a:ext>
            </a:extLst>
          </p:cNvPr>
          <p:cNvSpPr txBox="1"/>
          <p:nvPr/>
        </p:nvSpPr>
        <p:spPr>
          <a:xfrm>
            <a:off x="2505206" y="278271"/>
            <a:ext cx="7189938" cy="1415772"/>
          </a:xfrm>
          <a:prstGeom prst="rect">
            <a:avLst/>
          </a:prstGeom>
          <a:noFill/>
        </p:spPr>
        <p:txBody>
          <a:bodyPr wrap="square" rtlCol="0">
            <a:spAutoFit/>
          </a:bodyPr>
          <a:lstStyle/>
          <a:p>
            <a:pPr algn="ctr"/>
            <a:r>
              <a:rPr lang="en-US" b="1" dirty="0">
                <a:solidFill>
                  <a:schemeClr val="bg1"/>
                </a:solidFill>
                <a:latin typeface="Arial" panose="020B0604020202020204" pitchFamily="34" charset="0"/>
                <a:cs typeface="Arial" panose="020B0604020202020204" pitchFamily="34" charset="0"/>
              </a:rPr>
              <a:t>Potential Application of Wallet Card for Radiation Zones to Inspection Team Health and Safety Protection in Inspection </a:t>
            </a:r>
            <a:r>
              <a:rPr lang="en-US" b="1" dirty="0" smtClean="0">
                <a:solidFill>
                  <a:schemeClr val="bg1"/>
                </a:solidFill>
                <a:latin typeface="Arial" panose="020B0604020202020204" pitchFamily="34" charset="0"/>
                <a:cs typeface="Arial" panose="020B0604020202020204" pitchFamily="34" charset="0"/>
              </a:rPr>
              <a:t>Areas</a:t>
            </a:r>
            <a:endParaRPr lang="x-none" b="1" dirty="0">
              <a:solidFill>
                <a:schemeClr val="bg1"/>
              </a:solidFill>
              <a:latin typeface="Arial" panose="020B0604020202020204" pitchFamily="34" charset="0"/>
              <a:cs typeface="Arial" panose="020B0604020202020204" pitchFamily="34" charset="0"/>
            </a:endParaRPr>
          </a:p>
          <a:p>
            <a:pPr algn="ctr"/>
            <a:r>
              <a:rPr lang="x-none" smtClean="0">
                <a:solidFill>
                  <a:schemeClr val="bg1"/>
                </a:solidFill>
                <a:latin typeface="Arial" panose="020B0604020202020204" pitchFamily="34" charset="0"/>
                <a:cs typeface="Arial" panose="020B0604020202020204" pitchFamily="34" charset="0"/>
              </a:rPr>
              <a:t>[</a:t>
            </a:r>
            <a:r>
              <a:rPr lang="en-US" dirty="0" smtClean="0">
                <a:solidFill>
                  <a:schemeClr val="bg1"/>
                </a:solidFill>
                <a:latin typeface="Arial" panose="020B0604020202020204" pitchFamily="34" charset="0"/>
                <a:cs typeface="Arial" panose="020B0604020202020204" pitchFamily="34" charset="0"/>
              </a:rPr>
              <a:t>AL-SALHY SALWA </a:t>
            </a:r>
            <a:r>
              <a:rPr lang="x-none" smtClean="0">
                <a:solidFill>
                  <a:schemeClr val="bg1"/>
                </a:solidFill>
                <a:latin typeface="Arial" panose="020B0604020202020204" pitchFamily="34" charset="0"/>
                <a:cs typeface="Arial" panose="020B0604020202020204" pitchFamily="34" charset="0"/>
              </a:rPr>
              <a:t>]</a:t>
            </a:r>
            <a:endParaRPr lang="x-none" dirty="0">
              <a:solidFill>
                <a:schemeClr val="bg1"/>
              </a:solidFill>
              <a:latin typeface="Arial" panose="020B0604020202020204" pitchFamily="34" charset="0"/>
              <a:cs typeface="Arial" panose="020B0604020202020204" pitchFamily="34" charset="0"/>
            </a:endParaRPr>
          </a:p>
          <a:p>
            <a:pPr algn="ctr"/>
            <a:r>
              <a:rPr lang="en-US" sz="1400" dirty="0">
                <a:solidFill>
                  <a:schemeClr val="bg1"/>
                </a:solidFill>
                <a:latin typeface="Arial" panose="020B0604020202020204" pitchFamily="34" charset="0"/>
                <a:cs typeface="Arial" panose="020B0604020202020204" pitchFamily="34" charset="0"/>
              </a:rPr>
              <a:t>Radiation Protection Center (RPC) </a:t>
            </a:r>
            <a:r>
              <a:rPr lang="en-US" sz="1400" dirty="0" smtClean="0">
                <a:solidFill>
                  <a:schemeClr val="bg1"/>
                </a:solidFill>
                <a:latin typeface="Arial" panose="020B0604020202020204" pitchFamily="34" charset="0"/>
                <a:cs typeface="Arial" panose="020B0604020202020204" pitchFamily="34" charset="0"/>
              </a:rPr>
              <a:t> / Ministry </a:t>
            </a:r>
            <a:r>
              <a:rPr lang="en-US" sz="1400" dirty="0">
                <a:solidFill>
                  <a:schemeClr val="bg1"/>
                </a:solidFill>
                <a:latin typeface="Arial" panose="020B0604020202020204" pitchFamily="34" charset="0"/>
                <a:cs typeface="Arial" panose="020B0604020202020204" pitchFamily="34" charset="0"/>
              </a:rPr>
              <a:t>Of  Environment </a:t>
            </a:r>
            <a:r>
              <a:rPr lang="en-US" sz="1400" dirty="0" smtClean="0">
                <a:solidFill>
                  <a:schemeClr val="bg1"/>
                </a:solidFill>
                <a:latin typeface="Arial" panose="020B0604020202020204" pitchFamily="34" charset="0"/>
                <a:cs typeface="Arial" panose="020B0604020202020204" pitchFamily="34" charset="0"/>
              </a:rPr>
              <a:t>/ Iraq</a:t>
            </a:r>
            <a:endParaRPr lang="en-US" sz="1400" dirty="0">
              <a:solidFill>
                <a:schemeClr val="bg1"/>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 xmlns:a16="http://schemas.microsoft.com/office/drawing/2014/main" id="{6A554C68-8F60-5BAE-2899-01FF4F782708}"/>
              </a:ext>
            </a:extLst>
          </p:cNvPr>
          <p:cNvSpPr txBox="1">
            <a:spLocks/>
          </p:cNvSpPr>
          <p:nvPr/>
        </p:nvSpPr>
        <p:spPr>
          <a:xfrm>
            <a:off x="178629" y="2958859"/>
            <a:ext cx="2086776" cy="2066221"/>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dirty="0">
                <a:latin typeface="Arial" panose="020B0604020202020204" pitchFamily="34" charset="0"/>
                <a:cs typeface="Arial" panose="020B0604020202020204" pitchFamily="34" charset="0"/>
              </a:rPr>
              <a:t>Radiation Protection Center (RPC) a regulatory body  in Iraq : Rules  and duties</a:t>
            </a:r>
          </a:p>
        </p:txBody>
      </p:sp>
      <p:sp>
        <p:nvSpPr>
          <p:cNvPr id="3" name="Title 1">
            <a:extLst>
              <a:ext uri="{FF2B5EF4-FFF2-40B4-BE49-F238E27FC236}">
                <a16:creationId xmlns="" xmlns:a16="http://schemas.microsoft.com/office/drawing/2014/main" id="{9046321D-4DFA-7CD5-1C74-CE4A75C696CA}"/>
              </a:ext>
            </a:extLst>
          </p:cNvPr>
          <p:cNvSpPr txBox="1">
            <a:spLocks/>
          </p:cNvSpPr>
          <p:nvPr/>
        </p:nvSpPr>
        <p:spPr>
          <a:xfrm>
            <a:off x="5338029" y="6313980"/>
            <a:ext cx="1531435" cy="280529"/>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b="1" dirty="0">
                <a:solidFill>
                  <a:schemeClr val="bg1"/>
                </a:solidFill>
                <a:latin typeface="Arial" panose="020B0604020202020204" pitchFamily="34" charset="0"/>
                <a:cs typeface="Arial" panose="020B0604020202020204" pitchFamily="34" charset="0"/>
              </a:rPr>
              <a:t>P4.5-786</a:t>
            </a:r>
            <a:endParaRPr lang="x-none" sz="12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 xmlns:a16="http://schemas.microsoft.com/office/drawing/2014/main" id="{78602C3A-EEB9-9EC8-F223-9D699EB1860B}"/>
              </a:ext>
            </a:extLst>
          </p:cNvPr>
          <p:cNvSpPr txBox="1">
            <a:spLocks/>
          </p:cNvSpPr>
          <p:nvPr/>
        </p:nvSpPr>
        <p:spPr>
          <a:xfrm>
            <a:off x="2682932" y="2958859"/>
            <a:ext cx="2086776" cy="2066221"/>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dirty="0">
                <a:latin typeface="Arial" panose="020B0604020202020204" pitchFamily="34" charset="0"/>
                <a:cs typeface="Arial" panose="020B0604020202020204" pitchFamily="34" charset="0"/>
              </a:rPr>
              <a:t>Objective of wallet -card for radiation zones </a:t>
            </a:r>
          </a:p>
        </p:txBody>
      </p:sp>
      <p:sp>
        <p:nvSpPr>
          <p:cNvPr id="6" name="Title 1">
            <a:extLst>
              <a:ext uri="{FF2B5EF4-FFF2-40B4-BE49-F238E27FC236}">
                <a16:creationId xmlns="" xmlns:a16="http://schemas.microsoft.com/office/drawing/2014/main" id="{91788AB8-A468-C471-8A86-3C9F2FE8E750}"/>
              </a:ext>
            </a:extLst>
          </p:cNvPr>
          <p:cNvSpPr txBox="1">
            <a:spLocks/>
          </p:cNvSpPr>
          <p:nvPr/>
        </p:nvSpPr>
        <p:spPr>
          <a:xfrm>
            <a:off x="7422294" y="2958858"/>
            <a:ext cx="2086773" cy="2066221"/>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dirty="0">
                <a:latin typeface="Arial" panose="020B0604020202020204" pitchFamily="34" charset="0"/>
                <a:cs typeface="Arial" panose="020B0604020202020204" pitchFamily="34" charset="0"/>
              </a:rPr>
              <a:t>Radiation measurements (µ</a:t>
            </a:r>
            <a:r>
              <a:rPr lang="en-US" sz="1200" dirty="0" err="1">
                <a:latin typeface="Arial" panose="020B0604020202020204" pitchFamily="34" charset="0"/>
                <a:cs typeface="Arial" panose="020B0604020202020204" pitchFamily="34" charset="0"/>
              </a:rPr>
              <a:t>Sv</a:t>
            </a:r>
            <a:r>
              <a:rPr lang="en-US" sz="1200" dirty="0">
                <a:latin typeface="Arial" panose="020B0604020202020204" pitchFamily="34" charset="0"/>
                <a:cs typeface="Arial" panose="020B0604020202020204" pitchFamily="34" charset="0"/>
              </a:rPr>
              <a:t>/</a:t>
            </a:r>
            <a:r>
              <a:rPr lang="en-US" sz="1200" dirty="0" err="1">
                <a:latin typeface="Arial" panose="020B0604020202020204" pitchFamily="34" charset="0"/>
                <a:cs typeface="Arial" panose="020B0604020202020204" pitchFamily="34" charset="0"/>
              </a:rPr>
              <a:t>hr</a:t>
            </a:r>
            <a:r>
              <a:rPr lang="en-US" sz="1200" dirty="0">
                <a:latin typeface="Arial" panose="020B0604020202020204" pitchFamily="34" charset="0"/>
                <a:cs typeface="Arial" panose="020B0604020202020204" pitchFamily="34" charset="0"/>
              </a:rPr>
              <a:t>) </a:t>
            </a:r>
          </a:p>
        </p:txBody>
      </p:sp>
      <p:sp>
        <p:nvSpPr>
          <p:cNvPr id="7" name="Title 1">
            <a:extLst>
              <a:ext uri="{FF2B5EF4-FFF2-40B4-BE49-F238E27FC236}">
                <a16:creationId xmlns="" xmlns:a16="http://schemas.microsoft.com/office/drawing/2014/main" id="{CA1C2F89-F7C0-CB4E-A6DB-48E3F2C367AF}"/>
              </a:ext>
            </a:extLst>
          </p:cNvPr>
          <p:cNvSpPr txBox="1">
            <a:spLocks/>
          </p:cNvSpPr>
          <p:nvPr/>
        </p:nvSpPr>
        <p:spPr>
          <a:xfrm>
            <a:off x="9926597" y="2958859"/>
            <a:ext cx="2086773" cy="2066220"/>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dirty="0">
                <a:latin typeface="Arial" panose="020B0604020202020204" pitchFamily="34" charset="0"/>
                <a:cs typeface="Arial" panose="020B0604020202020204" pitchFamily="34" charset="0"/>
              </a:rPr>
              <a:t>for the health and safety of workers at the on-site inspection sites </a:t>
            </a:r>
          </a:p>
        </p:txBody>
      </p:sp>
      <p:sp>
        <p:nvSpPr>
          <p:cNvPr id="9" name="Title 1">
            <a:extLst>
              <a:ext uri="{FF2B5EF4-FFF2-40B4-BE49-F238E27FC236}">
                <a16:creationId xmlns="" xmlns:a16="http://schemas.microsoft.com/office/drawing/2014/main" id="{864650A7-E68E-DCD4-2E1A-7212FE03F57F}"/>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x-none" sz="2000" b="1" dirty="0">
              <a:solidFill>
                <a:schemeClr val="bg1"/>
              </a:solidFill>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95144" y="278271"/>
            <a:ext cx="2129425" cy="1211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67164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solidFill>
                  <a:schemeClr val="bg1"/>
                </a:solidFill>
                <a:latin typeface="Arial" panose="020B0604020202020204" pitchFamily="34" charset="0"/>
                <a:cs typeface="Arial" panose="020B0604020202020204" pitchFamily="34" charset="0"/>
              </a:rPr>
              <a:t>Radiation Protection Center (RPC) </a:t>
            </a:r>
            <a:r>
              <a:rPr lang="en-US" sz="2000" dirty="0" smtClean="0">
                <a:solidFill>
                  <a:schemeClr val="bg1"/>
                </a:solidFill>
                <a:latin typeface="Arial" panose="020B0604020202020204" pitchFamily="34" charset="0"/>
                <a:cs typeface="Arial" panose="020B0604020202020204" pitchFamily="34" charset="0"/>
              </a:rPr>
              <a:t>a regulatory body  </a:t>
            </a:r>
            <a:r>
              <a:rPr lang="en-US" sz="2000" dirty="0">
                <a:solidFill>
                  <a:schemeClr val="bg1"/>
                </a:solidFill>
                <a:latin typeface="Arial" panose="020B0604020202020204" pitchFamily="34" charset="0"/>
                <a:cs typeface="Arial" panose="020B0604020202020204" pitchFamily="34" charset="0"/>
              </a:rPr>
              <a:t>in Iraq : Rules  and </a:t>
            </a:r>
            <a:r>
              <a:rPr lang="en-US" sz="2000" dirty="0" smtClean="0">
                <a:solidFill>
                  <a:schemeClr val="bg1"/>
                </a:solidFill>
                <a:latin typeface="Arial" panose="020B0604020202020204" pitchFamily="34" charset="0"/>
                <a:cs typeface="Arial" panose="020B0604020202020204" pitchFamily="34" charset="0"/>
              </a:rPr>
              <a:t>duties</a:t>
            </a:r>
            <a:endParaRPr lang="x-none" sz="2000" dirty="0">
              <a:solidFill>
                <a:schemeClr val="bg1"/>
              </a:solidFill>
              <a:latin typeface="Arial" panose="020B0604020202020204" pitchFamily="34" charset="0"/>
              <a:cs typeface="Arial" panose="020B0604020202020204" pitchFamily="34" charset="0"/>
            </a:endParaRPr>
          </a:p>
        </p:txBody>
      </p:sp>
      <p:sp>
        <p:nvSpPr>
          <p:cNvPr id="7" name="Title 1">
            <a:extLst>
              <a:ext uri="{FF2B5EF4-FFF2-40B4-BE49-F238E27FC236}">
                <a16:creationId xmlns="" xmlns:a16="http://schemas.microsoft.com/office/drawing/2014/main" id="{49922F0B-1586-C5C9-5799-0BA2D9F3F16F}"/>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P4.5-786</a:t>
            </a:r>
            <a:endParaRPr lang="x-none" sz="1000" b="1" dirty="0">
              <a:solidFill>
                <a:schemeClr val="bg1"/>
              </a:solidFill>
              <a:latin typeface="Arial" panose="020B0604020202020204" pitchFamily="34" charset="0"/>
              <a:cs typeface="Arial" panose="020B0604020202020204" pitchFamily="34" charset="0"/>
            </a:endParaRPr>
          </a:p>
        </p:txBody>
      </p:sp>
      <p:sp>
        <p:nvSpPr>
          <p:cNvPr id="4" name="Title 1">
            <a:extLst>
              <a:ext uri="{FF2B5EF4-FFF2-40B4-BE49-F238E27FC236}">
                <a16:creationId xmlns="" xmlns:a16="http://schemas.microsoft.com/office/drawing/2014/main" id="{3D59F5DA-4A29-8EBC-DF1C-FF30611F5BAA}"/>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x-none" sz="2000" b="1" dirty="0">
              <a:solidFill>
                <a:schemeClr val="bg1"/>
              </a:solidFill>
              <a:latin typeface="Arial" panose="020B0604020202020204" pitchFamily="34" charset="0"/>
              <a:cs typeface="Arial" panose="020B0604020202020204" pitchFamily="34"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59024" y="120368"/>
            <a:ext cx="1672265" cy="945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40958" y="1277657"/>
            <a:ext cx="6898461" cy="5078313"/>
          </a:xfrm>
          <a:prstGeom prst="rect">
            <a:avLst/>
          </a:prstGeom>
        </p:spPr>
        <p:txBody>
          <a:bodyPr wrap="square">
            <a:spAutoFit/>
          </a:bodyPr>
          <a:lstStyle/>
          <a:p>
            <a:pPr algn="just"/>
            <a:r>
              <a:rPr lang="en-US" b="1" dirty="0">
                <a:latin typeface="Arial" pitchFamily="34" charset="0"/>
                <a:cs typeface="Arial" pitchFamily="34" charset="0"/>
              </a:rPr>
              <a:t>The Radiation Protection Centre (RPC) is the national regulatory authority that is designated by the Iraqi Government for a specific purpose in connection with regulatory oversight of all ionizing radiation sources in Iraq. (RPC) is established according to the law of Ionizing Radiation No. 99 for the year 1980 “Protection from Ionizing Radiation”.</a:t>
            </a:r>
          </a:p>
          <a:p>
            <a:pPr algn="just"/>
            <a:r>
              <a:rPr lang="en-US" b="1" dirty="0">
                <a:latin typeface="Arial" pitchFamily="34" charset="0"/>
                <a:cs typeface="Arial" pitchFamily="34" charset="0"/>
              </a:rPr>
              <a:t>Law No. 99 of 1980 defined RPC’s infrastructure and its core functions and responsibilities.</a:t>
            </a:r>
          </a:p>
          <a:p>
            <a:pPr algn="just"/>
            <a:r>
              <a:rPr lang="en-US" b="1" dirty="0">
                <a:latin typeface="Arial" pitchFamily="34" charset="0"/>
                <a:cs typeface="Arial" pitchFamily="34" charset="0"/>
              </a:rPr>
              <a:t>RPC has a great experience in the field of regulatory control of all radiation sources and x-ray generator applications, protection of workers, Inspection, and granting authorization and licenses, for all facilities and activities. (RPC) responsible for : </a:t>
            </a:r>
          </a:p>
          <a:p>
            <a:r>
              <a:rPr lang="en-US" b="1" dirty="0" smtClean="0">
                <a:latin typeface="Arial" pitchFamily="34" charset="0"/>
                <a:cs typeface="Arial" pitchFamily="34" charset="0"/>
              </a:rPr>
              <a:t>1 - Monitoring radiation workers (This is done by providing them with personal dosimeter TLD, ED)  </a:t>
            </a:r>
          </a:p>
          <a:p>
            <a:r>
              <a:rPr lang="en-US" b="1" dirty="0" smtClean="0">
                <a:latin typeface="Arial" pitchFamily="34" charset="0"/>
                <a:cs typeface="Arial" pitchFamily="34" charset="0"/>
              </a:rPr>
              <a:t>2 -  Monitoring Iraqi environment (soil, water, air) </a:t>
            </a:r>
          </a:p>
          <a:p>
            <a:r>
              <a:rPr lang="en-US" b="1" dirty="0" smtClean="0">
                <a:latin typeface="Arial" pitchFamily="34" charset="0"/>
                <a:cs typeface="Arial" pitchFamily="34" charset="0"/>
              </a:rPr>
              <a:t>3 -  And gamma radiation monitoring</a:t>
            </a:r>
            <a:endParaRPr lang="ar-IQ" b="1" dirty="0">
              <a:latin typeface="Arial" pitchFamily="34" charset="0"/>
              <a:cs typeface="Arial" pitchFamily="34" charset="0"/>
            </a:endParaRPr>
          </a:p>
        </p:txBody>
      </p:sp>
      <p:pic>
        <p:nvPicPr>
          <p:cNvPr id="8" name="Picture 7"/>
          <p:cNvPicPr/>
          <p:nvPr/>
        </p:nvPicPr>
        <p:blipFill>
          <a:blip r:embed="rId3"/>
          <a:srcRect/>
          <a:stretch>
            <a:fillRect/>
          </a:stretch>
        </p:blipFill>
        <p:spPr bwMode="auto">
          <a:xfrm>
            <a:off x="7427934" y="3567498"/>
            <a:ext cx="2786583" cy="2640018"/>
          </a:xfrm>
          <a:prstGeom prst="rect">
            <a:avLst/>
          </a:prstGeom>
          <a:noFill/>
          <a:ln w="9525">
            <a:noFill/>
            <a:miter lim="800000"/>
            <a:headEnd/>
            <a:tailEnd/>
          </a:ln>
        </p:spPr>
      </p:pic>
      <p:sp>
        <p:nvSpPr>
          <p:cNvPr id="3" name="Rectangle 2"/>
          <p:cNvSpPr/>
          <p:nvPr/>
        </p:nvSpPr>
        <p:spPr>
          <a:xfrm>
            <a:off x="7690981" y="6194421"/>
            <a:ext cx="2179529" cy="369332"/>
          </a:xfrm>
          <a:prstGeom prst="rect">
            <a:avLst/>
          </a:prstGeom>
        </p:spPr>
        <p:txBody>
          <a:bodyPr wrap="square">
            <a:spAutoFit/>
          </a:bodyPr>
          <a:lstStyle/>
          <a:p>
            <a:pPr algn="ctr"/>
            <a:r>
              <a:rPr lang="en-US" b="1" dirty="0">
                <a:ln w="10541" cmpd="sng">
                  <a:solidFill>
                    <a:schemeClr val="accent1">
                      <a:shade val="88000"/>
                      <a:satMod val="110000"/>
                    </a:schemeClr>
                  </a:solidFill>
                  <a:prstDash val="solid"/>
                </a:ln>
                <a:solidFill>
                  <a:srgbClr val="FF3399"/>
                </a:solidFill>
              </a:rPr>
              <a:t>RPC IT in IA </a:t>
            </a:r>
          </a:p>
        </p:txBody>
      </p:sp>
      <p:pic>
        <p:nvPicPr>
          <p:cNvPr id="9" name="Picture 8"/>
          <p:cNvPicPr/>
          <p:nvPr/>
        </p:nvPicPr>
        <p:blipFill>
          <a:blip r:embed="rId4" cstate="print"/>
          <a:srcRect/>
          <a:stretch>
            <a:fillRect/>
          </a:stretch>
        </p:blipFill>
        <p:spPr bwMode="auto">
          <a:xfrm>
            <a:off x="7427934" y="1377863"/>
            <a:ext cx="2931090" cy="1760965"/>
          </a:xfrm>
          <a:prstGeom prst="rect">
            <a:avLst/>
          </a:prstGeom>
          <a:noFill/>
          <a:ln w="9525">
            <a:noFill/>
            <a:miter lim="800000"/>
            <a:headEnd/>
            <a:tailEnd/>
          </a:ln>
        </p:spPr>
      </p:pic>
    </p:spTree>
    <p:extLst>
      <p:ext uri="{BB962C8B-B14F-4D97-AF65-F5344CB8AC3E}">
        <p14:creationId xmlns:p14="http://schemas.microsoft.com/office/powerpoint/2010/main" val="6074536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6089E85-C1D4-F8EB-8947-E04EDEBE8A24}"/>
              </a:ext>
            </a:extLst>
          </p:cNvPr>
          <p:cNvSpPr txBox="1">
            <a:spLocks/>
          </p:cNvSpPr>
          <p:nvPr/>
        </p:nvSpPr>
        <p:spPr>
          <a:xfrm>
            <a:off x="2392471" y="266331"/>
            <a:ext cx="7465513" cy="435128"/>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b="1" dirty="0">
                <a:solidFill>
                  <a:schemeClr val="bg1"/>
                </a:solidFill>
                <a:latin typeface="Arial" panose="020B0604020202020204" pitchFamily="34" charset="0"/>
                <a:cs typeface="Arial" panose="020B0604020202020204" pitchFamily="34" charset="0"/>
              </a:rPr>
              <a:t>Objective of wallet -card for radiation zones </a:t>
            </a:r>
            <a:endParaRPr lang="x-none" sz="2000" b="1"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 xmlns:a16="http://schemas.microsoft.com/office/drawing/2014/main" id="{0EE6463D-C745-9B54-4D33-67949EA3BB46}"/>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P4.5-786</a:t>
            </a:r>
            <a:endParaRPr lang="x-none" sz="10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 xmlns:a16="http://schemas.microsoft.com/office/drawing/2014/main" id="{077B9D86-C489-FEF5-C84B-979ED6098558}"/>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x-none" sz="2000" b="1" dirty="0">
              <a:solidFill>
                <a:schemeClr val="bg1"/>
              </a:solidFill>
              <a:latin typeface="Arial" panose="020B0604020202020204" pitchFamily="34" charset="0"/>
              <a:cs typeface="Arial" panose="020B0604020202020204" pitchFamily="34"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18084" y="100208"/>
            <a:ext cx="1676400" cy="977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112734" y="1164921"/>
            <a:ext cx="10434181" cy="4616648"/>
          </a:xfrm>
          <a:prstGeom prst="rect">
            <a:avLst/>
          </a:prstGeom>
        </p:spPr>
        <p:txBody>
          <a:bodyPr wrap="square">
            <a:spAutoFit/>
          </a:bodyPr>
          <a:lstStyle/>
          <a:p>
            <a:r>
              <a:rPr lang="en-US" b="1" dirty="0" smtClean="0">
                <a:solidFill>
                  <a:srgbClr val="C00000"/>
                </a:solidFill>
                <a:latin typeface="Arial" pitchFamily="34" charset="0"/>
              </a:rPr>
              <a:t>The </a:t>
            </a:r>
            <a:r>
              <a:rPr lang="en-US" b="1" u="sng" dirty="0" smtClean="0">
                <a:solidFill>
                  <a:srgbClr val="C00000"/>
                </a:solidFill>
                <a:latin typeface="Arial" pitchFamily="34" charset="0"/>
              </a:rPr>
              <a:t>wallet card for </a:t>
            </a:r>
            <a:r>
              <a:rPr lang="en-US" b="1" u="sng" dirty="0">
                <a:solidFill>
                  <a:srgbClr val="C00000"/>
                </a:solidFill>
                <a:latin typeface="Arial" pitchFamily="34" charset="0"/>
              </a:rPr>
              <a:t>radiation zones </a:t>
            </a:r>
            <a:r>
              <a:rPr lang="en-US" b="1" u="sng" dirty="0" smtClean="0">
                <a:solidFill>
                  <a:srgbClr val="C00000"/>
                </a:solidFill>
                <a:latin typeface="Arial" pitchFamily="34" charset="0"/>
              </a:rPr>
              <a:t>  </a:t>
            </a:r>
            <a:r>
              <a:rPr lang="en-US" b="1" dirty="0">
                <a:solidFill>
                  <a:srgbClr val="C00000"/>
                </a:solidFill>
                <a:latin typeface="Arial" pitchFamily="34" charset="0"/>
              </a:rPr>
              <a:t>prepared and </a:t>
            </a:r>
            <a:r>
              <a:rPr lang="en-US" b="1" dirty="0" smtClean="0">
                <a:solidFill>
                  <a:srgbClr val="C00000"/>
                </a:solidFill>
                <a:latin typeface="Arial" pitchFamily="34" charset="0"/>
              </a:rPr>
              <a:t>designed  for  : </a:t>
            </a:r>
          </a:p>
          <a:p>
            <a:r>
              <a:rPr lang="en-US" b="1" dirty="0">
                <a:solidFill>
                  <a:srgbClr val="FF3399"/>
                </a:solidFill>
                <a:latin typeface="Arial" pitchFamily="34" charset="0"/>
              </a:rPr>
              <a:t>- </a:t>
            </a:r>
            <a:r>
              <a:rPr lang="en-US" b="1" dirty="0">
                <a:latin typeface="Arial" pitchFamily="34" charset="0"/>
              </a:rPr>
              <a:t>Provide the inspection team with radiation protection </a:t>
            </a:r>
            <a:r>
              <a:rPr lang="en-US" b="1" dirty="0" smtClean="0">
                <a:latin typeface="Arial" pitchFamily="34" charset="0"/>
              </a:rPr>
              <a:t>Guidelines </a:t>
            </a:r>
            <a:r>
              <a:rPr lang="en-US" b="1" dirty="0">
                <a:latin typeface="Arial" pitchFamily="34" charset="0"/>
              </a:rPr>
              <a:t>for an Onsite Inspection Work in Radiation Zones (Safe Zones , Low, Medium, High A</a:t>
            </a:r>
            <a:r>
              <a:rPr lang="en-US" b="1" dirty="0" smtClean="0">
                <a:latin typeface="Arial" pitchFamily="34" charset="0"/>
              </a:rPr>
              <a:t>nd </a:t>
            </a:r>
            <a:r>
              <a:rPr lang="en-US" b="1" dirty="0">
                <a:latin typeface="Arial" pitchFamily="34" charset="0"/>
              </a:rPr>
              <a:t>Very High Radiation </a:t>
            </a:r>
            <a:r>
              <a:rPr lang="en-US" b="1" dirty="0" smtClean="0">
                <a:latin typeface="Arial" pitchFamily="34" charset="0"/>
              </a:rPr>
              <a:t>Zones )</a:t>
            </a:r>
          </a:p>
          <a:p>
            <a:pPr marL="342900" indent="-342900">
              <a:buFontTx/>
              <a:buChar char="-"/>
            </a:pPr>
            <a:r>
              <a:rPr lang="en-US" b="1" dirty="0" smtClean="0">
                <a:latin typeface="Arial" pitchFamily="34" charset="0"/>
              </a:rPr>
              <a:t>The wallet </a:t>
            </a:r>
            <a:r>
              <a:rPr lang="en-US" b="1" dirty="0">
                <a:latin typeface="Arial" pitchFamily="34" charset="0"/>
              </a:rPr>
              <a:t>card </a:t>
            </a:r>
            <a:r>
              <a:rPr lang="en-US" b="1" dirty="0" smtClean="0">
                <a:latin typeface="Arial" pitchFamily="34" charset="0"/>
              </a:rPr>
              <a:t>prepared </a:t>
            </a:r>
            <a:r>
              <a:rPr lang="en-US" b="1" dirty="0">
                <a:latin typeface="Arial" pitchFamily="34" charset="0"/>
              </a:rPr>
              <a:t>and </a:t>
            </a:r>
            <a:r>
              <a:rPr lang="en-US" b="1" dirty="0" smtClean="0">
                <a:latin typeface="Arial" pitchFamily="34" charset="0"/>
              </a:rPr>
              <a:t>designed for </a:t>
            </a:r>
            <a:r>
              <a:rPr lang="en-US" b="1" dirty="0">
                <a:latin typeface="Arial" pitchFamily="34" charset="0"/>
              </a:rPr>
              <a:t>inspection teams health and </a:t>
            </a:r>
            <a:r>
              <a:rPr lang="en-US" b="1" dirty="0" smtClean="0">
                <a:latin typeface="Arial" pitchFamily="34" charset="0"/>
              </a:rPr>
              <a:t>Safety to </a:t>
            </a:r>
            <a:r>
              <a:rPr lang="en-US" b="1" dirty="0">
                <a:latin typeface="Arial" pitchFamily="34" charset="0"/>
              </a:rPr>
              <a:t>maintain the radiation doses of an inspection team on-site within ALARA principle to reduce the potential doses of radiation and radioactive </a:t>
            </a:r>
            <a:r>
              <a:rPr lang="en-US" b="1" dirty="0" smtClean="0">
                <a:latin typeface="Arial" pitchFamily="34" charset="0"/>
              </a:rPr>
              <a:t>Materials.</a:t>
            </a:r>
          </a:p>
          <a:p>
            <a:pPr marL="342900" indent="-342900">
              <a:buFontTx/>
              <a:buChar char="-"/>
            </a:pPr>
            <a:r>
              <a:rPr lang="en-US" b="1" u="sng" dirty="0" smtClean="0">
                <a:solidFill>
                  <a:srgbClr val="C00000"/>
                </a:solidFill>
                <a:latin typeface="Arial" pitchFamily="34" charset="0"/>
              </a:rPr>
              <a:t>The  </a:t>
            </a:r>
            <a:r>
              <a:rPr lang="en-US" b="1" u="sng" dirty="0">
                <a:solidFill>
                  <a:srgbClr val="C00000"/>
                </a:solidFill>
                <a:latin typeface="Arial" pitchFamily="34" charset="0"/>
              </a:rPr>
              <a:t>wallet cards</a:t>
            </a:r>
            <a:r>
              <a:rPr lang="en-US" b="1" u="sng" dirty="0">
                <a:solidFill>
                  <a:srgbClr val="FF3399"/>
                </a:solidFill>
                <a:latin typeface="Arial" pitchFamily="34" charset="0"/>
              </a:rPr>
              <a:t> </a:t>
            </a:r>
            <a:r>
              <a:rPr lang="en-US" b="1" u="sng" dirty="0">
                <a:solidFill>
                  <a:srgbClr val="C00000"/>
                </a:solidFill>
                <a:latin typeface="Arial" pitchFamily="34" charset="0"/>
              </a:rPr>
              <a:t>for radiation zones  </a:t>
            </a:r>
            <a:r>
              <a:rPr lang="en-US" b="1" dirty="0">
                <a:latin typeface="Arial" pitchFamily="34" charset="0"/>
              </a:rPr>
              <a:t>are designed by </a:t>
            </a:r>
            <a:r>
              <a:rPr lang="en-US" b="1" dirty="0" smtClean="0">
                <a:latin typeface="Arial" pitchFamily="34" charset="0"/>
              </a:rPr>
              <a:t>Radiation Protection Officer ( RPO) at a  Regulatory body in IRAQ /  </a:t>
            </a:r>
            <a:r>
              <a:rPr lang="en-US" b="1" dirty="0">
                <a:latin typeface="Arial" pitchFamily="34" charset="0"/>
              </a:rPr>
              <a:t>Radiation protection center / Ministry of Environment for the health and safety of workers at the on-site inspection S</a:t>
            </a:r>
            <a:r>
              <a:rPr lang="en-US" b="1" dirty="0" smtClean="0">
                <a:latin typeface="Arial" pitchFamily="34" charset="0"/>
              </a:rPr>
              <a:t>ites </a:t>
            </a:r>
            <a:r>
              <a:rPr lang="en-US" b="1" dirty="0">
                <a:latin typeface="Arial" pitchFamily="34" charset="0"/>
              </a:rPr>
              <a:t>are intended to deliver health and safety information and instruct</a:t>
            </a:r>
            <a:r>
              <a:rPr lang="en-US" b="1" dirty="0" smtClean="0">
                <a:latin typeface="Arial" pitchFamily="34" charset="0"/>
              </a:rPr>
              <a:t>.</a:t>
            </a:r>
          </a:p>
          <a:p>
            <a:pPr marL="342900" indent="-342900">
              <a:buFontTx/>
              <a:buChar char="-"/>
            </a:pPr>
            <a:r>
              <a:rPr lang="en-US" b="1" dirty="0">
                <a:latin typeface="Arial" pitchFamily="34" charset="0"/>
              </a:rPr>
              <a:t>The </a:t>
            </a:r>
            <a:r>
              <a:rPr lang="en-US" b="1" u="sng" dirty="0">
                <a:solidFill>
                  <a:srgbClr val="C00000"/>
                </a:solidFill>
                <a:latin typeface="Arial" pitchFamily="34" charset="0"/>
              </a:rPr>
              <a:t>wallet cards for radiation zones  </a:t>
            </a:r>
            <a:r>
              <a:rPr lang="en-US" b="1" dirty="0">
                <a:latin typeface="Arial" pitchFamily="34" charset="0"/>
              </a:rPr>
              <a:t>supplied by RPC to inspectors in radiological emergencies as the RPC is a member of National Emergency Committee, in Iraq with other ministries which are MOST, Health, Defense, etc.</a:t>
            </a:r>
          </a:p>
          <a:p>
            <a:pPr marL="342900" indent="-342900">
              <a:buFontTx/>
              <a:buChar char="-"/>
            </a:pPr>
            <a:endParaRPr lang="en-US" sz="2000" b="1" dirty="0" smtClean="0">
              <a:latin typeface="Arial" pitchFamily="34" charset="0"/>
            </a:endParaRPr>
          </a:p>
          <a:p>
            <a:endParaRPr lang="en-US" sz="2000" b="1" dirty="0" smtClean="0">
              <a:latin typeface="Roboto"/>
            </a:endParaRPr>
          </a:p>
          <a:p>
            <a:endParaRPr lang="en-US" sz="2000" b="1" dirty="0" smtClean="0">
              <a:latin typeface="Roboto"/>
            </a:endParaRPr>
          </a:p>
        </p:txBody>
      </p:sp>
      <p:pic>
        <p:nvPicPr>
          <p:cNvPr id="7" name="Object 1"/>
          <p:cNvPicPr>
            <a:picLocks noChangeArrowheads="1"/>
          </p:cNvPicPr>
          <p:nvPr/>
        </p:nvPicPr>
        <p:blipFill>
          <a:blip r:embed="rId3">
            <a:extLst>
              <a:ext uri="{28A0092B-C50C-407E-A947-70E740481C1C}">
                <a14:useLocalDpi xmlns:a14="http://schemas.microsoft.com/office/drawing/2010/main" val="0"/>
              </a:ext>
            </a:extLst>
          </a:blip>
          <a:srcRect t="-365" b="-513"/>
          <a:stretch>
            <a:fillRect/>
          </a:stretch>
        </p:blipFill>
        <p:spPr bwMode="auto">
          <a:xfrm>
            <a:off x="7490564" y="4947781"/>
            <a:ext cx="3269293" cy="1580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8395" y="6194421"/>
            <a:ext cx="3698520" cy="544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97055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solidFill>
                  <a:schemeClr val="bg1"/>
                </a:solidFill>
                <a:latin typeface="Arial" panose="020B0604020202020204" pitchFamily="34" charset="0"/>
                <a:cs typeface="Arial" panose="020B0604020202020204" pitchFamily="34" charset="0"/>
              </a:rPr>
              <a:t> </a:t>
            </a:r>
            <a:r>
              <a:rPr lang="en-US" sz="2000" b="1" dirty="0">
                <a:solidFill>
                  <a:schemeClr val="bg1"/>
                </a:solidFill>
                <a:latin typeface="Arial" pitchFamily="34" charset="0"/>
                <a:ea typeface="+mn-ea"/>
                <a:cs typeface="Arial" pitchFamily="34" charset="0"/>
              </a:rPr>
              <a:t>Radiation </a:t>
            </a:r>
            <a:r>
              <a:rPr lang="en-US" sz="2000" b="1" dirty="0" smtClean="0">
                <a:solidFill>
                  <a:schemeClr val="bg1"/>
                </a:solidFill>
                <a:latin typeface="Arial" pitchFamily="34" charset="0"/>
                <a:ea typeface="+mn-ea"/>
                <a:cs typeface="Arial" pitchFamily="34" charset="0"/>
              </a:rPr>
              <a:t>measurements (</a:t>
            </a:r>
            <a:r>
              <a:rPr lang="en-US" sz="2000" b="1" dirty="0">
                <a:solidFill>
                  <a:schemeClr val="bg1"/>
                </a:solidFill>
                <a:latin typeface="Arial" pitchFamily="34" charset="0"/>
                <a:ea typeface="+mn-ea"/>
                <a:cs typeface="Arial" pitchFamily="34" charset="0"/>
              </a:rPr>
              <a:t>µ</a:t>
            </a:r>
            <a:r>
              <a:rPr lang="en-US" sz="2000" b="1" dirty="0" err="1">
                <a:solidFill>
                  <a:schemeClr val="bg1"/>
                </a:solidFill>
                <a:latin typeface="Arial" pitchFamily="34" charset="0"/>
                <a:ea typeface="+mn-ea"/>
                <a:cs typeface="Arial" pitchFamily="34" charset="0"/>
              </a:rPr>
              <a:t>Sv</a:t>
            </a:r>
            <a:r>
              <a:rPr lang="en-US" sz="2000" b="1" dirty="0">
                <a:solidFill>
                  <a:schemeClr val="bg1"/>
                </a:solidFill>
                <a:latin typeface="Arial" pitchFamily="34" charset="0"/>
                <a:ea typeface="+mn-ea"/>
                <a:cs typeface="Arial" pitchFamily="34" charset="0"/>
              </a:rPr>
              <a:t>/</a:t>
            </a:r>
            <a:r>
              <a:rPr lang="en-US" sz="2000" b="1" dirty="0" err="1">
                <a:solidFill>
                  <a:schemeClr val="bg1"/>
                </a:solidFill>
                <a:latin typeface="Arial" pitchFamily="34" charset="0"/>
                <a:ea typeface="+mn-ea"/>
                <a:cs typeface="Arial" pitchFamily="34" charset="0"/>
              </a:rPr>
              <a:t>hr</a:t>
            </a:r>
            <a:r>
              <a:rPr lang="en-US" sz="2000" b="1" dirty="0">
                <a:solidFill>
                  <a:schemeClr val="bg1"/>
                </a:solidFill>
                <a:latin typeface="Arial" pitchFamily="34" charset="0"/>
                <a:ea typeface="+mn-ea"/>
                <a:cs typeface="Arial" pitchFamily="34" charset="0"/>
              </a:rPr>
              <a:t>)  </a:t>
            </a:r>
            <a:endParaRPr lang="x-none" sz="20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 xmlns:a16="http://schemas.microsoft.com/office/drawing/2014/main" id="{DBA6E9A0-04A9-1F29-F239-4E9CDDDE29AF}"/>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P4.5-786</a:t>
            </a:r>
            <a:endParaRPr lang="x-none" sz="10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 xmlns:a16="http://schemas.microsoft.com/office/drawing/2014/main" id="{3364D2B1-4606-9726-8487-E03DE1731415}"/>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x-none" sz="2000" b="1" dirty="0">
              <a:solidFill>
                <a:schemeClr val="bg1"/>
              </a:solidFill>
              <a:latin typeface="Arial" panose="020B0604020202020204" pitchFamily="34" charset="0"/>
              <a:cs typeface="Arial" panose="020B0604020202020204" pitchFamily="34" charset="0"/>
            </a:endParaRPr>
          </a:p>
        </p:txBody>
      </p:sp>
      <p:pic>
        <p:nvPicPr>
          <p:cNvPr id="4103"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96603" y="266329"/>
            <a:ext cx="1587180" cy="894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12"/>
          <p:cNvSpPr/>
          <p:nvPr/>
        </p:nvSpPr>
        <p:spPr>
          <a:xfrm>
            <a:off x="100208" y="1160620"/>
            <a:ext cx="10534389" cy="4862870"/>
          </a:xfrm>
          <a:prstGeom prst="rect">
            <a:avLst/>
          </a:prstGeom>
        </p:spPr>
        <p:txBody>
          <a:bodyPr wrap="square">
            <a:spAutoFit/>
          </a:bodyPr>
          <a:lstStyle/>
          <a:p>
            <a:r>
              <a:rPr lang="en-US" sz="2000" b="1" dirty="0" smtClean="0"/>
              <a:t>- </a:t>
            </a:r>
            <a:r>
              <a:rPr lang="en-US" b="1" dirty="0">
                <a:latin typeface="Arial" pitchFamily="34" charset="0"/>
                <a:cs typeface="Arial" pitchFamily="34" charset="0"/>
              </a:rPr>
              <a:t>All radiation </a:t>
            </a:r>
            <a:r>
              <a:rPr lang="en-US" b="1" dirty="0" smtClean="0">
                <a:latin typeface="Arial" pitchFamily="34" charset="0"/>
                <a:cs typeface="Arial" pitchFamily="34" charset="0"/>
              </a:rPr>
              <a:t>measurement in the  </a:t>
            </a:r>
            <a:r>
              <a:rPr lang="en-US" b="1" u="sng" dirty="0">
                <a:solidFill>
                  <a:srgbClr val="C00000"/>
                </a:solidFill>
                <a:latin typeface="Arial" pitchFamily="34" charset="0"/>
                <a:cs typeface="Arial" pitchFamily="34" charset="0"/>
              </a:rPr>
              <a:t>wallet -card for radiation zones </a:t>
            </a:r>
            <a:r>
              <a:rPr lang="en-US" b="1" dirty="0">
                <a:latin typeface="Arial" pitchFamily="34" charset="0"/>
                <a:cs typeface="Arial" pitchFamily="34" charset="0"/>
              </a:rPr>
              <a:t>according to the Instructions of </a:t>
            </a:r>
            <a:r>
              <a:rPr lang="en-US" b="1" dirty="0" smtClean="0">
                <a:latin typeface="Arial" pitchFamily="34" charset="0"/>
                <a:cs typeface="Arial" pitchFamily="34" charset="0"/>
              </a:rPr>
              <a:t>The </a:t>
            </a:r>
            <a:r>
              <a:rPr lang="en-US" b="1" u="sng" dirty="0">
                <a:latin typeface="Arial" pitchFamily="34" charset="0"/>
                <a:cs typeface="Arial" pitchFamily="34" charset="0"/>
              </a:rPr>
              <a:t>IAEA</a:t>
            </a:r>
            <a:r>
              <a:rPr lang="en-US" b="1" dirty="0">
                <a:latin typeface="Arial" pitchFamily="34" charset="0"/>
                <a:cs typeface="Arial" pitchFamily="34" charset="0"/>
              </a:rPr>
              <a:t> </a:t>
            </a:r>
          </a:p>
          <a:p>
            <a:r>
              <a:rPr lang="en-US" b="1" dirty="0">
                <a:latin typeface="Arial" pitchFamily="34" charset="0"/>
                <a:cs typeface="Arial" pitchFamily="34" charset="0"/>
              </a:rPr>
              <a:t>- When the inspection teams enter the On- site, they use the </a:t>
            </a:r>
            <a:r>
              <a:rPr lang="en-US" b="1" u="sng" dirty="0" smtClean="0">
                <a:latin typeface="Arial" pitchFamily="34" charset="0"/>
                <a:cs typeface="Arial" pitchFamily="34" charset="0"/>
              </a:rPr>
              <a:t>Survey Meter </a:t>
            </a:r>
            <a:r>
              <a:rPr lang="en-US" b="1" dirty="0">
                <a:latin typeface="Arial" pitchFamily="34" charset="0"/>
                <a:cs typeface="Arial" pitchFamily="34" charset="0"/>
              </a:rPr>
              <a:t>to </a:t>
            </a:r>
            <a:r>
              <a:rPr lang="en-US" b="1" dirty="0" smtClean="0">
                <a:latin typeface="Arial" pitchFamily="34" charset="0"/>
                <a:cs typeface="Arial" pitchFamily="34" charset="0"/>
              </a:rPr>
              <a:t>Determine </a:t>
            </a:r>
            <a:r>
              <a:rPr lang="en-US" b="1" dirty="0">
                <a:latin typeface="Arial" pitchFamily="34" charset="0"/>
                <a:cs typeface="Arial" pitchFamily="34" charset="0"/>
              </a:rPr>
              <a:t>the radiation dose rate  (µ</a:t>
            </a:r>
            <a:r>
              <a:rPr lang="en-US" b="1" dirty="0" err="1">
                <a:latin typeface="Arial" pitchFamily="34" charset="0"/>
                <a:cs typeface="Arial" pitchFamily="34" charset="0"/>
              </a:rPr>
              <a:t>Sv</a:t>
            </a:r>
            <a:r>
              <a:rPr lang="en-US" b="1" dirty="0">
                <a:latin typeface="Arial" pitchFamily="34" charset="0"/>
                <a:cs typeface="Arial" pitchFamily="34" charset="0"/>
              </a:rPr>
              <a:t>/</a:t>
            </a:r>
            <a:r>
              <a:rPr lang="en-US" b="1" dirty="0" err="1">
                <a:latin typeface="Arial" pitchFamily="34" charset="0"/>
                <a:cs typeface="Arial" pitchFamily="34" charset="0"/>
              </a:rPr>
              <a:t>hr</a:t>
            </a:r>
            <a:r>
              <a:rPr lang="en-US" b="1" dirty="0">
                <a:latin typeface="Arial" pitchFamily="34" charset="0"/>
                <a:cs typeface="Arial" pitchFamily="34" charset="0"/>
              </a:rPr>
              <a:t>) .</a:t>
            </a:r>
            <a:endParaRPr lang="en-US" b="1" dirty="0">
              <a:solidFill>
                <a:schemeClr val="accent2">
                  <a:lumMod val="75000"/>
                </a:schemeClr>
              </a:solidFill>
              <a:latin typeface="Arial" pitchFamily="34" charset="0"/>
              <a:cs typeface="Arial" pitchFamily="34" charset="0"/>
            </a:endParaRPr>
          </a:p>
          <a:p>
            <a:r>
              <a:rPr lang="en-US" b="1" u="sng" dirty="0" smtClean="0">
                <a:solidFill>
                  <a:srgbClr val="C00000"/>
                </a:solidFill>
                <a:latin typeface="Arial" pitchFamily="34" charset="0"/>
                <a:cs typeface="Arial" pitchFamily="34" charset="0"/>
              </a:rPr>
              <a:t>Radiation measurement :</a:t>
            </a:r>
            <a:r>
              <a:rPr lang="en-US" b="1" u="sng" dirty="0" smtClean="0">
                <a:latin typeface="Arial" pitchFamily="34" charset="0"/>
                <a:cs typeface="Arial" pitchFamily="34" charset="0"/>
              </a:rPr>
              <a:t>  </a:t>
            </a:r>
          </a:p>
          <a:p>
            <a:r>
              <a:rPr lang="en-US" b="1" dirty="0" smtClean="0">
                <a:solidFill>
                  <a:schemeClr val="accent2">
                    <a:lumMod val="75000"/>
                  </a:schemeClr>
                </a:solidFill>
                <a:latin typeface="Arial" pitchFamily="34" charset="0"/>
                <a:cs typeface="Arial" pitchFamily="34" charset="0"/>
              </a:rPr>
              <a:t>Background  Zones(</a:t>
            </a:r>
            <a:r>
              <a:rPr lang="en-US" b="1" dirty="0" err="1" smtClean="0">
                <a:solidFill>
                  <a:schemeClr val="accent2">
                    <a:lumMod val="75000"/>
                  </a:schemeClr>
                </a:solidFill>
                <a:latin typeface="Arial" pitchFamily="34" charset="0"/>
                <a:cs typeface="Arial" pitchFamily="34" charset="0"/>
              </a:rPr>
              <a:t>Bkg</a:t>
            </a:r>
            <a:r>
              <a:rPr lang="en-US" b="1" dirty="0" smtClean="0">
                <a:solidFill>
                  <a:schemeClr val="accent2">
                    <a:lumMod val="75000"/>
                  </a:schemeClr>
                </a:solidFill>
                <a:latin typeface="Arial" pitchFamily="34" charset="0"/>
                <a:cs typeface="Arial" pitchFamily="34" charset="0"/>
              </a:rPr>
              <a:t>) :  </a:t>
            </a:r>
            <a:r>
              <a:rPr lang="en-US" b="1" dirty="0" smtClean="0">
                <a:latin typeface="Arial" pitchFamily="34" charset="0"/>
                <a:cs typeface="Arial" pitchFamily="34" charset="0"/>
              </a:rPr>
              <a:t>dose </a:t>
            </a:r>
            <a:r>
              <a:rPr lang="en-US" b="1" dirty="0">
                <a:latin typeface="Arial" pitchFamily="34" charset="0"/>
                <a:cs typeface="Arial" pitchFamily="34" charset="0"/>
              </a:rPr>
              <a:t>rate &lt;0.2 µ</a:t>
            </a:r>
            <a:r>
              <a:rPr lang="en-US" b="1" dirty="0" err="1">
                <a:latin typeface="Arial" pitchFamily="34" charset="0"/>
                <a:cs typeface="Arial" pitchFamily="34" charset="0"/>
              </a:rPr>
              <a:t>Sv</a:t>
            </a:r>
            <a:r>
              <a:rPr lang="en-US" b="1" dirty="0">
                <a:latin typeface="Arial" pitchFamily="34" charset="0"/>
                <a:cs typeface="Arial" pitchFamily="34" charset="0"/>
              </a:rPr>
              <a:t>/</a:t>
            </a:r>
            <a:r>
              <a:rPr lang="en-US" b="1" dirty="0" err="1">
                <a:latin typeface="Arial" pitchFamily="34" charset="0"/>
                <a:cs typeface="Arial" pitchFamily="34" charset="0"/>
              </a:rPr>
              <a:t>hr</a:t>
            </a:r>
            <a:r>
              <a:rPr lang="en-US" b="1" dirty="0">
                <a:latin typeface="Arial" pitchFamily="34" charset="0"/>
                <a:cs typeface="Arial" pitchFamily="34" charset="0"/>
              </a:rPr>
              <a:t>  ( safe Zone </a:t>
            </a:r>
            <a:r>
              <a:rPr lang="en-US" b="1" dirty="0" smtClean="0">
                <a:latin typeface="Arial" pitchFamily="34" charset="0"/>
                <a:cs typeface="Arial" pitchFamily="34" charset="0"/>
              </a:rPr>
              <a:t>)</a:t>
            </a:r>
            <a:endParaRPr lang="en-US" b="1" dirty="0">
              <a:latin typeface="Arial" pitchFamily="34" charset="0"/>
              <a:cs typeface="Arial" pitchFamily="34" charset="0"/>
            </a:endParaRPr>
          </a:p>
          <a:p>
            <a:r>
              <a:rPr lang="en-US" b="1" dirty="0">
                <a:solidFill>
                  <a:schemeClr val="accent2">
                    <a:lumMod val="75000"/>
                  </a:schemeClr>
                </a:solidFill>
                <a:latin typeface="Arial" pitchFamily="34" charset="0"/>
                <a:cs typeface="Arial" pitchFamily="34" charset="0"/>
              </a:rPr>
              <a:t>Safe Zones </a:t>
            </a:r>
            <a:r>
              <a:rPr lang="en-US" b="1" dirty="0" smtClean="0">
                <a:solidFill>
                  <a:schemeClr val="accent2">
                    <a:lumMod val="75000"/>
                  </a:schemeClr>
                </a:solidFill>
                <a:latin typeface="Arial" pitchFamily="34" charset="0"/>
                <a:cs typeface="Arial" pitchFamily="34" charset="0"/>
              </a:rPr>
              <a:t> :  </a:t>
            </a:r>
            <a:r>
              <a:rPr lang="en-US" b="1" dirty="0" err="1">
                <a:latin typeface="Arial" pitchFamily="34" charset="0"/>
                <a:cs typeface="Arial" pitchFamily="34" charset="0"/>
              </a:rPr>
              <a:t>Bkg</a:t>
            </a:r>
            <a:r>
              <a:rPr lang="en-US" b="1" dirty="0">
                <a:latin typeface="Arial" pitchFamily="34" charset="0"/>
                <a:cs typeface="Arial" pitchFamily="34" charset="0"/>
              </a:rPr>
              <a:t> dose rate &lt;0.2 µ</a:t>
            </a:r>
            <a:r>
              <a:rPr lang="en-US" b="1" dirty="0" err="1">
                <a:latin typeface="Arial" pitchFamily="34" charset="0"/>
                <a:cs typeface="Arial" pitchFamily="34" charset="0"/>
              </a:rPr>
              <a:t>Sv</a:t>
            </a:r>
            <a:r>
              <a:rPr lang="en-US" b="1" dirty="0">
                <a:latin typeface="Arial" pitchFamily="34" charset="0"/>
                <a:cs typeface="Arial" pitchFamily="34" charset="0"/>
              </a:rPr>
              <a:t>/</a:t>
            </a:r>
            <a:r>
              <a:rPr lang="en-US" b="1" dirty="0" err="1">
                <a:latin typeface="Arial" pitchFamily="34" charset="0"/>
                <a:cs typeface="Arial" pitchFamily="34" charset="0"/>
              </a:rPr>
              <a:t>hr</a:t>
            </a:r>
            <a:r>
              <a:rPr lang="en-US" b="1" dirty="0">
                <a:latin typeface="Arial" pitchFamily="34" charset="0"/>
                <a:cs typeface="Arial" pitchFamily="34" charset="0"/>
              </a:rPr>
              <a:t>  ( safe Zone ) </a:t>
            </a:r>
          </a:p>
          <a:p>
            <a:r>
              <a:rPr lang="en-US" b="1" dirty="0">
                <a:solidFill>
                  <a:schemeClr val="accent2">
                    <a:lumMod val="75000"/>
                  </a:schemeClr>
                </a:solidFill>
                <a:latin typeface="Arial" pitchFamily="34" charset="0"/>
                <a:cs typeface="Arial" pitchFamily="34" charset="0"/>
              </a:rPr>
              <a:t>Low  Zones </a:t>
            </a:r>
            <a:r>
              <a:rPr lang="en-US" b="1" dirty="0" smtClean="0">
                <a:solidFill>
                  <a:schemeClr val="accent2">
                    <a:lumMod val="75000"/>
                  </a:schemeClr>
                </a:solidFill>
                <a:latin typeface="Arial" pitchFamily="34" charset="0"/>
                <a:cs typeface="Arial" pitchFamily="34" charset="0"/>
              </a:rPr>
              <a:t>:</a:t>
            </a:r>
            <a:r>
              <a:rPr lang="en-US" b="1" dirty="0">
                <a:solidFill>
                  <a:schemeClr val="accent2">
                    <a:lumMod val="75000"/>
                  </a:schemeClr>
                </a:solidFill>
                <a:latin typeface="Arial" pitchFamily="34" charset="0"/>
                <a:cs typeface="Arial" pitchFamily="34" charset="0"/>
              </a:rPr>
              <a:t>	</a:t>
            </a:r>
            <a:r>
              <a:rPr lang="en-US" b="1" dirty="0">
                <a:latin typeface="Arial" pitchFamily="34" charset="0"/>
                <a:cs typeface="Arial" pitchFamily="34" charset="0"/>
              </a:rPr>
              <a:t>&gt;2 x </a:t>
            </a:r>
            <a:r>
              <a:rPr lang="en-US" b="1" dirty="0" err="1">
                <a:latin typeface="Arial" pitchFamily="34" charset="0"/>
                <a:cs typeface="Arial" pitchFamily="34" charset="0"/>
              </a:rPr>
              <a:t>Bkg</a:t>
            </a:r>
            <a:r>
              <a:rPr lang="en-US" b="1" dirty="0">
                <a:latin typeface="Arial" pitchFamily="34" charset="0"/>
                <a:cs typeface="Arial" pitchFamily="34" charset="0"/>
              </a:rPr>
              <a:t> &lt;10 µ</a:t>
            </a:r>
            <a:r>
              <a:rPr lang="en-US" b="1" dirty="0" err="1">
                <a:latin typeface="Arial" pitchFamily="34" charset="0"/>
                <a:cs typeface="Arial" pitchFamily="34" charset="0"/>
              </a:rPr>
              <a:t>Sv</a:t>
            </a:r>
            <a:r>
              <a:rPr lang="en-US" b="1" dirty="0">
                <a:latin typeface="Arial" pitchFamily="34" charset="0"/>
                <a:cs typeface="Arial" pitchFamily="34" charset="0"/>
              </a:rPr>
              <a:t>/</a:t>
            </a:r>
            <a:r>
              <a:rPr lang="en-US" b="1" dirty="0" err="1">
                <a:latin typeface="Arial" pitchFamily="34" charset="0"/>
                <a:cs typeface="Arial" pitchFamily="34" charset="0"/>
              </a:rPr>
              <a:t>hr</a:t>
            </a:r>
            <a:r>
              <a:rPr lang="en-US" b="1" dirty="0">
                <a:latin typeface="Arial" pitchFamily="34" charset="0"/>
                <a:cs typeface="Arial" pitchFamily="34" charset="0"/>
              </a:rPr>
              <a:t> </a:t>
            </a:r>
            <a:r>
              <a:rPr lang="en-US" b="1" dirty="0" smtClean="0">
                <a:latin typeface="Arial" pitchFamily="34" charset="0"/>
                <a:cs typeface="Arial" pitchFamily="34" charset="0"/>
              </a:rPr>
              <a:t>( area </a:t>
            </a:r>
            <a:r>
              <a:rPr lang="en-US" b="1" dirty="0">
                <a:latin typeface="Arial" pitchFamily="34" charset="0"/>
                <a:cs typeface="Arial" pitchFamily="34" charset="0"/>
              </a:rPr>
              <a:t>where small amounts of radioactivity   </a:t>
            </a:r>
            <a:r>
              <a:rPr lang="en-US" b="1" dirty="0" smtClean="0">
                <a:latin typeface="Arial" pitchFamily="34" charset="0"/>
                <a:cs typeface="Arial" pitchFamily="34" charset="0"/>
              </a:rPr>
              <a:t>)</a:t>
            </a:r>
          </a:p>
          <a:p>
            <a:r>
              <a:rPr lang="en-US" b="1" dirty="0" smtClean="0">
                <a:solidFill>
                  <a:schemeClr val="accent2">
                    <a:lumMod val="75000"/>
                  </a:schemeClr>
                </a:solidFill>
                <a:latin typeface="Arial" pitchFamily="34" charset="0"/>
                <a:cs typeface="Arial" pitchFamily="34" charset="0"/>
              </a:rPr>
              <a:t>Medium Zones </a:t>
            </a:r>
            <a:r>
              <a:rPr lang="en-US" b="1" dirty="0">
                <a:solidFill>
                  <a:schemeClr val="accent2">
                    <a:lumMod val="75000"/>
                  </a:schemeClr>
                </a:solidFill>
                <a:latin typeface="Arial" pitchFamily="34" charset="0"/>
                <a:cs typeface="Arial" pitchFamily="34" charset="0"/>
              </a:rPr>
              <a:t>: </a:t>
            </a:r>
            <a:r>
              <a:rPr lang="en-US" b="1" dirty="0">
                <a:latin typeface="Arial" pitchFamily="34" charset="0"/>
                <a:cs typeface="Arial" pitchFamily="34" charset="0"/>
              </a:rPr>
              <a:t>&gt;10 µ</a:t>
            </a:r>
            <a:r>
              <a:rPr lang="en-US" b="1" dirty="0" err="1">
                <a:latin typeface="Arial" pitchFamily="34" charset="0"/>
                <a:cs typeface="Arial" pitchFamily="34" charset="0"/>
              </a:rPr>
              <a:t>Sv</a:t>
            </a:r>
            <a:r>
              <a:rPr lang="en-US" b="1" dirty="0">
                <a:latin typeface="Arial" pitchFamily="34" charset="0"/>
                <a:cs typeface="Arial" pitchFamily="34" charset="0"/>
              </a:rPr>
              <a:t>/</a:t>
            </a:r>
            <a:r>
              <a:rPr lang="en-US" b="1" dirty="0" err="1">
                <a:latin typeface="Arial" pitchFamily="34" charset="0"/>
                <a:cs typeface="Arial" pitchFamily="34" charset="0"/>
              </a:rPr>
              <a:t>hr</a:t>
            </a:r>
            <a:r>
              <a:rPr lang="en-US" b="1" dirty="0">
                <a:latin typeface="Arial" pitchFamily="34" charset="0"/>
                <a:cs typeface="Arial" pitchFamily="34" charset="0"/>
              </a:rPr>
              <a:t> &lt;1 </a:t>
            </a:r>
            <a:r>
              <a:rPr lang="en-US" b="1" dirty="0" err="1">
                <a:latin typeface="Arial" pitchFamily="34" charset="0"/>
                <a:cs typeface="Arial" pitchFamily="34" charset="0"/>
              </a:rPr>
              <a:t>mSv</a:t>
            </a:r>
            <a:r>
              <a:rPr lang="en-US" b="1" dirty="0">
                <a:latin typeface="Arial" pitchFamily="34" charset="0"/>
                <a:cs typeface="Arial" pitchFamily="34" charset="0"/>
              </a:rPr>
              <a:t>/</a:t>
            </a:r>
            <a:r>
              <a:rPr lang="en-US" b="1" dirty="0" err="1">
                <a:latin typeface="Arial" pitchFamily="34" charset="0"/>
                <a:cs typeface="Arial" pitchFamily="34" charset="0"/>
              </a:rPr>
              <a:t>hr</a:t>
            </a:r>
            <a:r>
              <a:rPr lang="en-US" b="1" dirty="0">
                <a:latin typeface="Arial" pitchFamily="34" charset="0"/>
                <a:cs typeface="Arial" pitchFamily="34" charset="0"/>
              </a:rPr>
              <a:t> </a:t>
            </a:r>
            <a:r>
              <a:rPr lang="en-US" b="1" dirty="0" smtClean="0">
                <a:latin typeface="Arial" pitchFamily="34" charset="0"/>
                <a:cs typeface="Arial" pitchFamily="34" charset="0"/>
              </a:rPr>
              <a:t>(area </a:t>
            </a:r>
            <a:r>
              <a:rPr lang="en-US" b="1" dirty="0">
                <a:latin typeface="Arial" pitchFamily="34" charset="0"/>
                <a:cs typeface="Arial" pitchFamily="34" charset="0"/>
              </a:rPr>
              <a:t>where medium amounts of radioactivity </a:t>
            </a:r>
            <a:r>
              <a:rPr lang="en-US" b="1" dirty="0" smtClean="0">
                <a:latin typeface="Arial" pitchFamily="34" charset="0"/>
                <a:cs typeface="Arial" pitchFamily="34" charset="0"/>
              </a:rPr>
              <a:t>) </a:t>
            </a:r>
            <a:endParaRPr lang="en-US" b="1" dirty="0">
              <a:latin typeface="Arial" pitchFamily="34" charset="0"/>
              <a:cs typeface="Arial" pitchFamily="34" charset="0"/>
            </a:endParaRPr>
          </a:p>
          <a:p>
            <a:r>
              <a:rPr lang="en-US" b="1" dirty="0">
                <a:solidFill>
                  <a:schemeClr val="accent2">
                    <a:lumMod val="75000"/>
                  </a:schemeClr>
                </a:solidFill>
                <a:latin typeface="Arial" pitchFamily="34" charset="0"/>
                <a:cs typeface="Arial" pitchFamily="34" charset="0"/>
              </a:rPr>
              <a:t>High </a:t>
            </a:r>
            <a:r>
              <a:rPr lang="en-US" b="1" dirty="0" smtClean="0">
                <a:solidFill>
                  <a:schemeClr val="accent2">
                    <a:lumMod val="75000"/>
                  </a:schemeClr>
                </a:solidFill>
                <a:latin typeface="Arial" pitchFamily="34" charset="0"/>
                <a:cs typeface="Arial" pitchFamily="34" charset="0"/>
              </a:rPr>
              <a:t>Zones : </a:t>
            </a:r>
            <a:r>
              <a:rPr lang="en-US" b="1" dirty="0">
                <a:solidFill>
                  <a:schemeClr val="accent2">
                    <a:lumMod val="75000"/>
                  </a:schemeClr>
                </a:solidFill>
                <a:latin typeface="Arial" pitchFamily="34" charset="0"/>
                <a:cs typeface="Arial" pitchFamily="34" charset="0"/>
              </a:rPr>
              <a:t>	</a:t>
            </a:r>
            <a:r>
              <a:rPr lang="en-US" b="1" dirty="0">
                <a:latin typeface="Arial" pitchFamily="34" charset="0"/>
                <a:cs typeface="Arial" pitchFamily="34" charset="0"/>
              </a:rPr>
              <a:t>: &gt;1&lt; 10 </a:t>
            </a:r>
            <a:r>
              <a:rPr lang="en-US" b="1" dirty="0" err="1">
                <a:latin typeface="Arial" pitchFamily="34" charset="0"/>
                <a:cs typeface="Arial" pitchFamily="34" charset="0"/>
              </a:rPr>
              <a:t>mSv</a:t>
            </a:r>
            <a:r>
              <a:rPr lang="en-US" b="1" dirty="0">
                <a:latin typeface="Arial" pitchFamily="34" charset="0"/>
                <a:cs typeface="Arial" pitchFamily="34" charset="0"/>
              </a:rPr>
              <a:t>/</a:t>
            </a:r>
            <a:r>
              <a:rPr lang="en-US" b="1" dirty="0" err="1">
                <a:latin typeface="Arial" pitchFamily="34" charset="0"/>
                <a:cs typeface="Arial" pitchFamily="34" charset="0"/>
              </a:rPr>
              <a:t>hr</a:t>
            </a:r>
            <a:r>
              <a:rPr lang="en-US" b="1" dirty="0">
                <a:latin typeface="Arial" pitchFamily="34" charset="0"/>
                <a:cs typeface="Arial" pitchFamily="34" charset="0"/>
              </a:rPr>
              <a:t> </a:t>
            </a:r>
            <a:r>
              <a:rPr lang="en-US" b="1" dirty="0" smtClean="0">
                <a:latin typeface="Arial" pitchFamily="34" charset="0"/>
                <a:cs typeface="Arial" pitchFamily="34" charset="0"/>
              </a:rPr>
              <a:t>(area </a:t>
            </a:r>
            <a:r>
              <a:rPr lang="en-US" b="1" dirty="0">
                <a:latin typeface="Arial" pitchFamily="34" charset="0"/>
                <a:cs typeface="Arial" pitchFamily="34" charset="0"/>
              </a:rPr>
              <a:t>where high amounts of radioactivity )</a:t>
            </a:r>
          </a:p>
          <a:p>
            <a:pPr algn="ctr"/>
            <a:endParaRPr lang="en-US" b="1" dirty="0">
              <a:latin typeface="Arial" pitchFamily="34" charset="0"/>
              <a:cs typeface="Arial" pitchFamily="34" charset="0"/>
            </a:endParaRPr>
          </a:p>
          <a:p>
            <a:pPr algn="ctr"/>
            <a:endParaRPr lang="en-US" b="1" dirty="0" smtClean="0">
              <a:latin typeface="Arial" pitchFamily="34" charset="0"/>
              <a:cs typeface="Arial" pitchFamily="34" charset="0"/>
            </a:endParaRPr>
          </a:p>
          <a:p>
            <a:pPr algn="ctr"/>
            <a:endParaRPr lang="en-US" b="1" dirty="0">
              <a:latin typeface="Arial" pitchFamily="34" charset="0"/>
              <a:cs typeface="Arial" pitchFamily="34" charset="0"/>
            </a:endParaRPr>
          </a:p>
          <a:p>
            <a:pPr algn="ctr"/>
            <a:endParaRPr lang="en-US" b="1" dirty="0">
              <a:latin typeface="Arial" pitchFamily="34" charset="0"/>
              <a:cs typeface="Arial" pitchFamily="34" charset="0"/>
            </a:endParaRPr>
          </a:p>
          <a:p>
            <a:pPr algn="ctr"/>
            <a:r>
              <a:rPr lang="en-US" b="1" dirty="0">
                <a:solidFill>
                  <a:schemeClr val="accent2">
                    <a:lumMod val="75000"/>
                  </a:schemeClr>
                </a:solidFill>
                <a:latin typeface="Arial" pitchFamily="34" charset="0"/>
                <a:cs typeface="Arial" pitchFamily="34" charset="0"/>
              </a:rPr>
              <a:t>Very High </a:t>
            </a:r>
            <a:r>
              <a:rPr lang="en-US" b="1" dirty="0" smtClean="0">
                <a:solidFill>
                  <a:schemeClr val="accent2">
                    <a:lumMod val="75000"/>
                  </a:schemeClr>
                </a:solidFill>
                <a:latin typeface="Arial" pitchFamily="34" charset="0"/>
                <a:cs typeface="Arial" pitchFamily="34" charset="0"/>
              </a:rPr>
              <a:t>Zones  : </a:t>
            </a:r>
            <a:r>
              <a:rPr lang="en-US" b="1" dirty="0" smtClean="0">
                <a:latin typeface="Arial" pitchFamily="34" charset="0"/>
                <a:cs typeface="Arial" pitchFamily="34" charset="0"/>
              </a:rPr>
              <a:t>&gt;</a:t>
            </a:r>
            <a:r>
              <a:rPr lang="en-US" b="1" dirty="0">
                <a:latin typeface="Arial" pitchFamily="34" charset="0"/>
                <a:cs typeface="Arial" pitchFamily="34" charset="0"/>
              </a:rPr>
              <a:t>10 </a:t>
            </a:r>
            <a:r>
              <a:rPr lang="en-US" b="1" dirty="0" err="1">
                <a:latin typeface="Arial" pitchFamily="34" charset="0"/>
                <a:cs typeface="Arial" pitchFamily="34" charset="0"/>
              </a:rPr>
              <a:t>mSv</a:t>
            </a:r>
            <a:r>
              <a:rPr lang="en-US" b="1" dirty="0">
                <a:latin typeface="Arial" pitchFamily="34" charset="0"/>
                <a:cs typeface="Arial" pitchFamily="34" charset="0"/>
              </a:rPr>
              <a:t>/</a:t>
            </a:r>
            <a:r>
              <a:rPr lang="en-US" b="1" dirty="0" err="1">
                <a:latin typeface="Arial" pitchFamily="34" charset="0"/>
                <a:cs typeface="Arial" pitchFamily="34" charset="0"/>
              </a:rPr>
              <a:t>hr</a:t>
            </a:r>
            <a:endParaRPr lang="en-US" b="1" dirty="0">
              <a:latin typeface="Arial" pitchFamily="34" charset="0"/>
              <a:cs typeface="Arial" pitchFamily="34" charset="0"/>
            </a:endParaRPr>
          </a:p>
          <a:p>
            <a:pPr algn="ctr"/>
            <a:endParaRPr lang="en-US" sz="2000" b="1" dirty="0" smtClean="0">
              <a:solidFill>
                <a:schemeClr val="accent2">
                  <a:lumMod val="75000"/>
                </a:schemeClr>
              </a:solidFill>
              <a:latin typeface="Arial" pitchFamily="34" charset="0"/>
              <a:cs typeface="Arial" pitchFamily="34" charset="0"/>
            </a:endParaRPr>
          </a:p>
          <a:p>
            <a:endParaRPr lang="en-US" b="1" dirty="0">
              <a:solidFill>
                <a:schemeClr val="accent2">
                  <a:lumMod val="75000"/>
                </a:schemeClr>
              </a:solidFill>
            </a:endParaRPr>
          </a:p>
        </p:txBody>
      </p:sp>
      <p:pic>
        <p:nvPicPr>
          <p:cNvPr id="4104"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7101" y="4601485"/>
            <a:ext cx="2455102" cy="1422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3852" y="4794293"/>
            <a:ext cx="1663741" cy="1400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22865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smtClean="0">
                <a:solidFill>
                  <a:schemeClr val="bg1"/>
                </a:solidFill>
                <a:latin typeface="Arial" panose="020B0604020202020204" pitchFamily="34" charset="0"/>
                <a:cs typeface="Arial" panose="020B0604020202020204" pitchFamily="34" charset="0"/>
              </a:rPr>
              <a:t>The </a:t>
            </a:r>
            <a:r>
              <a:rPr lang="en-US" sz="2000" dirty="0">
                <a:solidFill>
                  <a:schemeClr val="bg1"/>
                </a:solidFill>
                <a:latin typeface="Arial" panose="020B0604020202020204" pitchFamily="34" charset="0"/>
                <a:cs typeface="Arial" panose="020B0604020202020204" pitchFamily="34" charset="0"/>
              </a:rPr>
              <a:t>Result </a:t>
            </a:r>
            <a:r>
              <a:rPr lang="en-US" sz="2000" dirty="0" smtClean="0">
                <a:solidFill>
                  <a:schemeClr val="bg1"/>
                </a:solidFill>
                <a:latin typeface="Arial" panose="020B0604020202020204" pitchFamily="34" charset="0"/>
                <a:cs typeface="Arial" panose="020B0604020202020204" pitchFamily="34" charset="0"/>
              </a:rPr>
              <a:t>/     Potential </a:t>
            </a:r>
            <a:r>
              <a:rPr lang="en-US" sz="2000" dirty="0">
                <a:solidFill>
                  <a:schemeClr val="bg1"/>
                </a:solidFill>
                <a:latin typeface="Arial" panose="020B0604020202020204" pitchFamily="34" charset="0"/>
                <a:cs typeface="Arial" panose="020B0604020202020204" pitchFamily="34" charset="0"/>
              </a:rPr>
              <a:t>Application of wallet card </a:t>
            </a:r>
            <a:endParaRPr lang="x-none" sz="20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 xmlns:a16="http://schemas.microsoft.com/office/drawing/2014/main" id="{C8D44082-17FA-6E7D-2B88-0AE62611BEE5}"/>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P4.5-786</a:t>
            </a:r>
            <a:endParaRPr lang="x-none" sz="10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 xmlns:a16="http://schemas.microsoft.com/office/drawing/2014/main" id="{FE32BD46-931C-582C-C0E2-909578D4D19C}"/>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x-none" sz="2000" b="1" dirty="0">
              <a:solidFill>
                <a:schemeClr val="bg1"/>
              </a:solidFill>
              <a:latin typeface="Arial" panose="020B0604020202020204" pitchFamily="34" charset="0"/>
              <a:cs typeface="Arial" panose="020B0604020202020204" pitchFamily="34" charset="0"/>
            </a:endParaRP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96810" y="278107"/>
            <a:ext cx="1466903" cy="826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826719" y="1233859"/>
            <a:ext cx="4559473" cy="369332"/>
          </a:xfrm>
          <a:prstGeom prst="rect">
            <a:avLst/>
          </a:prstGeom>
          <a:solidFill>
            <a:schemeClr val="accent2">
              <a:lumMod val="20000"/>
              <a:lumOff val="80000"/>
            </a:schemeClr>
          </a:solid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smtClean="0">
                <a:ln>
                  <a:noFill/>
                </a:ln>
                <a:solidFill>
                  <a:srgbClr val="DEEBE2">
                    <a:lumMod val="10000"/>
                  </a:srgbClr>
                </a:solidFill>
                <a:effectLst/>
                <a:uLnTx/>
                <a:uFillTx/>
                <a:latin typeface="Arial" pitchFamily="34" charset="0"/>
                <a:ea typeface="+mj-ea"/>
                <a:cs typeface="Arial" pitchFamily="34" charset="0"/>
              </a:rPr>
              <a:t>Radiation Zones – wallet card</a:t>
            </a:r>
            <a:endParaRPr kumimoji="0" lang="ar-IQ" b="0" i="0" u="none" strike="noStrike" kern="0" cap="none" spc="0" normalizeH="0" baseline="0" noProof="0" dirty="0" smtClean="0">
              <a:ln>
                <a:noFill/>
              </a:ln>
              <a:solidFill>
                <a:sysClr val="windowText" lastClr="000000"/>
              </a:solidFill>
              <a:effectLst/>
              <a:uLnTx/>
              <a:uFillTx/>
            </a:endParaRPr>
          </a:p>
        </p:txBody>
      </p:sp>
      <p:graphicFrame>
        <p:nvGraphicFramePr>
          <p:cNvPr id="18" name="Content Placeholder 8"/>
          <p:cNvGraphicFramePr>
            <a:graphicFrameLocks/>
          </p:cNvGraphicFramePr>
          <p:nvPr>
            <p:extLst>
              <p:ext uri="{D42A27DB-BD31-4B8C-83A1-F6EECF244321}">
                <p14:modId xmlns:p14="http://schemas.microsoft.com/office/powerpoint/2010/main" val="1112329719"/>
              </p:ext>
            </p:extLst>
          </p:nvPr>
        </p:nvGraphicFramePr>
        <p:xfrm>
          <a:off x="901874" y="1878904"/>
          <a:ext cx="9043792" cy="4943272"/>
        </p:xfrm>
        <a:graphic>
          <a:graphicData uri="http://schemas.openxmlformats.org/drawingml/2006/table">
            <a:tbl>
              <a:tblPr firstRow="1" firstCol="1" bandRow="1"/>
              <a:tblGrid>
                <a:gridCol w="1628384"/>
                <a:gridCol w="1578279"/>
                <a:gridCol w="2153874"/>
                <a:gridCol w="1387730"/>
                <a:gridCol w="2295525"/>
              </a:tblGrid>
              <a:tr h="264643">
                <a:tc>
                  <a:txBody>
                    <a:bodyPr/>
                    <a:lstStyle/>
                    <a:p>
                      <a:pPr marL="0" marR="0" algn="ctr">
                        <a:lnSpc>
                          <a:spcPct val="115000"/>
                        </a:lnSpc>
                        <a:spcBef>
                          <a:spcPts val="0"/>
                        </a:spcBef>
                        <a:spcAft>
                          <a:spcPts val="0"/>
                        </a:spcAft>
                      </a:pPr>
                      <a:r>
                        <a:rPr lang="en-US" sz="1600" dirty="0">
                          <a:cs typeface="+mn-cs"/>
                        </a:rPr>
                        <a:t>Zones</a:t>
                      </a:r>
                    </a:p>
                  </a:txBody>
                  <a:tcPr marL="68580" marR="68580" marT="0" marB="0">
                    <a:lnL w="190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marL="0" marR="0" algn="ctr">
                        <a:lnSpc>
                          <a:spcPct val="115000"/>
                        </a:lnSpc>
                        <a:spcBef>
                          <a:spcPts val="0"/>
                        </a:spcBef>
                        <a:spcAft>
                          <a:spcPts val="0"/>
                        </a:spcAft>
                      </a:pPr>
                      <a:r>
                        <a:rPr lang="en-US" sz="1600" dirty="0" smtClean="0">
                          <a:effectLst/>
                          <a:latin typeface="Calibri"/>
                          <a:ea typeface="Calibri"/>
                          <a:cs typeface="Times New Roman"/>
                        </a:rPr>
                        <a:t>Notes </a:t>
                      </a:r>
                      <a:r>
                        <a:rPr lang="en-US" sz="1600" baseline="0" dirty="0" smtClean="0">
                          <a:effectLst/>
                          <a:latin typeface="Calibri"/>
                          <a:ea typeface="Calibri"/>
                          <a:cs typeface="Times New Roman"/>
                        </a:rPr>
                        <a:t> </a:t>
                      </a:r>
                      <a:endParaRPr lang="en-US" sz="16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marL="0" marR="0" algn="ctr">
                        <a:lnSpc>
                          <a:spcPct val="115000"/>
                        </a:lnSpc>
                        <a:spcBef>
                          <a:spcPts val="0"/>
                        </a:spcBef>
                        <a:spcAft>
                          <a:spcPts val="0"/>
                        </a:spcAft>
                      </a:pPr>
                      <a:r>
                        <a:rPr lang="en-US" sz="1600" dirty="0"/>
                        <a:t>Radiation Field</a:t>
                      </a: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marL="0" marR="0" algn="ctr">
                        <a:lnSpc>
                          <a:spcPct val="115000"/>
                        </a:lnSpc>
                        <a:spcBef>
                          <a:spcPts val="0"/>
                        </a:spcBef>
                        <a:spcAft>
                          <a:spcPts val="0"/>
                        </a:spcAft>
                      </a:pPr>
                      <a:r>
                        <a:rPr lang="en-US" sz="1600" dirty="0"/>
                        <a:t>Contamination</a:t>
                      </a: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marL="0" marR="0" algn="ctr">
                        <a:lnSpc>
                          <a:spcPct val="115000"/>
                        </a:lnSpc>
                        <a:spcBef>
                          <a:spcPts val="0"/>
                        </a:spcBef>
                        <a:spcAft>
                          <a:spcPts val="0"/>
                        </a:spcAft>
                      </a:pPr>
                      <a:r>
                        <a:rPr lang="en-US" sz="1600" dirty="0"/>
                        <a:t>Controls</a:t>
                      </a: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60000"/>
                        <a:lumOff val="40000"/>
                      </a:schemeClr>
                    </a:solidFill>
                  </a:tcPr>
                </a:tc>
              </a:tr>
              <a:tr h="394118">
                <a:tc>
                  <a:txBody>
                    <a:bodyPr/>
                    <a:lstStyle/>
                    <a:p>
                      <a:pPr marL="0" marR="0" algn="ctr">
                        <a:lnSpc>
                          <a:spcPct val="115000"/>
                        </a:lnSpc>
                        <a:spcBef>
                          <a:spcPts val="0"/>
                        </a:spcBef>
                        <a:spcAft>
                          <a:spcPts val="0"/>
                        </a:spcAft>
                      </a:pPr>
                      <a:r>
                        <a:rPr lang="en-US" sz="1600" b="1" dirty="0">
                          <a:effectLst/>
                          <a:latin typeface="Calibri"/>
                          <a:ea typeface="Calibri"/>
                          <a:cs typeface="Times New Roman"/>
                        </a:rPr>
                        <a:t>Background</a:t>
                      </a:r>
                      <a:r>
                        <a:rPr lang="en-US" sz="16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endParaRPr lang="en-US" sz="16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ctr">
                        <a:lnSpc>
                          <a:spcPct val="115000"/>
                        </a:lnSpc>
                        <a:spcBef>
                          <a:spcPts val="0"/>
                        </a:spcBef>
                        <a:spcAft>
                          <a:spcPts val="0"/>
                        </a:spcAft>
                      </a:pPr>
                      <a:r>
                        <a:rPr lang="en-US" sz="1600" dirty="0">
                          <a:effectLst/>
                          <a:latin typeface="Calibri"/>
                          <a:ea typeface="Calibri"/>
                          <a:cs typeface="Times New Roman"/>
                        </a:rPr>
                        <a:t>&lt;0.2 </a:t>
                      </a:r>
                      <a:r>
                        <a:rPr lang="en-US" sz="1600" dirty="0">
                          <a:effectLst/>
                          <a:latin typeface="Calibri"/>
                          <a:ea typeface="Calibri"/>
                          <a:cs typeface="Calibri"/>
                        </a:rPr>
                        <a:t>µ</a:t>
                      </a:r>
                      <a:r>
                        <a:rPr lang="en-US" sz="1600" dirty="0" err="1">
                          <a:effectLst/>
                          <a:latin typeface="Calibri"/>
                          <a:ea typeface="Calibri"/>
                          <a:cs typeface="Times New Roman"/>
                        </a:rPr>
                        <a:t>Sv</a:t>
                      </a:r>
                      <a:r>
                        <a:rPr lang="en-US" sz="1600" dirty="0">
                          <a:effectLst/>
                          <a:latin typeface="Calibri"/>
                          <a:ea typeface="Calibri"/>
                          <a:cs typeface="Times New Roman"/>
                        </a:rPr>
                        <a:t>/</a:t>
                      </a:r>
                      <a:r>
                        <a:rPr lang="en-US" sz="1600" dirty="0" err="1">
                          <a:effectLst/>
                          <a:latin typeface="Calibri"/>
                          <a:ea typeface="Calibri"/>
                          <a:cs typeface="Times New Roman"/>
                        </a:rPr>
                        <a:t>hr</a:t>
                      </a:r>
                      <a:endParaRPr lang="en-US"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ctr">
                        <a:lnSpc>
                          <a:spcPct val="115000"/>
                        </a:lnSpc>
                        <a:spcBef>
                          <a:spcPts val="0"/>
                        </a:spcBef>
                        <a:spcAft>
                          <a:spcPts val="0"/>
                        </a:spcAft>
                      </a:pPr>
                      <a:r>
                        <a:rPr lang="en-US" sz="1600" dirty="0">
                          <a:effectLst/>
                          <a:latin typeface="Calibri"/>
                          <a:ea typeface="Calibri"/>
                          <a:cs typeface="Times New Roman"/>
                        </a:rPr>
                        <a:t>none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ctr">
                        <a:lnSpc>
                          <a:spcPct val="115000"/>
                        </a:lnSpc>
                        <a:spcBef>
                          <a:spcPts val="0"/>
                        </a:spcBef>
                        <a:spcAft>
                          <a:spcPts val="0"/>
                        </a:spcAft>
                      </a:pPr>
                      <a:r>
                        <a:rPr lang="en-US" sz="1600" dirty="0">
                          <a:effectLst/>
                          <a:latin typeface="Calibri"/>
                          <a:ea typeface="Calibri"/>
                          <a:cs typeface="Times New Roman"/>
                        </a:rPr>
                        <a:t>none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256509">
                <a:tc>
                  <a:txBody>
                    <a:bodyPr/>
                    <a:lstStyle/>
                    <a:p>
                      <a:pPr marL="0" marR="0" algn="ctr">
                        <a:lnSpc>
                          <a:spcPct val="115000"/>
                        </a:lnSpc>
                        <a:spcBef>
                          <a:spcPts val="0"/>
                        </a:spcBef>
                        <a:spcAft>
                          <a:spcPts val="0"/>
                        </a:spcAft>
                      </a:pPr>
                      <a:r>
                        <a:rPr lang="en-US" sz="1600" b="1" dirty="0">
                          <a:effectLst/>
                          <a:latin typeface="Calibri"/>
                          <a:ea typeface="Calibri"/>
                          <a:cs typeface="Times New Roman"/>
                        </a:rPr>
                        <a:t>Safe</a:t>
                      </a:r>
                      <a:r>
                        <a:rPr lang="en-US" sz="16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endParaRPr lang="en-US" sz="16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ctr">
                        <a:lnSpc>
                          <a:spcPct val="115000"/>
                        </a:lnSpc>
                        <a:spcBef>
                          <a:spcPts val="0"/>
                        </a:spcBef>
                        <a:spcAft>
                          <a:spcPts val="0"/>
                        </a:spcAft>
                      </a:pPr>
                      <a:r>
                        <a:rPr lang="en-US" sz="1600">
                          <a:effectLst/>
                          <a:latin typeface="Calibri"/>
                          <a:ea typeface="Calibri"/>
                          <a:cs typeface="Times New Roman"/>
                        </a:rPr>
                        <a:t>&lt;0.2 </a:t>
                      </a:r>
                      <a:r>
                        <a:rPr lang="en-US" sz="1600">
                          <a:effectLst/>
                          <a:latin typeface="Calibri"/>
                          <a:ea typeface="Calibri"/>
                          <a:cs typeface="Calibri"/>
                        </a:rPr>
                        <a:t>µ</a:t>
                      </a:r>
                      <a:r>
                        <a:rPr lang="en-US" sz="1600">
                          <a:effectLst/>
                          <a:latin typeface="Calibri"/>
                          <a:ea typeface="Calibri"/>
                          <a:cs typeface="Times New Roman"/>
                        </a:rPr>
                        <a:t>Sv/hr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ctr">
                        <a:lnSpc>
                          <a:spcPct val="115000"/>
                        </a:lnSpc>
                        <a:spcBef>
                          <a:spcPts val="0"/>
                        </a:spcBef>
                        <a:spcAft>
                          <a:spcPts val="0"/>
                        </a:spcAft>
                      </a:pPr>
                      <a:r>
                        <a:rPr lang="en-US" sz="1600" dirty="0">
                          <a:effectLst/>
                          <a:latin typeface="Calibri"/>
                          <a:ea typeface="Calibri"/>
                          <a:cs typeface="Times New Roman"/>
                        </a:rPr>
                        <a:t>none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ctr">
                        <a:lnSpc>
                          <a:spcPct val="115000"/>
                        </a:lnSpc>
                        <a:spcBef>
                          <a:spcPts val="0"/>
                        </a:spcBef>
                        <a:spcAft>
                          <a:spcPts val="0"/>
                        </a:spcAft>
                      </a:pPr>
                      <a:r>
                        <a:rPr lang="en-US" sz="1600">
                          <a:effectLst/>
                          <a:latin typeface="Calibri"/>
                          <a:ea typeface="Calibri"/>
                          <a:cs typeface="Times New Roman"/>
                        </a:rPr>
                        <a:t>none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623330">
                <a:tc>
                  <a:txBody>
                    <a:bodyPr/>
                    <a:lstStyle/>
                    <a:p>
                      <a:pPr marL="0" marR="0" algn="ctr">
                        <a:lnSpc>
                          <a:spcPct val="115000"/>
                        </a:lnSpc>
                        <a:spcBef>
                          <a:spcPts val="0"/>
                        </a:spcBef>
                        <a:spcAft>
                          <a:spcPts val="0"/>
                        </a:spcAft>
                      </a:pPr>
                      <a:r>
                        <a:rPr lang="en-US" sz="1600" b="1" dirty="0">
                          <a:effectLst/>
                          <a:latin typeface="Calibri"/>
                          <a:ea typeface="Calibri"/>
                          <a:cs typeface="Times New Roman"/>
                        </a:rPr>
                        <a:t>Low</a:t>
                      </a:r>
                      <a:r>
                        <a:rPr lang="en-US" sz="16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endParaRPr lang="en-US" sz="16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ctr">
                        <a:lnSpc>
                          <a:spcPct val="115000"/>
                        </a:lnSpc>
                        <a:spcBef>
                          <a:spcPts val="0"/>
                        </a:spcBef>
                        <a:spcAft>
                          <a:spcPts val="0"/>
                        </a:spcAft>
                      </a:pPr>
                      <a:r>
                        <a:rPr lang="en-US" sz="1600" dirty="0">
                          <a:effectLst/>
                          <a:latin typeface="Calibri"/>
                          <a:ea typeface="Calibri"/>
                          <a:cs typeface="Times New Roman"/>
                        </a:rPr>
                        <a:t>&gt;2 x </a:t>
                      </a:r>
                      <a:r>
                        <a:rPr lang="en-US" sz="1600" dirty="0" err="1">
                          <a:effectLst/>
                          <a:latin typeface="Calibri"/>
                          <a:ea typeface="Calibri"/>
                          <a:cs typeface="Times New Roman"/>
                        </a:rPr>
                        <a:t>Bkg</a:t>
                      </a:r>
                      <a:r>
                        <a:rPr lang="en-US" sz="1600" dirty="0">
                          <a:effectLst/>
                          <a:latin typeface="Calibri"/>
                          <a:ea typeface="Calibri"/>
                          <a:cs typeface="Times New Roman"/>
                        </a:rPr>
                        <a:t> &lt;10</a:t>
                      </a:r>
                      <a:r>
                        <a:rPr lang="en-US" sz="1600" dirty="0">
                          <a:effectLst/>
                          <a:latin typeface="Calibri"/>
                          <a:ea typeface="Calibri"/>
                          <a:cs typeface="Calibri"/>
                        </a:rPr>
                        <a:t> µ</a:t>
                      </a:r>
                      <a:r>
                        <a:rPr lang="en-US" sz="1600" dirty="0" err="1">
                          <a:effectLst/>
                          <a:latin typeface="Calibri"/>
                          <a:ea typeface="Calibri"/>
                          <a:cs typeface="Times New Roman"/>
                        </a:rPr>
                        <a:t>Sv</a:t>
                      </a:r>
                      <a:r>
                        <a:rPr lang="en-US" sz="1600" dirty="0">
                          <a:effectLst/>
                          <a:latin typeface="Calibri"/>
                          <a:ea typeface="Calibri"/>
                          <a:cs typeface="Times New Roman"/>
                        </a:rPr>
                        <a:t>/</a:t>
                      </a:r>
                      <a:r>
                        <a:rPr lang="en-US" sz="1600" dirty="0" err="1">
                          <a:effectLst/>
                          <a:latin typeface="Calibri"/>
                          <a:ea typeface="Calibri"/>
                          <a:cs typeface="Times New Roman"/>
                        </a:rPr>
                        <a:t>hr</a:t>
                      </a:r>
                      <a:endParaRPr lang="en-US"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ctr">
                        <a:lnSpc>
                          <a:spcPct val="115000"/>
                        </a:lnSpc>
                        <a:spcBef>
                          <a:spcPts val="0"/>
                        </a:spcBef>
                        <a:spcAft>
                          <a:spcPts val="0"/>
                        </a:spcAft>
                      </a:pPr>
                      <a:r>
                        <a:rPr lang="en-US" sz="1600" dirty="0">
                          <a:effectLst/>
                          <a:latin typeface="Calibri"/>
                          <a:ea typeface="Calibri"/>
                          <a:cs typeface="Times New Roman"/>
                        </a:rPr>
                        <a:t>low</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ctr">
                        <a:lnSpc>
                          <a:spcPct val="115000"/>
                        </a:lnSpc>
                        <a:spcBef>
                          <a:spcPts val="0"/>
                        </a:spcBef>
                        <a:spcAft>
                          <a:spcPts val="0"/>
                        </a:spcAft>
                      </a:pPr>
                      <a:r>
                        <a:rPr lang="en-US" sz="1600" dirty="0">
                          <a:effectLst/>
                          <a:latin typeface="Calibri"/>
                          <a:ea typeface="Calibri"/>
                          <a:cs typeface="Times New Roman"/>
                        </a:rPr>
                        <a:t>Pre-work planning; ALARA controls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769527">
                <a:tc>
                  <a:txBody>
                    <a:bodyPr/>
                    <a:lstStyle/>
                    <a:p>
                      <a:pPr marL="0" marR="0" algn="ctr">
                        <a:lnSpc>
                          <a:spcPct val="115000"/>
                        </a:lnSpc>
                        <a:spcBef>
                          <a:spcPts val="0"/>
                        </a:spcBef>
                        <a:spcAft>
                          <a:spcPts val="0"/>
                        </a:spcAft>
                      </a:pPr>
                      <a:r>
                        <a:rPr lang="en-US" sz="1600" b="1" dirty="0">
                          <a:effectLst/>
                          <a:latin typeface="Calibri"/>
                          <a:ea typeface="Calibri"/>
                          <a:cs typeface="Times New Roman"/>
                        </a:rPr>
                        <a:t>Medium</a:t>
                      </a:r>
                      <a:endParaRPr lang="en-US"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endParaRPr lang="en-US" sz="16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ctr">
                        <a:lnSpc>
                          <a:spcPct val="115000"/>
                        </a:lnSpc>
                        <a:spcBef>
                          <a:spcPts val="0"/>
                        </a:spcBef>
                        <a:spcAft>
                          <a:spcPts val="0"/>
                        </a:spcAft>
                      </a:pPr>
                      <a:r>
                        <a:rPr lang="en-US" sz="1600" dirty="0">
                          <a:effectLst/>
                          <a:latin typeface="Calibri"/>
                          <a:ea typeface="Calibri"/>
                          <a:cs typeface="Times New Roman"/>
                        </a:rPr>
                        <a:t>&gt;10</a:t>
                      </a:r>
                      <a:r>
                        <a:rPr lang="en-US" sz="1600" dirty="0">
                          <a:effectLst/>
                          <a:latin typeface="Calibri"/>
                          <a:ea typeface="Calibri"/>
                          <a:cs typeface="Calibri"/>
                        </a:rPr>
                        <a:t> µ</a:t>
                      </a:r>
                      <a:r>
                        <a:rPr lang="en-US" sz="1600" dirty="0" err="1">
                          <a:effectLst/>
                          <a:latin typeface="Calibri"/>
                          <a:ea typeface="Calibri"/>
                          <a:cs typeface="Times New Roman"/>
                        </a:rPr>
                        <a:t>Sv</a:t>
                      </a:r>
                      <a:r>
                        <a:rPr lang="en-US" sz="1600" dirty="0">
                          <a:effectLst/>
                          <a:latin typeface="Calibri"/>
                          <a:ea typeface="Calibri"/>
                          <a:cs typeface="Times New Roman"/>
                        </a:rPr>
                        <a:t>/</a:t>
                      </a:r>
                      <a:r>
                        <a:rPr lang="en-US" sz="1600" dirty="0" err="1">
                          <a:effectLst/>
                          <a:latin typeface="Calibri"/>
                          <a:ea typeface="Calibri"/>
                          <a:cs typeface="Times New Roman"/>
                        </a:rPr>
                        <a:t>hr</a:t>
                      </a:r>
                      <a:r>
                        <a:rPr lang="en-US" sz="1600" dirty="0">
                          <a:effectLst/>
                          <a:latin typeface="Calibri"/>
                          <a:ea typeface="Calibri"/>
                          <a:cs typeface="Calibri"/>
                        </a:rPr>
                        <a:t> &lt;1 </a:t>
                      </a:r>
                      <a:r>
                        <a:rPr lang="en-US" sz="1600" dirty="0" err="1">
                          <a:effectLst/>
                          <a:latin typeface="Calibri"/>
                          <a:ea typeface="Calibri"/>
                          <a:cs typeface="Calibri"/>
                        </a:rPr>
                        <a:t>m</a:t>
                      </a:r>
                      <a:r>
                        <a:rPr lang="en-US" sz="1600" dirty="0" err="1">
                          <a:effectLst/>
                          <a:latin typeface="Calibri"/>
                          <a:ea typeface="Calibri"/>
                          <a:cs typeface="Times New Roman"/>
                        </a:rPr>
                        <a:t>Sv</a:t>
                      </a:r>
                      <a:r>
                        <a:rPr lang="en-US" sz="1600" dirty="0">
                          <a:effectLst/>
                          <a:latin typeface="Calibri"/>
                          <a:ea typeface="Calibri"/>
                          <a:cs typeface="Times New Roman"/>
                        </a:rPr>
                        <a:t>/</a:t>
                      </a:r>
                      <a:r>
                        <a:rPr lang="en-US" sz="1600" dirty="0" err="1">
                          <a:effectLst/>
                          <a:latin typeface="Calibri"/>
                          <a:ea typeface="Calibri"/>
                          <a:cs typeface="Times New Roman"/>
                        </a:rPr>
                        <a:t>hr</a:t>
                      </a:r>
                      <a:endParaRPr lang="en-US"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ctr">
                        <a:lnSpc>
                          <a:spcPct val="115000"/>
                        </a:lnSpc>
                        <a:spcBef>
                          <a:spcPts val="0"/>
                        </a:spcBef>
                        <a:spcAft>
                          <a:spcPts val="0"/>
                        </a:spcAft>
                      </a:pPr>
                      <a:r>
                        <a:rPr lang="en-US" sz="1600" dirty="0">
                          <a:effectLst/>
                          <a:latin typeface="Calibri"/>
                          <a:ea typeface="Calibri"/>
                          <a:cs typeface="Times New Roman"/>
                        </a:rPr>
                        <a:t>medium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ctr">
                        <a:lnSpc>
                          <a:spcPct val="115000"/>
                        </a:lnSpc>
                        <a:spcBef>
                          <a:spcPts val="0"/>
                        </a:spcBef>
                        <a:spcAft>
                          <a:spcPts val="0"/>
                        </a:spcAft>
                      </a:pPr>
                      <a:r>
                        <a:rPr lang="en-US" sz="1600" dirty="0">
                          <a:effectLst/>
                          <a:latin typeface="Calibri"/>
                          <a:ea typeface="Calibri"/>
                          <a:cs typeface="Times New Roman"/>
                        </a:rPr>
                        <a:t>Pre-work planning; ALARA controls; consult H&amp;S team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1026036">
                <a:tc>
                  <a:txBody>
                    <a:bodyPr/>
                    <a:lstStyle/>
                    <a:p>
                      <a:pPr marL="0" marR="0" algn="ctr">
                        <a:lnSpc>
                          <a:spcPct val="115000"/>
                        </a:lnSpc>
                        <a:spcBef>
                          <a:spcPts val="0"/>
                        </a:spcBef>
                        <a:spcAft>
                          <a:spcPts val="0"/>
                        </a:spcAft>
                      </a:pPr>
                      <a:r>
                        <a:rPr lang="en-US" sz="1600" b="1" dirty="0">
                          <a:effectLst/>
                          <a:latin typeface="Calibri"/>
                          <a:ea typeface="Calibri"/>
                          <a:cs typeface="Times New Roman"/>
                        </a:rPr>
                        <a:t>High</a:t>
                      </a:r>
                      <a:endParaRPr lang="en-US"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endParaRPr lang="en-US" sz="16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ctr">
                        <a:lnSpc>
                          <a:spcPct val="115000"/>
                        </a:lnSpc>
                        <a:spcBef>
                          <a:spcPts val="0"/>
                        </a:spcBef>
                        <a:spcAft>
                          <a:spcPts val="0"/>
                        </a:spcAft>
                      </a:pPr>
                      <a:r>
                        <a:rPr lang="en-US" sz="1600" dirty="0">
                          <a:effectLst/>
                          <a:latin typeface="Calibri"/>
                          <a:ea typeface="Calibri"/>
                          <a:cs typeface="Times New Roman"/>
                        </a:rPr>
                        <a:t> &gt;</a:t>
                      </a:r>
                      <a:r>
                        <a:rPr lang="en-US" sz="1600" dirty="0">
                          <a:effectLst/>
                          <a:latin typeface="Calibri"/>
                          <a:ea typeface="Calibri"/>
                          <a:cs typeface="Calibri"/>
                        </a:rPr>
                        <a:t>1&lt;10 </a:t>
                      </a:r>
                      <a:r>
                        <a:rPr lang="en-US" sz="1600" dirty="0" err="1">
                          <a:effectLst/>
                          <a:latin typeface="Calibri"/>
                          <a:ea typeface="Calibri"/>
                          <a:cs typeface="Calibri"/>
                        </a:rPr>
                        <a:t>m</a:t>
                      </a:r>
                      <a:r>
                        <a:rPr lang="en-US" sz="1600" dirty="0" err="1">
                          <a:effectLst/>
                          <a:latin typeface="Calibri"/>
                          <a:ea typeface="Calibri"/>
                          <a:cs typeface="Times New Roman"/>
                        </a:rPr>
                        <a:t>Sv</a:t>
                      </a:r>
                      <a:r>
                        <a:rPr lang="en-US" sz="1600" dirty="0">
                          <a:effectLst/>
                          <a:latin typeface="Calibri"/>
                          <a:ea typeface="Calibri"/>
                          <a:cs typeface="Times New Roman"/>
                        </a:rPr>
                        <a:t>/</a:t>
                      </a:r>
                      <a:r>
                        <a:rPr lang="en-US" sz="1600" dirty="0" err="1">
                          <a:effectLst/>
                          <a:latin typeface="Calibri"/>
                          <a:ea typeface="Calibri"/>
                          <a:cs typeface="Times New Roman"/>
                        </a:rPr>
                        <a:t>hr</a:t>
                      </a:r>
                      <a:endParaRPr lang="en-US"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ctr">
                        <a:lnSpc>
                          <a:spcPct val="115000"/>
                        </a:lnSpc>
                        <a:spcBef>
                          <a:spcPts val="0"/>
                        </a:spcBef>
                        <a:spcAft>
                          <a:spcPts val="0"/>
                        </a:spcAft>
                      </a:pPr>
                      <a:r>
                        <a:rPr lang="en-US" sz="1600" dirty="0">
                          <a:effectLst/>
                          <a:latin typeface="Calibri"/>
                          <a:ea typeface="Calibri"/>
                          <a:cs typeface="Times New Roman"/>
                        </a:rPr>
                        <a:t>high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ctr">
                        <a:lnSpc>
                          <a:spcPct val="115000"/>
                        </a:lnSpc>
                        <a:spcBef>
                          <a:spcPts val="0"/>
                        </a:spcBef>
                        <a:spcAft>
                          <a:spcPts val="0"/>
                        </a:spcAft>
                      </a:pPr>
                      <a:r>
                        <a:rPr lang="en-US" sz="1600" dirty="0">
                          <a:effectLst/>
                          <a:latin typeface="Calibri"/>
                          <a:ea typeface="Calibri"/>
                          <a:cs typeface="Times New Roman"/>
                        </a:rPr>
                        <a:t>Pre-work planning; ALARA controls, H&amp;S team approval;  written work plan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1282545">
                <a:tc>
                  <a:txBody>
                    <a:bodyPr/>
                    <a:lstStyle/>
                    <a:p>
                      <a:pPr marL="0" marR="0" algn="ctr">
                        <a:lnSpc>
                          <a:spcPct val="115000"/>
                        </a:lnSpc>
                        <a:spcBef>
                          <a:spcPts val="0"/>
                        </a:spcBef>
                        <a:spcAft>
                          <a:spcPts val="0"/>
                        </a:spcAft>
                      </a:pPr>
                      <a:r>
                        <a:rPr lang="en-US" sz="1600" b="1" dirty="0">
                          <a:effectLst/>
                          <a:latin typeface="Calibri"/>
                          <a:ea typeface="Calibri"/>
                          <a:cs typeface="Times New Roman"/>
                        </a:rPr>
                        <a:t>Very High              </a:t>
                      </a:r>
                      <a:r>
                        <a:rPr lang="en-US" sz="16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endParaRPr lang="en-US" sz="16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ctr">
                        <a:lnSpc>
                          <a:spcPct val="115000"/>
                        </a:lnSpc>
                        <a:spcBef>
                          <a:spcPts val="0"/>
                        </a:spcBef>
                        <a:spcAft>
                          <a:spcPts val="0"/>
                        </a:spcAft>
                      </a:pPr>
                      <a:r>
                        <a:rPr lang="en-US" sz="1600" dirty="0">
                          <a:effectLst/>
                          <a:latin typeface="Calibri"/>
                          <a:ea typeface="Calibri"/>
                          <a:cs typeface="Times New Roman"/>
                        </a:rPr>
                        <a:t>&gt;</a:t>
                      </a:r>
                      <a:r>
                        <a:rPr lang="en-US" sz="1600" dirty="0">
                          <a:effectLst/>
                          <a:latin typeface="Calibri"/>
                          <a:ea typeface="Calibri"/>
                          <a:cs typeface="Calibri"/>
                        </a:rPr>
                        <a:t>10 </a:t>
                      </a:r>
                      <a:r>
                        <a:rPr lang="en-US" sz="1600" dirty="0" err="1">
                          <a:effectLst/>
                          <a:latin typeface="Calibri"/>
                          <a:ea typeface="Calibri"/>
                          <a:cs typeface="Calibri"/>
                        </a:rPr>
                        <a:t>m</a:t>
                      </a:r>
                      <a:r>
                        <a:rPr lang="en-US" sz="1600" dirty="0" err="1">
                          <a:effectLst/>
                          <a:latin typeface="Calibri"/>
                          <a:ea typeface="Calibri"/>
                          <a:cs typeface="Times New Roman"/>
                        </a:rPr>
                        <a:t>Sv</a:t>
                      </a:r>
                      <a:r>
                        <a:rPr lang="en-US" sz="1600" dirty="0">
                          <a:effectLst/>
                          <a:latin typeface="Calibri"/>
                          <a:ea typeface="Calibri"/>
                          <a:cs typeface="Times New Roman"/>
                        </a:rPr>
                        <a:t>/</a:t>
                      </a:r>
                      <a:r>
                        <a:rPr lang="en-US" sz="1600" dirty="0" err="1">
                          <a:effectLst/>
                          <a:latin typeface="Calibri"/>
                          <a:ea typeface="Calibri"/>
                          <a:cs typeface="Times New Roman"/>
                        </a:rPr>
                        <a:t>hr</a:t>
                      </a:r>
                      <a:endParaRPr lang="en-US"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ctr">
                        <a:lnSpc>
                          <a:spcPct val="115000"/>
                        </a:lnSpc>
                        <a:spcBef>
                          <a:spcPts val="0"/>
                        </a:spcBef>
                        <a:spcAft>
                          <a:spcPts val="0"/>
                        </a:spcAft>
                      </a:pPr>
                      <a:r>
                        <a:rPr lang="en-US" sz="1600" dirty="0">
                          <a:effectLst/>
                          <a:latin typeface="Calibri"/>
                          <a:ea typeface="Calibri"/>
                          <a:cs typeface="Times New Roman"/>
                        </a:rPr>
                        <a:t> very high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ctr">
                        <a:lnSpc>
                          <a:spcPct val="115000"/>
                        </a:lnSpc>
                        <a:spcBef>
                          <a:spcPts val="0"/>
                        </a:spcBef>
                        <a:spcAft>
                          <a:spcPts val="0"/>
                        </a:spcAft>
                      </a:pPr>
                      <a:r>
                        <a:rPr lang="en-US" sz="1600" dirty="0">
                          <a:effectLst/>
                          <a:latin typeface="Calibri"/>
                          <a:ea typeface="Calibri"/>
                          <a:cs typeface="Times New Roman"/>
                        </a:rPr>
                        <a:t>Pre-work planning; ALARA controls; H&amp;S team &amp; IA TL approval:                                                                                                                                                                                                                                                                                                                                                                                                                                     written work plan; DG authorization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bl>
          </a:graphicData>
        </a:graphic>
      </p:graphicFrame>
      <p:pic>
        <p:nvPicPr>
          <p:cNvPr id="1035"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2585" y="2219846"/>
            <a:ext cx="1430795" cy="617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6"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02585" y="2837232"/>
            <a:ext cx="1430793" cy="5823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7"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17492" y="3419604"/>
            <a:ext cx="1415887" cy="889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8" name="Picture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17492" y="4308952"/>
            <a:ext cx="1299566" cy="1039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9" name="Picture 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30782" y="5453065"/>
            <a:ext cx="1163638" cy="128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84455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smtClean="0">
                <a:solidFill>
                  <a:schemeClr val="bg1"/>
                </a:solidFill>
                <a:latin typeface="Arial" panose="020B0604020202020204" pitchFamily="34" charset="0"/>
                <a:cs typeface="Arial" panose="020B0604020202020204" pitchFamily="34" charset="0"/>
              </a:rPr>
              <a:t>Conclusions </a:t>
            </a:r>
            <a:r>
              <a:rPr lang="en-US" sz="1800" dirty="0" smtClean="0">
                <a:solidFill>
                  <a:schemeClr val="bg1"/>
                </a:solidFill>
                <a:latin typeface="Arial" panose="020B0604020202020204" pitchFamily="34" charset="0"/>
                <a:cs typeface="Arial" panose="020B0604020202020204" pitchFamily="34" charset="0"/>
              </a:rPr>
              <a:t>   </a:t>
            </a:r>
            <a:endParaRPr lang="x-none" sz="48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 xmlns:a16="http://schemas.microsoft.com/office/drawing/2014/main" id="{A8C265B7-8CC9-C945-6901-364B5B6546C6}"/>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P4.5-786</a:t>
            </a:r>
            <a:endParaRPr lang="x-none" sz="10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 xmlns:a16="http://schemas.microsoft.com/office/drawing/2014/main" id="{24821806-AD21-A1E2-97F0-06948A5B57CC}"/>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x-none" sz="2000" b="1" dirty="0">
              <a:solidFill>
                <a:schemeClr val="bg1"/>
              </a:solidFill>
              <a:latin typeface="Arial" panose="020B0604020202020204" pitchFamily="34" charset="0"/>
              <a:cs typeface="Arial" panose="020B0604020202020204" pitchFamily="34"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37171" y="261160"/>
            <a:ext cx="1517007" cy="854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651353" y="1227551"/>
            <a:ext cx="8242126" cy="4862870"/>
          </a:xfrm>
          <a:prstGeom prst="rect">
            <a:avLst/>
          </a:prstGeom>
        </p:spPr>
        <p:txBody>
          <a:bodyPr wrap="square">
            <a:spAutoFit/>
          </a:bodyPr>
          <a:lstStyle/>
          <a:p>
            <a:pPr algn="just"/>
            <a:endParaRPr lang="en-US" sz="2000" b="1" dirty="0" smtClean="0">
              <a:latin typeface="Arial" pitchFamily="34" charset="0"/>
              <a:cs typeface="Arial" pitchFamily="34" charset="0"/>
            </a:endParaRPr>
          </a:p>
          <a:p>
            <a:pPr marL="285750" indent="-285750" algn="just">
              <a:buFontTx/>
              <a:buChar char="-"/>
            </a:pPr>
            <a:r>
              <a:rPr lang="en-US" b="1" dirty="0">
                <a:latin typeface="Arial" pitchFamily="34" charset="0"/>
                <a:cs typeface="Arial" pitchFamily="34" charset="0"/>
              </a:rPr>
              <a:t>According </a:t>
            </a:r>
            <a:r>
              <a:rPr lang="en-US" b="1" dirty="0" smtClean="0">
                <a:latin typeface="Arial" pitchFamily="34" charset="0"/>
                <a:cs typeface="Arial" pitchFamily="34" charset="0"/>
              </a:rPr>
              <a:t>to </a:t>
            </a:r>
            <a:r>
              <a:rPr lang="en-US" b="1" dirty="0">
                <a:latin typeface="Arial" pitchFamily="34" charset="0"/>
                <a:cs typeface="Arial" pitchFamily="34" charset="0"/>
              </a:rPr>
              <a:t>my work in my </a:t>
            </a:r>
            <a:r>
              <a:rPr lang="en-US" b="1" dirty="0" smtClean="0">
                <a:latin typeface="Arial" pitchFamily="34" charset="0"/>
                <a:cs typeface="Arial" pitchFamily="34" charset="0"/>
              </a:rPr>
              <a:t>institution </a:t>
            </a:r>
            <a:r>
              <a:rPr lang="en-US" b="1" dirty="0">
                <a:latin typeface="Arial" pitchFamily="34" charset="0"/>
                <a:cs typeface="Arial" pitchFamily="34" charset="0"/>
              </a:rPr>
              <a:t>as a Radiation Protection </a:t>
            </a:r>
            <a:r>
              <a:rPr lang="en-US" b="1" dirty="0" smtClean="0">
                <a:latin typeface="Arial" pitchFamily="34" charset="0"/>
                <a:cs typeface="Arial" pitchFamily="34" charset="0"/>
              </a:rPr>
              <a:t>Officer( </a:t>
            </a:r>
            <a:r>
              <a:rPr lang="en-US" b="1" dirty="0" smtClean="0">
                <a:solidFill>
                  <a:srgbClr val="C00000"/>
                </a:solidFill>
                <a:latin typeface="Arial" pitchFamily="34" charset="0"/>
                <a:cs typeface="Arial" pitchFamily="34" charset="0"/>
              </a:rPr>
              <a:t>RPO</a:t>
            </a:r>
            <a:r>
              <a:rPr lang="en-US" b="1" dirty="0" smtClean="0">
                <a:latin typeface="Arial" pitchFamily="34" charset="0"/>
                <a:cs typeface="Arial" pitchFamily="34" charset="0"/>
              </a:rPr>
              <a:t> )  </a:t>
            </a:r>
            <a:r>
              <a:rPr lang="en-US" b="1" dirty="0">
                <a:latin typeface="Arial" pitchFamily="34" charset="0"/>
                <a:cs typeface="Arial" pitchFamily="34" charset="0"/>
              </a:rPr>
              <a:t>I designed </a:t>
            </a:r>
            <a:r>
              <a:rPr lang="en-US" b="1" dirty="0" smtClean="0">
                <a:latin typeface="Arial" pitchFamily="34" charset="0"/>
                <a:cs typeface="Arial" pitchFamily="34" charset="0"/>
              </a:rPr>
              <a:t>my e- poster titled </a:t>
            </a:r>
            <a:r>
              <a:rPr lang="en-US" b="1" dirty="0">
                <a:latin typeface="Arial" pitchFamily="34" charset="0"/>
                <a:cs typeface="Arial" pitchFamily="34" charset="0"/>
              </a:rPr>
              <a:t>(  </a:t>
            </a:r>
            <a:r>
              <a:rPr lang="en-US" b="1" dirty="0">
                <a:solidFill>
                  <a:srgbClr val="C00000"/>
                </a:solidFill>
                <a:latin typeface="Arial" pitchFamily="34" charset="0"/>
                <a:cs typeface="Arial" pitchFamily="34" charset="0"/>
              </a:rPr>
              <a:t>wallet cards  for </a:t>
            </a:r>
            <a:r>
              <a:rPr lang="en-US" b="1" dirty="0" smtClean="0">
                <a:solidFill>
                  <a:srgbClr val="C00000"/>
                </a:solidFill>
                <a:latin typeface="Arial" pitchFamily="34" charset="0"/>
                <a:cs typeface="Arial" pitchFamily="34" charset="0"/>
              </a:rPr>
              <a:t>Radiation </a:t>
            </a:r>
            <a:r>
              <a:rPr lang="en-US" b="1" dirty="0">
                <a:solidFill>
                  <a:srgbClr val="C00000"/>
                </a:solidFill>
                <a:latin typeface="Arial" pitchFamily="34" charset="0"/>
                <a:cs typeface="Arial" pitchFamily="34" charset="0"/>
              </a:rPr>
              <a:t>Zones</a:t>
            </a:r>
            <a:r>
              <a:rPr lang="en-US" b="1" dirty="0">
                <a:latin typeface="Arial" pitchFamily="34" charset="0"/>
                <a:cs typeface="Arial" pitchFamily="34" charset="0"/>
              </a:rPr>
              <a:t> ) according to IAEA instruction  and CTBTO  for the health and safety </a:t>
            </a:r>
            <a:r>
              <a:rPr lang="en-US" b="1" dirty="0" smtClean="0">
                <a:latin typeface="Arial" pitchFamily="34" charset="0"/>
                <a:cs typeface="Arial" pitchFamily="34" charset="0"/>
              </a:rPr>
              <a:t>of </a:t>
            </a:r>
            <a:r>
              <a:rPr lang="en-US" b="1" dirty="0">
                <a:latin typeface="Arial" pitchFamily="34" charset="0"/>
                <a:cs typeface="Arial" pitchFamily="34" charset="0"/>
              </a:rPr>
              <a:t>workers at the on-site inspection sites are intended to deliver health and safety information and </a:t>
            </a:r>
            <a:r>
              <a:rPr lang="en-US" b="1" dirty="0" smtClean="0">
                <a:latin typeface="Arial" pitchFamily="34" charset="0"/>
                <a:cs typeface="Arial" pitchFamily="34" charset="0"/>
              </a:rPr>
              <a:t>instruct. </a:t>
            </a:r>
          </a:p>
          <a:p>
            <a:pPr marL="285750" indent="-285750" algn="just">
              <a:buFontTx/>
              <a:buChar char="-"/>
            </a:pPr>
            <a:r>
              <a:rPr lang="en-US" b="1" dirty="0" smtClean="0">
                <a:latin typeface="Arial" pitchFamily="34" charset="0"/>
                <a:cs typeface="Arial" pitchFamily="34" charset="0"/>
              </a:rPr>
              <a:t>The Inspection </a:t>
            </a:r>
            <a:r>
              <a:rPr lang="en-US" b="1" dirty="0">
                <a:latin typeface="Arial" pitchFamily="34" charset="0"/>
                <a:cs typeface="Arial" pitchFamily="34" charset="0"/>
              </a:rPr>
              <a:t>teams must comply </a:t>
            </a:r>
            <a:r>
              <a:rPr lang="en-US" b="1" dirty="0" smtClean="0">
                <a:latin typeface="Arial" pitchFamily="34" charset="0"/>
                <a:cs typeface="Arial" pitchFamily="34" charset="0"/>
              </a:rPr>
              <a:t>the </a:t>
            </a:r>
            <a:r>
              <a:rPr lang="en-US" b="1" dirty="0">
                <a:latin typeface="Arial" pitchFamily="34" charset="0"/>
                <a:cs typeface="Arial" pitchFamily="34" charset="0"/>
              </a:rPr>
              <a:t>instructions for entering </a:t>
            </a:r>
            <a:r>
              <a:rPr lang="en-US" b="1" dirty="0" smtClean="0">
                <a:latin typeface="Arial" pitchFamily="34" charset="0"/>
                <a:cs typeface="Arial" pitchFamily="34" charset="0"/>
              </a:rPr>
              <a:t>Radiation Zones </a:t>
            </a:r>
            <a:r>
              <a:rPr lang="en-US" b="1" dirty="0">
                <a:latin typeface="Arial" pitchFamily="34" charset="0"/>
                <a:cs typeface="Arial" pitchFamily="34" charset="0"/>
              </a:rPr>
              <a:t>, and  applying the </a:t>
            </a:r>
            <a:r>
              <a:rPr lang="en-US" b="1" dirty="0">
                <a:solidFill>
                  <a:srgbClr val="C00000"/>
                </a:solidFill>
                <a:latin typeface="Arial" pitchFamily="34" charset="0"/>
                <a:cs typeface="Arial" pitchFamily="34" charset="0"/>
              </a:rPr>
              <a:t>ALARA  principle </a:t>
            </a:r>
            <a:r>
              <a:rPr lang="en-US" b="1" dirty="0">
                <a:latin typeface="Arial" pitchFamily="34" charset="0"/>
                <a:cs typeface="Arial" pitchFamily="34" charset="0"/>
              </a:rPr>
              <a:t>while working in radioactive areas,</a:t>
            </a:r>
          </a:p>
          <a:p>
            <a:pPr marL="285750" indent="-285750" algn="just">
              <a:buFontTx/>
              <a:buChar char="-"/>
            </a:pPr>
            <a:r>
              <a:rPr lang="en-US" b="1" dirty="0">
                <a:latin typeface="Arial" pitchFamily="34" charset="0"/>
                <a:cs typeface="Arial" pitchFamily="34" charset="0"/>
              </a:rPr>
              <a:t> and reducing the number of workers to the lowest possible number to carry out </a:t>
            </a:r>
            <a:r>
              <a:rPr lang="en-US" b="1" dirty="0" smtClean="0">
                <a:latin typeface="Arial" pitchFamily="34" charset="0"/>
                <a:cs typeface="Arial" pitchFamily="34" charset="0"/>
              </a:rPr>
              <a:t>their  </a:t>
            </a:r>
            <a:r>
              <a:rPr lang="en-US" b="1" dirty="0">
                <a:latin typeface="Arial" pitchFamily="34" charset="0"/>
                <a:cs typeface="Arial" pitchFamily="34" charset="0"/>
              </a:rPr>
              <a:t>work  in the </a:t>
            </a:r>
            <a:r>
              <a:rPr lang="en-US" b="1" dirty="0" smtClean="0">
                <a:latin typeface="Arial" pitchFamily="34" charset="0"/>
                <a:cs typeface="Arial" pitchFamily="34" charset="0"/>
              </a:rPr>
              <a:t>IA.</a:t>
            </a:r>
          </a:p>
          <a:p>
            <a:pPr marL="285750" indent="-285750" algn="just">
              <a:buFontTx/>
              <a:buChar char="-"/>
            </a:pPr>
            <a:r>
              <a:rPr lang="en-US" b="1" dirty="0">
                <a:latin typeface="Arial" pitchFamily="34" charset="0"/>
                <a:cs typeface="Arial" pitchFamily="34" charset="0"/>
              </a:rPr>
              <a:t>must be  qualifying inspection teams within the   awareness and </a:t>
            </a:r>
            <a:r>
              <a:rPr lang="en-US" b="1" dirty="0">
                <a:solidFill>
                  <a:srgbClr val="C00000"/>
                </a:solidFill>
                <a:latin typeface="Arial" pitchFamily="34" charset="0"/>
                <a:cs typeface="Arial" pitchFamily="34" charset="0"/>
              </a:rPr>
              <a:t>safety culture </a:t>
            </a:r>
            <a:r>
              <a:rPr lang="en-US" b="1" dirty="0">
                <a:latin typeface="Arial" pitchFamily="34" charset="0"/>
                <a:cs typeface="Arial" pitchFamily="34" charset="0"/>
              </a:rPr>
              <a:t>programs include advance planning and good management in dealing with radiation sources and to learn   about and how to lower it </a:t>
            </a:r>
            <a:r>
              <a:rPr lang="en-US" b="1" dirty="0" smtClean="0">
                <a:latin typeface="Arial" pitchFamily="34" charset="0"/>
                <a:cs typeface="Arial" pitchFamily="34" charset="0"/>
              </a:rPr>
              <a:t>according </a:t>
            </a:r>
            <a:r>
              <a:rPr lang="en-US" b="1" dirty="0">
                <a:latin typeface="Arial" pitchFamily="34" charset="0"/>
                <a:cs typeface="Arial" pitchFamily="34" charset="0"/>
              </a:rPr>
              <a:t>to </a:t>
            </a:r>
            <a:r>
              <a:rPr lang="en-US" b="1" dirty="0">
                <a:solidFill>
                  <a:srgbClr val="C00000"/>
                </a:solidFill>
                <a:latin typeface="Arial" pitchFamily="34" charset="0"/>
                <a:cs typeface="Arial" pitchFamily="34" charset="0"/>
              </a:rPr>
              <a:t>ALARA </a:t>
            </a:r>
            <a:r>
              <a:rPr lang="en-US" b="1" dirty="0" smtClean="0">
                <a:solidFill>
                  <a:srgbClr val="C00000"/>
                </a:solidFill>
                <a:latin typeface="Arial" pitchFamily="34" charset="0"/>
                <a:cs typeface="Arial" pitchFamily="34" charset="0"/>
              </a:rPr>
              <a:t>principle </a:t>
            </a:r>
            <a:endParaRPr lang="en-US" b="1" dirty="0">
              <a:solidFill>
                <a:srgbClr val="C00000"/>
              </a:solidFill>
              <a:latin typeface="Arial" pitchFamily="34" charset="0"/>
              <a:cs typeface="Arial" pitchFamily="34" charset="0"/>
            </a:endParaRPr>
          </a:p>
          <a:p>
            <a:endParaRPr lang="en-US" sz="2000" dirty="0"/>
          </a:p>
          <a:p>
            <a:endParaRPr lang="ar-IQ"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31266" y="2304789"/>
            <a:ext cx="1741117" cy="35189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22053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6089E85-C1D4-F8EB-8947-E04EDEBE8A24}"/>
              </a:ext>
            </a:extLst>
          </p:cNvPr>
          <p:cNvSpPr txBox="1">
            <a:spLocks/>
          </p:cNvSpPr>
          <p:nvPr/>
        </p:nvSpPr>
        <p:spPr>
          <a:xfrm>
            <a:off x="2193009" y="272466"/>
            <a:ext cx="8021508" cy="728522"/>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x-none" sz="1800" smtClean="0">
                <a:solidFill>
                  <a:schemeClr val="bg1"/>
                </a:solidFill>
                <a:latin typeface="Arial" panose="020B0604020202020204" pitchFamily="34" charset="0"/>
                <a:cs typeface="Arial" panose="020B0604020202020204" pitchFamily="34" charset="0"/>
              </a:rPr>
              <a:t/>
            </a:r>
            <a:br>
              <a:rPr lang="x-none" sz="1800" smtClean="0">
                <a:solidFill>
                  <a:schemeClr val="bg1"/>
                </a:solidFill>
                <a:latin typeface="Arial" panose="020B0604020202020204" pitchFamily="34" charset="0"/>
                <a:cs typeface="Arial" panose="020B0604020202020204" pitchFamily="34" charset="0"/>
              </a:rPr>
            </a:br>
            <a:r>
              <a:rPr lang="en-US" sz="2000" b="1" dirty="0" smtClean="0">
                <a:solidFill>
                  <a:schemeClr val="bg1"/>
                </a:solidFill>
                <a:latin typeface="Arial" panose="020B0604020202020204" pitchFamily="34" charset="0"/>
                <a:cs typeface="Arial" panose="020B0604020202020204" pitchFamily="34" charset="0"/>
              </a:rPr>
              <a:t>References</a:t>
            </a:r>
            <a:endParaRPr lang="x-none" sz="2000" b="1"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 xmlns:a16="http://schemas.microsoft.com/office/drawing/2014/main" id="{8A4625A7-A4FC-6B6E-2D16-2A1FEF584678}"/>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P4.5-786</a:t>
            </a:r>
            <a:endParaRPr lang="x-none" sz="10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 xmlns:a16="http://schemas.microsoft.com/office/drawing/2014/main" id="{5697553C-F754-7E6F-207D-38FFFBBDD788}"/>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x-none" sz="2000" b="1" dirty="0">
              <a:solidFill>
                <a:schemeClr val="bg1"/>
              </a:solidFill>
              <a:latin typeface="Arial" panose="020B0604020202020204" pitchFamily="34" charset="0"/>
              <a:cs typeface="Arial" panose="020B0604020202020204" pitchFamily="34" charset="0"/>
            </a:endParaRPr>
          </a:p>
        </p:txBody>
      </p:sp>
      <p:sp>
        <p:nvSpPr>
          <p:cNvPr id="4" name="Rectangle 3"/>
          <p:cNvSpPr/>
          <p:nvPr/>
        </p:nvSpPr>
        <p:spPr>
          <a:xfrm>
            <a:off x="751562" y="1365337"/>
            <a:ext cx="9453808" cy="1231106"/>
          </a:xfrm>
          <a:prstGeom prst="rect">
            <a:avLst/>
          </a:prstGeom>
        </p:spPr>
        <p:txBody>
          <a:bodyPr wrap="square">
            <a:spAutoFit/>
          </a:bodyPr>
          <a:lstStyle/>
          <a:p>
            <a:pPr marL="342900" indent="-342900">
              <a:buFontTx/>
              <a:buChar char="-"/>
            </a:pPr>
            <a:r>
              <a:rPr lang="en-US" b="1" dirty="0" smtClean="0">
                <a:latin typeface="Arial" pitchFamily="34" charset="0"/>
                <a:cs typeface="Arial" pitchFamily="34" charset="0"/>
              </a:rPr>
              <a:t>IAEA / International Basic Safety standard GSR part 3 / GSG-7</a:t>
            </a:r>
            <a:endParaRPr lang="en-US" b="1" dirty="0">
              <a:latin typeface="Arial" pitchFamily="34" charset="0"/>
              <a:cs typeface="Arial" pitchFamily="34" charset="0"/>
            </a:endParaRPr>
          </a:p>
          <a:p>
            <a:pPr marL="342900" indent="-342900">
              <a:buFontTx/>
              <a:buChar char="-"/>
            </a:pPr>
            <a:r>
              <a:rPr lang="en-US" b="1" dirty="0" smtClean="0">
                <a:latin typeface="Arial" pitchFamily="34" charset="0"/>
                <a:cs typeface="Arial" pitchFamily="34" charset="0"/>
              </a:rPr>
              <a:t>CTBTO </a:t>
            </a:r>
            <a:r>
              <a:rPr lang="en-US" b="1" dirty="0" smtClean="0">
                <a:latin typeface="Arial" pitchFamily="34" charset="0"/>
                <a:cs typeface="Arial" pitchFamily="34" charset="0"/>
              </a:rPr>
              <a:t>website  .</a:t>
            </a:r>
            <a:endParaRPr lang="en-US" b="1" dirty="0">
              <a:latin typeface="Arial" pitchFamily="34" charset="0"/>
              <a:cs typeface="Arial" pitchFamily="34" charset="0"/>
            </a:endParaRPr>
          </a:p>
          <a:p>
            <a:pPr marL="342900" indent="-342900">
              <a:buFontTx/>
              <a:buChar char="-"/>
            </a:pPr>
            <a:r>
              <a:rPr lang="en-US" b="1" dirty="0" smtClean="0">
                <a:latin typeface="Arial" pitchFamily="34" charset="0"/>
                <a:cs typeface="Arial" pitchFamily="34" charset="0"/>
              </a:rPr>
              <a:t>Iraqi </a:t>
            </a:r>
            <a:r>
              <a:rPr lang="en-US" b="1" dirty="0">
                <a:latin typeface="Arial" pitchFamily="34" charset="0"/>
                <a:cs typeface="Arial" pitchFamily="34" charset="0"/>
              </a:rPr>
              <a:t>Radiation Law No. 99 of </a:t>
            </a:r>
            <a:r>
              <a:rPr lang="en-US" b="1" dirty="0" smtClean="0">
                <a:latin typeface="Arial" pitchFamily="34" charset="0"/>
                <a:cs typeface="Arial" pitchFamily="34" charset="0"/>
              </a:rPr>
              <a:t>1980 .</a:t>
            </a:r>
          </a:p>
          <a:p>
            <a:pPr marL="342900" indent="-342900">
              <a:buFontTx/>
              <a:buChar char="-"/>
            </a:pPr>
            <a:endParaRPr lang="en-US" sz="2000" b="1" dirty="0" smtClean="0">
              <a:latin typeface="Arial" pitchFamily="34" charset="0"/>
              <a:cs typeface="Arial" pitchFamily="34" charset="0"/>
            </a:endParaRP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05370" y="209689"/>
            <a:ext cx="15113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8056080"/>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3611</TotalTime>
  <Words>886</Words>
  <Application>Microsoft Office PowerPoint</Application>
  <PresentationFormat>Custom</PresentationFormat>
  <Paragraphs>91</Paragraphs>
  <Slides>7</Slides>
  <Notes>0</Notes>
  <HiddenSlides>0</HiddenSlides>
  <MMClips>0</MMClips>
  <ScaleCrop>false</ScaleCrop>
  <HeadingPairs>
    <vt:vector size="4" baseType="variant">
      <vt:variant>
        <vt:lpstr>Theme</vt:lpstr>
      </vt:variant>
      <vt:variant>
        <vt:i4>2</vt:i4>
      </vt:variant>
      <vt:variant>
        <vt:lpstr>Slide Titles</vt:lpstr>
      </vt:variant>
      <vt:variant>
        <vt:i4>7</vt:i4>
      </vt:variant>
    </vt:vector>
  </HeadingPairs>
  <TitlesOfParts>
    <vt:vector size="9" baseType="lpstr">
      <vt:lpstr>Custom Design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Moshir Kyrollos</dc:creator>
  <cp:lastModifiedBy>DR.Ahmed Saker 2o1O</cp:lastModifiedBy>
  <cp:revision>139</cp:revision>
  <dcterms:created xsi:type="dcterms:W3CDTF">2023-04-18T13:25:54Z</dcterms:created>
  <dcterms:modified xsi:type="dcterms:W3CDTF">2023-06-10T22:01:26Z</dcterms:modified>
</cp:coreProperties>
</file>