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 Template" id="{D3474E28-4AA6-E748-B496-81F08868819A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87" autoAdjust="0"/>
    <p:restoredTop sz="86323" autoAdjust="0"/>
  </p:normalViewPr>
  <p:slideViewPr>
    <p:cSldViewPr snapToGrid="0">
      <p:cViewPr>
        <p:scale>
          <a:sx n="76" d="100"/>
          <a:sy n="76" d="100"/>
        </p:scale>
        <p:origin x="-1104" y="-1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222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E3B960F-DD99-15C9-0B8B-8812FA65F7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C772C69-3FA2-7471-7D20-0193338A6E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6BD510-9EB7-352F-4299-E72E569B8D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BBE651C-E995-6D0C-69DF-B08DA91D3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F312567-4417-4398-7043-025006E25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026471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57DBD55-D949-603C-D4B0-76BF5A6F6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DA7AB6-60A3-C781-0F6C-EE05C02F7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952BB46-382F-D2E7-AE45-6658D0BB5E0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38399F-CEA1-5E34-629D-5B852C64E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3A48BB-D79A-C07C-2705-F0BB4F5BE6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995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9559DF0-843B-0123-336F-436CBCFB86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AF89A11-648F-F280-73CE-7BB16BDE2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091215F-8C03-13FA-7CA9-97C1ED8D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91B1AC-07AB-6379-312C-13CB86C42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AB01CC9-1660-AC5F-55AF-2E2C09C74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73028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D3FEE6D-2A0A-67BB-C604-40C5BDFAE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FCEE5B6-B354-536E-532A-A02EB76E3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CCE5EE6-4C68-A431-0DCB-255BEAF0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DF841C-77A5-A0A1-BF7C-9C573C101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AC301-62EA-06A8-25F1-AE7C9612C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3895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5C434D-4BF7-DFF4-0CE1-4BF305023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33B80C5-078D-F5AF-1E84-F25F16AE7A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DC8A51-08E0-4D03-D419-13857F9F69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10/06/2023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A815623-FFB6-DEBB-B2B7-25A8598B2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21D2B2-9B4B-1000-F7A1-B1293AC1F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058015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5EF931-A94C-211D-4C16-E834A5996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F320A0E-285F-5530-02FF-F66B1777B8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C072D30-F2E3-0B3A-B30C-A5343C3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B15F759-D83B-28DD-81FE-FB28B905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54AA6C-AC4A-254A-4ED5-382239E88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DE390A8-0B27-AD23-4D78-8B67D1F64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66363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A98552-CBBF-D10C-2851-CE5F323BE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FFE88C3-615B-816B-C041-1B014F77F8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A50F503-4249-0855-96AC-008B469A4F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5998227-D465-AE51-360B-A84D6E6A8C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8F1D8803-B841-D379-DA13-54B34C5140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03BFB6-C264-EC78-DE85-31ED77A746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10/06/2023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00ADCE47-0D8A-89FC-52C2-D482F134E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A8CD5A7-1626-07AA-D2F2-7D9D7D8D6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959806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865FC91-E1CF-B33B-4316-5F030AB340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10/06/2023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713C2CC-BC4A-E4DF-8494-EC235D702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6A15BA-FEE4-7386-6712-A96CDE521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5535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A740188-5A5C-FAF9-2521-642030BDA5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10/06/2023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8FDEB4D-A45C-1453-8190-7209781C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398E109-5B87-E4B1-ADC1-030218708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2843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D0AA26-4BB6-1D1A-037D-ACBAE49B0B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456E84-B974-7F35-3C70-8E3E07AB2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F0A2D2F7-ABF5-8F11-2584-17C841342F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5971083-6C28-83C7-1AC1-F475C8F45B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B3CCEC8-BA30-1F91-FADA-069CB64C2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0E1819F-0494-7C02-1117-13ABFA5AE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631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EBDAC0-3989-9DEA-56D2-D9110E277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DEEB673-96C5-9150-93A9-B8A6841955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45DBFF-1905-96EA-F117-F7109DA88E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B250AEF-CCD9-BDA4-BC61-04C3F1EBE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B1B96E0-5787-404D-9F78-8A667299D559}" type="datetimeFigureOut">
              <a:rPr lang="x-none" smtClean="0"/>
              <a:t>10/06/2023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0B65F7D-AB3F-4B10-493C-818831748A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4DBF558-90B7-EDC0-41D8-A7E587B84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3D9494-3D73-6B4D-A6B9-58EFB44A3F8D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054567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xmlns="" id="{8F423B4A-9E1C-7EE6-E517-84DB7876326F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0744200" y="234950"/>
            <a:ext cx="1229360" cy="572043"/>
          </a:xfrm>
          <a:prstGeom prst="rect">
            <a:avLst/>
          </a:prstGeom>
        </p:spPr>
      </p:pic>
      <p:grpSp>
        <p:nvGrpSpPr>
          <p:cNvPr id="4" name="Group 4">
            <a:extLst>
              <a:ext uri="{FF2B5EF4-FFF2-40B4-BE49-F238E27FC236}">
                <a16:creationId xmlns:a16="http://schemas.microsoft.com/office/drawing/2014/main" xmlns="" id="{CB8FB5A9-D095-10B6-ECB1-1AFF222B0DB2}"/>
              </a:ext>
            </a:extLst>
          </p:cNvPr>
          <p:cNvGrpSpPr>
            <a:grpSpLocks noChangeAspect="1"/>
          </p:cNvGrpSpPr>
          <p:nvPr userDrawn="1"/>
        </p:nvGrpSpPr>
        <p:grpSpPr bwMode="auto">
          <a:xfrm>
            <a:off x="10818813" y="806450"/>
            <a:ext cx="1079500" cy="250825"/>
            <a:chOff x="6815" y="508"/>
            <a:chExt cx="680" cy="158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xmlns="" id="{0DD4725B-D409-8E89-1D7D-4758483EB3F9}"/>
                </a:ext>
              </a:extLst>
            </p:cNvPr>
            <p:cNvSpPr>
              <a:spLocks noChangeAspect="1" noChangeArrowheads="1" noTextEdit="1"/>
            </p:cNvSpPr>
            <p:nvPr userDrawn="1"/>
          </p:nvSpPr>
          <p:spPr bwMode="auto">
            <a:xfrm>
              <a:off x="6815" y="508"/>
              <a:ext cx="680" cy="1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91F6CFC0-660C-9E31-FA74-55E6BB70F40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822" y="513"/>
              <a:ext cx="669" cy="149"/>
            </a:xfrm>
            <a:custGeom>
              <a:avLst/>
              <a:gdLst>
                <a:gd name="T0" fmla="*/ 83 w 1849"/>
                <a:gd name="T1" fmla="*/ 397 h 397"/>
                <a:gd name="T2" fmla="*/ 83 w 1849"/>
                <a:gd name="T3" fmla="*/ 397 h 397"/>
                <a:gd name="T4" fmla="*/ 0 w 1849"/>
                <a:gd name="T5" fmla="*/ 313 h 397"/>
                <a:gd name="T6" fmla="*/ 0 w 1849"/>
                <a:gd name="T7" fmla="*/ 83 h 397"/>
                <a:gd name="T8" fmla="*/ 83 w 1849"/>
                <a:gd name="T9" fmla="*/ 0 h 397"/>
                <a:gd name="T10" fmla="*/ 1766 w 1849"/>
                <a:gd name="T11" fmla="*/ 0 h 397"/>
                <a:gd name="T12" fmla="*/ 1849 w 1849"/>
                <a:gd name="T13" fmla="*/ 83 h 397"/>
                <a:gd name="T14" fmla="*/ 1849 w 1849"/>
                <a:gd name="T15" fmla="*/ 313 h 397"/>
                <a:gd name="T16" fmla="*/ 1766 w 1849"/>
                <a:gd name="T17" fmla="*/ 397 h 397"/>
                <a:gd name="T18" fmla="*/ 83 w 1849"/>
                <a:gd name="T19" fmla="*/ 397 h 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849" h="397">
                  <a:moveTo>
                    <a:pt x="83" y="397"/>
                  </a:moveTo>
                  <a:lnTo>
                    <a:pt x="83" y="397"/>
                  </a:lnTo>
                  <a:cubicBezTo>
                    <a:pt x="37" y="397"/>
                    <a:pt x="0" y="359"/>
                    <a:pt x="0" y="313"/>
                  </a:cubicBezTo>
                  <a:lnTo>
                    <a:pt x="0" y="83"/>
                  </a:lnTo>
                  <a:cubicBezTo>
                    <a:pt x="0" y="37"/>
                    <a:pt x="37" y="0"/>
                    <a:pt x="83" y="0"/>
                  </a:cubicBezTo>
                  <a:lnTo>
                    <a:pt x="1766" y="0"/>
                  </a:lnTo>
                  <a:cubicBezTo>
                    <a:pt x="1812" y="0"/>
                    <a:pt x="1849" y="37"/>
                    <a:pt x="1849" y="83"/>
                  </a:cubicBezTo>
                  <a:lnTo>
                    <a:pt x="1849" y="313"/>
                  </a:lnTo>
                  <a:cubicBezTo>
                    <a:pt x="1849" y="359"/>
                    <a:pt x="1812" y="397"/>
                    <a:pt x="1766" y="397"/>
                  </a:cubicBezTo>
                  <a:lnTo>
                    <a:pt x="83" y="397"/>
                  </a:lnTo>
                  <a:close/>
                </a:path>
              </a:pathLst>
            </a:custGeom>
            <a:noFill/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9BEA4DB1-6F10-0277-07CB-62EEA74BBF97}"/>
                </a:ext>
              </a:extLst>
            </p:cNvPr>
            <p:cNvSpPr>
              <a:spLocks noEditPoints="1"/>
            </p:cNvSpPr>
            <p:nvPr userDrawn="1"/>
          </p:nvSpPr>
          <p:spPr bwMode="auto">
            <a:xfrm>
              <a:off x="6815" y="506"/>
              <a:ext cx="683" cy="163"/>
            </a:xfrm>
            <a:custGeom>
              <a:avLst/>
              <a:gdLst>
                <a:gd name="T0" fmla="*/ 1786 w 1889"/>
                <a:gd name="T1" fmla="*/ 0 h 435"/>
                <a:gd name="T2" fmla="*/ 1786 w 1889"/>
                <a:gd name="T3" fmla="*/ 0 h 435"/>
                <a:gd name="T4" fmla="*/ 103 w 1889"/>
                <a:gd name="T5" fmla="*/ 0 h 435"/>
                <a:gd name="T6" fmla="*/ 0 w 1889"/>
                <a:gd name="T7" fmla="*/ 102 h 435"/>
                <a:gd name="T8" fmla="*/ 0 w 1889"/>
                <a:gd name="T9" fmla="*/ 332 h 435"/>
                <a:gd name="T10" fmla="*/ 103 w 1889"/>
                <a:gd name="T11" fmla="*/ 435 h 435"/>
                <a:gd name="T12" fmla="*/ 1786 w 1889"/>
                <a:gd name="T13" fmla="*/ 435 h 435"/>
                <a:gd name="T14" fmla="*/ 1889 w 1889"/>
                <a:gd name="T15" fmla="*/ 332 h 435"/>
                <a:gd name="T16" fmla="*/ 1889 w 1889"/>
                <a:gd name="T17" fmla="*/ 102 h 435"/>
                <a:gd name="T18" fmla="*/ 1786 w 1889"/>
                <a:gd name="T19" fmla="*/ 0 h 435"/>
                <a:gd name="T20" fmla="*/ 1786 w 1889"/>
                <a:gd name="T21" fmla="*/ 39 h 435"/>
                <a:gd name="T22" fmla="*/ 1786 w 1889"/>
                <a:gd name="T23" fmla="*/ 39 h 435"/>
                <a:gd name="T24" fmla="*/ 1849 w 1889"/>
                <a:gd name="T25" fmla="*/ 102 h 435"/>
                <a:gd name="T26" fmla="*/ 1849 w 1889"/>
                <a:gd name="T27" fmla="*/ 332 h 435"/>
                <a:gd name="T28" fmla="*/ 1786 w 1889"/>
                <a:gd name="T29" fmla="*/ 395 h 435"/>
                <a:gd name="T30" fmla="*/ 103 w 1889"/>
                <a:gd name="T31" fmla="*/ 395 h 435"/>
                <a:gd name="T32" fmla="*/ 39 w 1889"/>
                <a:gd name="T33" fmla="*/ 332 h 435"/>
                <a:gd name="T34" fmla="*/ 39 w 1889"/>
                <a:gd name="T35" fmla="*/ 102 h 435"/>
                <a:gd name="T36" fmla="*/ 103 w 1889"/>
                <a:gd name="T37" fmla="*/ 39 h 435"/>
                <a:gd name="T38" fmla="*/ 1786 w 1889"/>
                <a:gd name="T39" fmla="*/ 39 h 4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889" h="435">
                  <a:moveTo>
                    <a:pt x="1786" y="0"/>
                  </a:moveTo>
                  <a:lnTo>
                    <a:pt x="1786" y="0"/>
                  </a:lnTo>
                  <a:lnTo>
                    <a:pt x="103" y="0"/>
                  </a:lnTo>
                  <a:cubicBezTo>
                    <a:pt x="46" y="0"/>
                    <a:pt x="0" y="45"/>
                    <a:pt x="0" y="102"/>
                  </a:cubicBezTo>
                  <a:lnTo>
                    <a:pt x="0" y="332"/>
                  </a:lnTo>
                  <a:cubicBezTo>
                    <a:pt x="0" y="389"/>
                    <a:pt x="46" y="435"/>
                    <a:pt x="103" y="435"/>
                  </a:cubicBezTo>
                  <a:lnTo>
                    <a:pt x="1786" y="435"/>
                  </a:lnTo>
                  <a:cubicBezTo>
                    <a:pt x="1843" y="435"/>
                    <a:pt x="1889" y="389"/>
                    <a:pt x="1889" y="332"/>
                  </a:cubicBezTo>
                  <a:lnTo>
                    <a:pt x="1889" y="102"/>
                  </a:lnTo>
                  <a:cubicBezTo>
                    <a:pt x="1889" y="45"/>
                    <a:pt x="1843" y="0"/>
                    <a:pt x="1786" y="0"/>
                  </a:cubicBezTo>
                  <a:close/>
                  <a:moveTo>
                    <a:pt x="1786" y="39"/>
                  </a:moveTo>
                  <a:lnTo>
                    <a:pt x="1786" y="39"/>
                  </a:lnTo>
                  <a:cubicBezTo>
                    <a:pt x="1821" y="39"/>
                    <a:pt x="1849" y="67"/>
                    <a:pt x="1849" y="102"/>
                  </a:cubicBezTo>
                  <a:lnTo>
                    <a:pt x="1849" y="332"/>
                  </a:lnTo>
                  <a:cubicBezTo>
                    <a:pt x="1849" y="367"/>
                    <a:pt x="1821" y="395"/>
                    <a:pt x="1786" y="395"/>
                  </a:cubicBezTo>
                  <a:lnTo>
                    <a:pt x="103" y="395"/>
                  </a:lnTo>
                  <a:cubicBezTo>
                    <a:pt x="68" y="395"/>
                    <a:pt x="39" y="367"/>
                    <a:pt x="39" y="332"/>
                  </a:cubicBezTo>
                  <a:lnTo>
                    <a:pt x="39" y="102"/>
                  </a:lnTo>
                  <a:cubicBezTo>
                    <a:pt x="39" y="67"/>
                    <a:pt x="68" y="39"/>
                    <a:pt x="103" y="39"/>
                  </a:cubicBezTo>
                  <a:lnTo>
                    <a:pt x="1786" y="39"/>
                  </a:lnTo>
                  <a:close/>
                </a:path>
              </a:pathLst>
            </a:custGeom>
            <a:solidFill>
              <a:srgbClr val="C9BF8D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979918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xmlns="" id="{D51AB4DC-58D5-C4A4-6BF9-8102961E9BDB}"/>
              </a:ext>
            </a:extLst>
          </p:cNvPr>
          <p:cNvSpPr txBox="1">
            <a:spLocks/>
          </p:cNvSpPr>
          <p:nvPr/>
        </p:nvSpPr>
        <p:spPr>
          <a:xfrm>
            <a:off x="10841064" y="825623"/>
            <a:ext cx="1069383" cy="244353"/>
          </a:xfrm>
          <a:prstGeom prst="rect">
            <a:avLst/>
          </a:prstGeom>
        </p:spPr>
        <p:txBody>
          <a:bodyPr anchor="b"/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1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P4.5-786</a:t>
            </a:r>
            <a:endParaRPr lang="x-none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C76C91B-333D-CF33-4FE9-81CDD42E9314}"/>
              </a:ext>
            </a:extLst>
          </p:cNvPr>
          <p:cNvSpPr txBox="1"/>
          <p:nvPr/>
        </p:nvSpPr>
        <p:spPr>
          <a:xfrm>
            <a:off x="2061274" y="26169"/>
            <a:ext cx="8547316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Application of Wallet Card for Radiation Zones to Inspection Team Health and Safety Protection in Inspection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Areas</a:t>
            </a:r>
            <a:endParaRPr lang="x-none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x-none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</a:t>
            </a:r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AL-SALHY SALWA </a:t>
            </a:r>
            <a:r>
              <a:rPr lang="x-none" b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</a:t>
            </a:r>
            <a:endParaRPr lang="x-none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Radiation Protection Center (RPC)  / Ministry Of  Environment / Iraq</a:t>
            </a:r>
            <a:endParaRPr lang="en-US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35376481"/>
              </p:ext>
            </p:extLst>
          </p:nvPr>
        </p:nvGraphicFramePr>
        <p:xfrm>
          <a:off x="2655515" y="1540701"/>
          <a:ext cx="9131477" cy="5060515"/>
        </p:xfrm>
        <a:graphic>
          <a:graphicData uri="http://schemas.openxmlformats.org/drawingml/2006/table">
            <a:tbl>
              <a:tblPr firstRow="1" firstCol="1" bandRow="1"/>
              <a:tblGrid>
                <a:gridCol w="1639828"/>
                <a:gridCol w="1589371"/>
                <a:gridCol w="2169012"/>
                <a:gridCol w="1397483"/>
                <a:gridCol w="2335783"/>
              </a:tblGrid>
              <a:tr h="297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cs typeface="+mn-cs"/>
                        </a:rPr>
                        <a:t>Zones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Notes </a:t>
                      </a:r>
                      <a:r>
                        <a:rPr lang="en-US" sz="16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Radiation Field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Contamination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Controls</a:t>
                      </a:r>
                    </a:p>
                  </a:txBody>
                  <a:tcPr marL="68580" marR="6858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3039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Background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&lt;0.2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µ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Sv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29728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Safe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&lt;0.2 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Calibri"/>
                        </a:rPr>
                        <a:t>µ</a:t>
                      </a: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Sv/hr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/>
                          <a:ea typeface="Calibri"/>
                          <a:cs typeface="Times New Roman"/>
                        </a:rPr>
                        <a:t>none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5945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Low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&gt;2 x 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Bkg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&lt;10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µ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Sv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Pre-work planning; ALARA controls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8918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Medium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&gt;10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µ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Sv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hr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 &lt;1 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Sv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medium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Pre-work planning; ALARA controls; consult H&amp;S team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18913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High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&gt;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1&lt;10 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Sv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Pre-work planning; ALARA controls, H&amp;S team approval;  written work plan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  <a:tr h="14864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Very High              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&gt;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Calibri"/>
                        </a:rPr>
                        <a:t>10 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Calibri"/>
                        </a:rPr>
                        <a:t>m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Sv</a:t>
                      </a: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</a:t>
                      </a:r>
                      <a:r>
                        <a:rPr lang="en-US" sz="16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hr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very high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Pre-work planning; ALARA controls; H&amp;S team &amp; IA TL approval: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written work plan; DG authorization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310082" y="1164942"/>
            <a:ext cx="455947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0" cap="none" spc="0" normalizeH="0" baseline="0" noProof="0" dirty="0" smtClean="0">
                <a:ln>
                  <a:noFill/>
                </a:ln>
                <a:solidFill>
                  <a:srgbClr val="DEEBE2">
                    <a:lumMod val="10000"/>
                  </a:srgbClr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Radiation Zones – wallet card</a:t>
            </a:r>
            <a:endParaRPr kumimoji="0" lang="ar-IQ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pic>
        <p:nvPicPr>
          <p:cNvPr id="10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651" y="1834278"/>
            <a:ext cx="1430795" cy="617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653" y="2451664"/>
            <a:ext cx="1430793" cy="582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559" y="3006243"/>
            <a:ext cx="1415887" cy="889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3559" y="4045905"/>
            <a:ext cx="1299566" cy="10396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9683" y="5215070"/>
            <a:ext cx="1163638" cy="128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Rectangle 16"/>
          <p:cNvSpPr/>
          <p:nvPr/>
        </p:nvSpPr>
        <p:spPr>
          <a:xfrm>
            <a:off x="125259" y="1834278"/>
            <a:ext cx="2041744" cy="3539430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just"/>
            <a:r>
              <a:rPr lang="en-US" sz="1400" b="1" dirty="0" smtClean="0"/>
              <a:t>The </a:t>
            </a:r>
            <a:r>
              <a:rPr lang="en-US" sz="1400" b="1" dirty="0"/>
              <a:t>wallet card prepared and designed for inspection teams health and Safety to maintain the radiation doses of an inspection team on-site within ALARA principle to reduce the potential doses of radiation and radioactive </a:t>
            </a:r>
            <a:r>
              <a:rPr lang="en-US" sz="1400" b="1" dirty="0" smtClean="0"/>
              <a:t>Materials .</a:t>
            </a:r>
            <a:endParaRPr lang="en-US" sz="1400" b="1" dirty="0"/>
          </a:p>
          <a:p>
            <a:pPr algn="justLow"/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for more information about wallet card - Radiation Zones please 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</a:rPr>
              <a:t>visit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my </a:t>
            </a:r>
            <a:r>
              <a:rPr lang="en-US" sz="1400" b="1" dirty="0"/>
              <a:t>e- </a:t>
            </a:r>
            <a:r>
              <a:rPr lang="en-US" sz="1400" b="1" dirty="0" smtClean="0"/>
              <a:t>poster( </a:t>
            </a:r>
            <a:r>
              <a:rPr lang="en-US" sz="1400" b="1" dirty="0"/>
              <a:t>P4.5-786 AL-SALHY </a:t>
            </a:r>
            <a:r>
              <a:rPr lang="en-US" sz="1400" b="1" dirty="0" smtClean="0">
                <a:solidFill>
                  <a:schemeClr val="accent2">
                    <a:lumMod val="50000"/>
                  </a:schemeClr>
                </a:solidFill>
              </a:rPr>
              <a:t>) at </a:t>
            </a:r>
            <a:r>
              <a:rPr lang="en-US" sz="1400" b="1" dirty="0">
                <a:solidFill>
                  <a:schemeClr val="accent2">
                    <a:lumMod val="50000"/>
                  </a:schemeClr>
                </a:solidFill>
              </a:rPr>
              <a:t>CTBTO:SnT2023 </a:t>
            </a:r>
            <a:endParaRPr lang="ar-IQ" sz="1400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7453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1390388"/>
            <a:ext cx="3657056" cy="667011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11244" y="1302707"/>
            <a:ext cx="5944144" cy="4558343"/>
          </a:xfrm>
        </p:spPr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21811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2722</TotalTime>
  <Words>191</Words>
  <Application>Microsoft Office PowerPoint</Application>
  <PresentationFormat>Custom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Moshir Kyrollos</dc:creator>
  <cp:lastModifiedBy>DR.Ahmed Saker 2o1O</cp:lastModifiedBy>
  <cp:revision>27</cp:revision>
  <dcterms:created xsi:type="dcterms:W3CDTF">2023-04-18T13:25:54Z</dcterms:created>
  <dcterms:modified xsi:type="dcterms:W3CDTF">2023-06-10T21:52:00Z</dcterms:modified>
</cp:coreProperties>
</file>