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71" d="100"/>
          <a:sy n="71" d="100"/>
        </p:scale>
        <p:origin x="-768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=""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=""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=""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=""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=""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=""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=""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=""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=""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=""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=""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=""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=""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=""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=""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=""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=""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=""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=""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=""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=""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=""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=""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=""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=""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=""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Inspection: Inspected State Party Perspectives towards Successful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 algn="ctr"/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Nalin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Silva</a:t>
            </a:r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and Mines Bureau, Sri Lanka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ISP is having an obligation to assist the OSI Inspectors as of the Treaty.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behavior of the ISP in different scenarios, which an  has not been thoroughly analyzed that may lead into successful inspection outcome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possible behavioral patterns of the OSI as of the potential three Scenarios: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S1.Natural event that resembles a UNE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S2. Nuclear accident 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S3. Nuclear test by violating the Treaty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145988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is expected as results: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S1: Full co-operation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S2: Partial / full co-operation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S3: Lack of co-operation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of Inspectors to identify and analyze the behavioral patterns of the ISP, for different scenarios, would be an added advantage towards a success of the On-Site Inspection.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9719" y="1726715"/>
            <a:ext cx="70742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ISP shall have the right and obligation to make every reasonable effort to demonstrate its compliance with CTBT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Article IV,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Para:57).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Considered the nature of the OSI,  the ISP representatives engage thoroughly with the Inspection Team (IT) throughout the inspection activities.</a:t>
            </a: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of the scenarios which the inspection is initiated, the behavior of the ISP expected to vary with different degree of co-operation.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pyglass Telescope Spy Look Out Corner Idea Search Discovery Concept Supervision  Cartoon Businessman Character Solution Stock Vector - Illustration of  expertise, male: 961034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 r="5868" b="13228"/>
          <a:stretch/>
        </p:blipFill>
        <p:spPr bwMode="auto">
          <a:xfrm>
            <a:off x="93928" y="1208297"/>
            <a:ext cx="1817065" cy="16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ISP perspectives as of different scenarios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4" descr="1,400+ Cartoon Of The Nuclear Waste Stock Photos, Pictures &amp; Royalty-Free 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2,961 Looking Inspector Cartoon Images, Stock Photos &amp; Vectors | 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/>
        </p:blipFill>
        <p:spPr bwMode="auto">
          <a:xfrm>
            <a:off x="8837505" y="4784901"/>
            <a:ext cx="1857096" cy="195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Seismic Wave PNG Images With Transparent Background | Free Download On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Seismic Wave PNG Images With Transparent Background | Free Download On  Lovepik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5097044"/>
            <a:ext cx="6801037" cy="9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33413" y="1552039"/>
            <a:ext cx="7074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3303" y="2621193"/>
            <a:ext cx="91582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analyze the behavioral pattern of the ISP as of different scenarios  to develop a method that enables to  guide the Inspection Team towards the factual situation which the OSI is called for.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87359" y="1710256"/>
            <a:ext cx="91391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of possible behavioral patterns of the OSI as of the potential three Scenarios: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Natural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 that resembles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Underground Nuclear Explosion (UNE).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S2. Nuclear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accident with emission of particles to the environment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S3. Nuclear test by violating the Treaty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72636" y="2250143"/>
            <a:ext cx="5490421" cy="4519433"/>
            <a:chOff x="5773271" y="2357884"/>
            <a:chExt cx="4873312" cy="4144481"/>
          </a:xfrm>
        </p:grpSpPr>
        <p:pic>
          <p:nvPicPr>
            <p:cNvPr id="3076" name="Picture 4" descr="Page 4 | Mushroom Cloud Clipart Images - Free Download on Freepi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271" y="4664387"/>
              <a:ext cx="1837978" cy="183797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Cartoon Nature, Earthquake, Natural Disaster, Drawing, Line, Technology,  Angle, Earthquake, Natural Disaster, Drawing png | PNGW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2538" y="2357884"/>
              <a:ext cx="1884045" cy="18840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1,400+ Cartoon Of The Nuclear Waste Stock Photos, Pictures &amp; Royalty-Free  Images - iStock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43" b="4489"/>
            <a:stretch/>
          </p:blipFill>
          <p:spPr bwMode="auto">
            <a:xfrm>
              <a:off x="7174233" y="3601013"/>
              <a:ext cx="2465285" cy="212674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00489" y="4565743"/>
            <a:ext cx="3856358" cy="2160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smtClean="0">
                <a:latin typeface="Arial" pitchFamily="34" charset="0"/>
                <a:cs typeface="Arial" pitchFamily="34" charset="0"/>
              </a:rPr>
              <a:t>Analysing Criteria</a:t>
            </a:r>
          </a:p>
          <a:p>
            <a:pPr>
              <a:lnSpc>
                <a:spcPct val="120000"/>
              </a:lnSpc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Efficiency at POE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Degree of local facilities provided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Level of access granted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Responding time for requests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Level of allowed NTM assistance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hypothetically expected)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90977"/>
              </p:ext>
            </p:extLst>
          </p:nvPr>
        </p:nvGraphicFramePr>
        <p:xfrm>
          <a:off x="502024" y="2449856"/>
          <a:ext cx="9950823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802"/>
                <a:gridCol w="3654492"/>
                <a:gridCol w="1431484"/>
                <a:gridCol w="3768045"/>
              </a:tblGrid>
              <a:tr h="58880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SNERIO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 Analysed Criterion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Level of Cooperation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Remarks</a:t>
                      </a:r>
                      <a:endParaRPr lang="en-GB" b="1" dirty="0"/>
                    </a:p>
                  </a:txBody>
                  <a:tcPr/>
                </a:tc>
              </a:tr>
              <a:tr h="588807">
                <a:tc>
                  <a:txBody>
                    <a:bodyPr/>
                    <a:lstStyle/>
                    <a:p>
                      <a:r>
                        <a:rPr lang="en-GB" dirty="0" smtClean="0"/>
                        <a:t>S1</a:t>
                      </a:r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Efficiency at POE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Degree of local facilities provided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Level of access granted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Responding time for requests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Level of allowed NTM assistance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Both ISP and IT are driven</a:t>
                      </a:r>
                      <a:r>
                        <a:rPr lang="en-GB" baseline="0" dirty="0" smtClean="0"/>
                        <a:t> by a single objective </a:t>
                      </a:r>
                      <a:endParaRPr lang="en-GB" dirty="0"/>
                    </a:p>
                  </a:txBody>
                  <a:tcPr/>
                </a:tc>
              </a:tr>
              <a:tr h="588807">
                <a:tc>
                  <a:txBody>
                    <a:bodyPr/>
                    <a:lstStyle/>
                    <a:p>
                      <a:r>
                        <a:rPr lang="en-GB" dirty="0" smtClean="0"/>
                        <a:t>S2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Medium 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ISP may required to prevent </a:t>
                      </a:r>
                      <a:r>
                        <a:rPr lang="en-GB" dirty="0" smtClean="0"/>
                        <a:t>leaking information on such </a:t>
                      </a:r>
                      <a:r>
                        <a:rPr lang="en-GB" dirty="0" smtClean="0"/>
                        <a:t>accidents </a:t>
                      </a:r>
                      <a:r>
                        <a:rPr lang="en-GB" dirty="0" smtClean="0"/>
                        <a:t>due to </a:t>
                      </a:r>
                      <a:r>
                        <a:rPr lang="en-GB" dirty="0" smtClean="0"/>
                        <a:t>“national</a:t>
                      </a:r>
                      <a:r>
                        <a:rPr lang="en-GB" baseline="0" dirty="0" smtClean="0"/>
                        <a:t> pride”</a:t>
                      </a:r>
                      <a:endParaRPr lang="en-GB" dirty="0"/>
                    </a:p>
                  </a:txBody>
                  <a:tcPr/>
                </a:tc>
              </a:tr>
              <a:tr h="588807">
                <a:tc>
                  <a:txBody>
                    <a:bodyPr/>
                    <a:lstStyle/>
                    <a:p>
                      <a:r>
                        <a:rPr lang="en-GB" dirty="0" smtClean="0"/>
                        <a:t>S3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Violation of the treaty and concealment</a:t>
                      </a:r>
                      <a:r>
                        <a:rPr lang="en-GB" baseline="0" dirty="0" smtClean="0"/>
                        <a:t> is expected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7152" y="2289317"/>
            <a:ext cx="888402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algn="just">
              <a:lnSpc>
                <a:spcPct val="12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violation of the Treaty, once Entry Into Force (EIF) the behavior of the ISP would be peculiar with a minimum degree of cooperation. In such a situation the ISP is destined to hinder the OSI while adhering to the minimum Treaty obligations. </a:t>
            </a:r>
          </a:p>
          <a:p>
            <a:pPr algn="just">
              <a:lnSpc>
                <a:spcPct val="125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Recommendation:</a:t>
            </a:r>
          </a:p>
          <a:p>
            <a:pPr algn="just">
              <a:lnSpc>
                <a:spcPct val="125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Inspectors to identify and analyze the behavioral patterns of the ISP, for different scenarios, would be an added advantage towards a success of the On-Site Inspection.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P4.5-627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45" y="143435"/>
            <a:ext cx="918625" cy="937955"/>
          </a:xfrm>
          <a:prstGeom prst="rect">
            <a:avLst/>
          </a:prstGeom>
          <a:ln w="190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63246" y="2308771"/>
            <a:ext cx="96512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Comprehensive Nuclear-Test- Ban Treaty </a:t>
            </a:r>
          </a:p>
          <a:p>
            <a:pPr marL="342900" indent="-342900" algn="just">
              <a:spcAft>
                <a:spcPts val="600"/>
              </a:spcAft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Model Text for the Draft OSI Operational Manual , 2013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On-Site Inspection Test Manual , CTBT/WGB/TL-18/30,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2006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Commentary on National Implementation Measures for On-site Inspections under the Comprehensive Nuclear-Test-Ban Treaty (CTBT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), Legal Service Section, Preparatory Commotion for the CTBT, 2013 </a:t>
            </a:r>
          </a:p>
          <a:p>
            <a:pPr marL="342900" indent="-342900" algn="just">
              <a:spcAft>
                <a:spcPts val="600"/>
              </a:spcAft>
              <a:buFontTx/>
              <a:buAutoNum type="arabicPeriod"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648</Words>
  <Application>Microsoft Office PowerPoint</Application>
  <PresentationFormat>Custom</PresentationFormat>
  <Paragraphs>89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NALIN</cp:lastModifiedBy>
  <cp:revision>68</cp:revision>
  <dcterms:created xsi:type="dcterms:W3CDTF">2023-04-18T13:25:54Z</dcterms:created>
  <dcterms:modified xsi:type="dcterms:W3CDTF">2023-06-08T19:10:55Z</dcterms:modified>
</cp:coreProperties>
</file>