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Template" id="{D3474E28-4AA6-E748-B496-81F08868819A}">
          <p14:sldIdLst>
            <p14:sldId id="25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97"/>
    <p:restoredTop sz="94694"/>
  </p:normalViewPr>
  <p:slideViewPr>
    <p:cSldViewPr snapToGrid="0">
      <p:cViewPr varScale="1">
        <p:scale>
          <a:sx n="67" d="100"/>
          <a:sy n="67" d="100"/>
        </p:scale>
        <p:origin x="1020" y="5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11/06/2023</a:t>
            </a:fld>
            <a:endParaRPr lang="x-none"/>
          </a:p>
        </p:txBody>
      </p:sp>
      <p:sp>
        <p:nvSpPr>
          <p:cNvPr id="5" name="Footer Placeholder 4">
            <a:extLst>
              <a:ext uri="{FF2B5EF4-FFF2-40B4-BE49-F238E27FC236}">
                <a16:creationId xmlns=""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p14="http://schemas.microsoft.com/office/powerpoint/2010/main" val="2026471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Vertical Text Placeholder 2">
            <a:extLst>
              <a:ext uri="{FF2B5EF4-FFF2-40B4-BE49-F238E27FC236}">
                <a16:creationId xmlns=""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11/06/2023</a:t>
            </a:fld>
            <a:endParaRPr lang="x-none"/>
          </a:p>
        </p:txBody>
      </p:sp>
      <p:sp>
        <p:nvSpPr>
          <p:cNvPr id="5" name="Footer Placeholder 4">
            <a:extLst>
              <a:ext uri="{FF2B5EF4-FFF2-40B4-BE49-F238E27FC236}">
                <a16:creationId xmlns=""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p14="http://schemas.microsoft.com/office/powerpoint/2010/main" val="15995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x-none"/>
          </a:p>
        </p:txBody>
      </p:sp>
      <p:sp>
        <p:nvSpPr>
          <p:cNvPr id="3" name="Vertical Text Placeholder 2">
            <a:extLst>
              <a:ext uri="{FF2B5EF4-FFF2-40B4-BE49-F238E27FC236}">
                <a16:creationId xmlns=""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11/06/2023</a:t>
            </a:fld>
            <a:endParaRPr lang="x-none"/>
          </a:p>
        </p:txBody>
      </p:sp>
      <p:sp>
        <p:nvSpPr>
          <p:cNvPr id="5" name="Footer Placeholder 4">
            <a:extLst>
              <a:ext uri="{FF2B5EF4-FFF2-40B4-BE49-F238E27FC236}">
                <a16:creationId xmlns=""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11/06/2023</a:t>
            </a:fld>
            <a:endParaRPr lang="x-none"/>
          </a:p>
        </p:txBody>
      </p:sp>
      <p:sp>
        <p:nvSpPr>
          <p:cNvPr id="5" name="Footer Placeholder 4">
            <a:extLst>
              <a:ext uri="{FF2B5EF4-FFF2-40B4-BE49-F238E27FC236}">
                <a16:creationId xmlns=""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p14="http://schemas.microsoft.com/office/powerpoint/2010/main" val="1333895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11/06/2023</a:t>
            </a:fld>
            <a:endParaRPr lang="x-none"/>
          </a:p>
        </p:txBody>
      </p:sp>
      <p:sp>
        <p:nvSpPr>
          <p:cNvPr id="5" name="Footer Placeholder 4">
            <a:extLst>
              <a:ext uri="{FF2B5EF4-FFF2-40B4-BE49-F238E27FC236}">
                <a16:creationId xmlns=""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p14="http://schemas.microsoft.com/office/powerpoint/2010/main" val="4058015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11/06/2023</a:t>
            </a:fld>
            <a:endParaRPr lang="x-none"/>
          </a:p>
        </p:txBody>
      </p:sp>
      <p:sp>
        <p:nvSpPr>
          <p:cNvPr id="6" name="Footer Placeholder 5">
            <a:extLst>
              <a:ext uri="{FF2B5EF4-FFF2-40B4-BE49-F238E27FC236}">
                <a16:creationId xmlns=""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p14="http://schemas.microsoft.com/office/powerpoint/2010/main" val="663638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x-none"/>
          </a:p>
        </p:txBody>
      </p:sp>
      <p:sp>
        <p:nvSpPr>
          <p:cNvPr id="3" name="Text Placeholder 2">
            <a:extLst>
              <a:ext uri="{FF2B5EF4-FFF2-40B4-BE49-F238E27FC236}">
                <a16:creationId xmlns=""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11/06/2023</a:t>
            </a:fld>
            <a:endParaRPr lang="x-none"/>
          </a:p>
        </p:txBody>
      </p:sp>
      <p:sp>
        <p:nvSpPr>
          <p:cNvPr id="8" name="Footer Placeholder 7">
            <a:extLst>
              <a:ext uri="{FF2B5EF4-FFF2-40B4-BE49-F238E27FC236}">
                <a16:creationId xmlns=""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9" name="Slide Number Placeholder 8">
            <a:extLst>
              <a:ext uri="{FF2B5EF4-FFF2-40B4-BE49-F238E27FC236}">
                <a16:creationId xmlns=""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p14="http://schemas.microsoft.com/office/powerpoint/2010/main" val="2959806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11/06/2023</a:t>
            </a:fld>
            <a:endParaRPr lang="x-none"/>
          </a:p>
        </p:txBody>
      </p:sp>
      <p:sp>
        <p:nvSpPr>
          <p:cNvPr id="4" name="Footer Placeholder 3">
            <a:extLst>
              <a:ext uri="{FF2B5EF4-FFF2-40B4-BE49-F238E27FC236}">
                <a16:creationId xmlns=""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5" name="Slide Number Placeholder 4">
            <a:extLst>
              <a:ext uri="{FF2B5EF4-FFF2-40B4-BE49-F238E27FC236}">
                <a16:creationId xmlns=""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p14="http://schemas.microsoft.com/office/powerpoint/2010/main" val="3855353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11/06/2023</a:t>
            </a:fld>
            <a:endParaRPr lang="x-none"/>
          </a:p>
        </p:txBody>
      </p:sp>
      <p:sp>
        <p:nvSpPr>
          <p:cNvPr id="3" name="Footer Placeholder 2">
            <a:extLst>
              <a:ext uri="{FF2B5EF4-FFF2-40B4-BE49-F238E27FC236}">
                <a16:creationId xmlns=""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4" name="Slide Number Placeholder 3">
            <a:extLst>
              <a:ext uri="{FF2B5EF4-FFF2-40B4-BE49-F238E27FC236}">
                <a16:creationId xmlns=""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p14="http://schemas.microsoft.com/office/powerpoint/2010/main" val="1428433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11/06/2023</a:t>
            </a:fld>
            <a:endParaRPr lang="x-none"/>
          </a:p>
        </p:txBody>
      </p:sp>
      <p:sp>
        <p:nvSpPr>
          <p:cNvPr id="6" name="Footer Placeholder 5">
            <a:extLst>
              <a:ext uri="{FF2B5EF4-FFF2-40B4-BE49-F238E27FC236}">
                <a16:creationId xmlns=""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p14="http://schemas.microsoft.com/office/powerpoint/2010/main" val="2866319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11/06/2023</a:t>
            </a:fld>
            <a:endParaRPr lang="x-none"/>
          </a:p>
        </p:txBody>
      </p:sp>
      <p:sp>
        <p:nvSpPr>
          <p:cNvPr id="6" name="Footer Placeholder 5">
            <a:extLst>
              <a:ext uri="{FF2B5EF4-FFF2-40B4-BE49-F238E27FC236}">
                <a16:creationId xmlns=""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p14="http://schemas.microsoft.com/office/powerpoint/2010/main" val="3054567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8F423B4A-9E1C-7EE6-E517-84DB7876326F}"/>
              </a:ext>
            </a:extLst>
          </p:cNvPr>
          <p:cNvPicPr>
            <a:picLocks noChangeAspect="1"/>
          </p:cNvPicPr>
          <p:nvPr userDrawn="1"/>
        </p:nvPicPr>
        <p:blipFill>
          <a:blip r:embed="rId14"/>
          <a:stretch>
            <a:fillRect/>
          </a:stretch>
        </p:blipFill>
        <p:spPr>
          <a:xfrm>
            <a:off x="10744200" y="234950"/>
            <a:ext cx="1229360" cy="572043"/>
          </a:xfrm>
          <a:prstGeom prst="rect">
            <a:avLst/>
          </a:prstGeom>
        </p:spPr>
      </p:pic>
      <p:grpSp>
        <p:nvGrpSpPr>
          <p:cNvPr id="4" name="Group 4">
            <a:extLst>
              <a:ext uri="{FF2B5EF4-FFF2-40B4-BE49-F238E27FC236}">
                <a16:creationId xmlns="" xmlns:a16="http://schemas.microsoft.com/office/drawing/2014/main" id="{CB8FB5A9-D095-10B6-ECB1-1AFF222B0DB2}"/>
              </a:ext>
            </a:extLst>
          </p:cNvPr>
          <p:cNvGrpSpPr>
            <a:grpSpLocks noChangeAspect="1"/>
          </p:cNvGrpSpPr>
          <p:nvPr userDrawn="1"/>
        </p:nvGrpSpPr>
        <p:grpSpPr bwMode="auto">
          <a:xfrm>
            <a:off x="10818813" y="806450"/>
            <a:ext cx="1079500" cy="250825"/>
            <a:chOff x="6815" y="508"/>
            <a:chExt cx="680" cy="158"/>
          </a:xfrm>
        </p:grpSpPr>
        <p:sp>
          <p:nvSpPr>
            <p:cNvPr id="5" name="AutoShape 3">
              <a:extLst>
                <a:ext uri="{FF2B5EF4-FFF2-40B4-BE49-F238E27FC236}">
                  <a16:creationId xmlns="" xmlns:a16="http://schemas.microsoft.com/office/drawing/2014/main" id="{0DD4725B-D409-8E89-1D7D-4758483EB3F9}"/>
                </a:ext>
              </a:extLst>
            </p:cNvPr>
            <p:cNvSpPr>
              <a:spLocks noChangeAspect="1" noChangeArrowheads="1" noTextEdit="1"/>
            </p:cNvSpPr>
            <p:nvPr userDrawn="1"/>
          </p:nvSpPr>
          <p:spPr bwMode="auto">
            <a:xfrm>
              <a:off x="6815" y="508"/>
              <a:ext cx="680"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5">
              <a:extLst>
                <a:ext uri="{FF2B5EF4-FFF2-40B4-BE49-F238E27FC236}">
                  <a16:creationId xmlns="" xmlns:a16="http://schemas.microsoft.com/office/drawing/2014/main" id="{91F6CFC0-660C-9E31-FA74-55E6BB70F403}"/>
                </a:ext>
              </a:extLst>
            </p:cNvPr>
            <p:cNvSpPr>
              <a:spLocks/>
            </p:cNvSpPr>
            <p:nvPr userDrawn="1"/>
          </p:nvSpPr>
          <p:spPr bwMode="auto">
            <a:xfrm>
              <a:off x="6822" y="513"/>
              <a:ext cx="669" cy="149"/>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 name="Freeform 6">
              <a:extLst>
                <a:ext uri="{FF2B5EF4-FFF2-40B4-BE49-F238E27FC236}">
                  <a16:creationId xmlns="" xmlns:a16="http://schemas.microsoft.com/office/drawing/2014/main" id="{9BEA4DB1-6F10-0277-07CB-62EEA74BBF97}"/>
                </a:ext>
              </a:extLst>
            </p:cNvPr>
            <p:cNvSpPr>
              <a:spLocks noEditPoints="1"/>
            </p:cNvSpPr>
            <p:nvPr userDrawn="1"/>
          </p:nvSpPr>
          <p:spPr bwMode="auto">
            <a:xfrm>
              <a:off x="6815" y="506"/>
              <a:ext cx="683" cy="163"/>
            </a:xfrm>
            <a:custGeom>
              <a:avLst/>
              <a:gdLst>
                <a:gd name="T0" fmla="*/ 1786 w 1889"/>
                <a:gd name="T1" fmla="*/ 0 h 435"/>
                <a:gd name="T2" fmla="*/ 1786 w 1889"/>
                <a:gd name="T3" fmla="*/ 0 h 435"/>
                <a:gd name="T4" fmla="*/ 103 w 1889"/>
                <a:gd name="T5" fmla="*/ 0 h 435"/>
                <a:gd name="T6" fmla="*/ 0 w 1889"/>
                <a:gd name="T7" fmla="*/ 102 h 435"/>
                <a:gd name="T8" fmla="*/ 0 w 1889"/>
                <a:gd name="T9" fmla="*/ 332 h 435"/>
                <a:gd name="T10" fmla="*/ 103 w 1889"/>
                <a:gd name="T11" fmla="*/ 435 h 435"/>
                <a:gd name="T12" fmla="*/ 1786 w 1889"/>
                <a:gd name="T13" fmla="*/ 435 h 435"/>
                <a:gd name="T14" fmla="*/ 1889 w 1889"/>
                <a:gd name="T15" fmla="*/ 332 h 435"/>
                <a:gd name="T16" fmla="*/ 1889 w 1889"/>
                <a:gd name="T17" fmla="*/ 102 h 435"/>
                <a:gd name="T18" fmla="*/ 1786 w 1889"/>
                <a:gd name="T19" fmla="*/ 0 h 435"/>
                <a:gd name="T20" fmla="*/ 1786 w 1889"/>
                <a:gd name="T21" fmla="*/ 39 h 435"/>
                <a:gd name="T22" fmla="*/ 1786 w 1889"/>
                <a:gd name="T23" fmla="*/ 39 h 435"/>
                <a:gd name="T24" fmla="*/ 1849 w 1889"/>
                <a:gd name="T25" fmla="*/ 102 h 435"/>
                <a:gd name="T26" fmla="*/ 1849 w 1889"/>
                <a:gd name="T27" fmla="*/ 332 h 435"/>
                <a:gd name="T28" fmla="*/ 1786 w 1889"/>
                <a:gd name="T29" fmla="*/ 395 h 435"/>
                <a:gd name="T30" fmla="*/ 103 w 1889"/>
                <a:gd name="T31" fmla="*/ 395 h 435"/>
                <a:gd name="T32" fmla="*/ 39 w 1889"/>
                <a:gd name="T33" fmla="*/ 332 h 435"/>
                <a:gd name="T34" fmla="*/ 39 w 1889"/>
                <a:gd name="T35" fmla="*/ 102 h 435"/>
                <a:gd name="T36" fmla="*/ 103 w 1889"/>
                <a:gd name="T37" fmla="*/ 39 h 435"/>
                <a:gd name="T38" fmla="*/ 1786 w 1889"/>
                <a:gd name="T39" fmla="*/ 3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5">
                  <a:moveTo>
                    <a:pt x="1786" y="0"/>
                  </a:moveTo>
                  <a:lnTo>
                    <a:pt x="1786" y="0"/>
                  </a:lnTo>
                  <a:lnTo>
                    <a:pt x="103" y="0"/>
                  </a:lnTo>
                  <a:cubicBezTo>
                    <a:pt x="46" y="0"/>
                    <a:pt x="0" y="45"/>
                    <a:pt x="0" y="102"/>
                  </a:cubicBezTo>
                  <a:lnTo>
                    <a:pt x="0" y="332"/>
                  </a:lnTo>
                  <a:cubicBezTo>
                    <a:pt x="0" y="389"/>
                    <a:pt x="46" y="435"/>
                    <a:pt x="103" y="435"/>
                  </a:cubicBezTo>
                  <a:lnTo>
                    <a:pt x="1786" y="435"/>
                  </a:lnTo>
                  <a:cubicBezTo>
                    <a:pt x="1843" y="435"/>
                    <a:pt x="1889" y="389"/>
                    <a:pt x="1889" y="332"/>
                  </a:cubicBezTo>
                  <a:lnTo>
                    <a:pt x="1889" y="102"/>
                  </a:lnTo>
                  <a:cubicBezTo>
                    <a:pt x="1889" y="45"/>
                    <a:pt x="1843" y="0"/>
                    <a:pt x="1786" y="0"/>
                  </a:cubicBezTo>
                  <a:close/>
                  <a:moveTo>
                    <a:pt x="1786" y="39"/>
                  </a:moveTo>
                  <a:lnTo>
                    <a:pt x="1786" y="39"/>
                  </a:lnTo>
                  <a:cubicBezTo>
                    <a:pt x="1821" y="39"/>
                    <a:pt x="1849" y="67"/>
                    <a:pt x="1849" y="102"/>
                  </a:cubicBezTo>
                  <a:lnTo>
                    <a:pt x="1849" y="332"/>
                  </a:lnTo>
                  <a:cubicBezTo>
                    <a:pt x="1849" y="367"/>
                    <a:pt x="1821" y="395"/>
                    <a:pt x="1786" y="395"/>
                  </a:cubicBezTo>
                  <a:lnTo>
                    <a:pt x="103" y="395"/>
                  </a:lnTo>
                  <a:cubicBezTo>
                    <a:pt x="68" y="395"/>
                    <a:pt x="39" y="367"/>
                    <a:pt x="39" y="332"/>
                  </a:cubicBezTo>
                  <a:lnTo>
                    <a:pt x="39" y="102"/>
                  </a:lnTo>
                  <a:cubicBezTo>
                    <a:pt x="39" y="67"/>
                    <a:pt x="68" y="39"/>
                    <a:pt x="103" y="39"/>
                  </a:cubicBezTo>
                  <a:lnTo>
                    <a:pt x="1786"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video" Target="../media/media1.mp4"/><Relationship Id="rId2" Type="http://schemas.microsoft.com/office/2007/relationships/media" Target="../media/media1.mp4"/><Relationship Id="rId1" Type="http://schemas.openxmlformats.org/officeDocument/2006/relationships/audio" Target="../media/audio1.wav"/><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D51AB4DC-58D5-C4A4-6BF9-8102961E9BDB}"/>
              </a:ext>
            </a:extLst>
          </p:cNvPr>
          <p:cNvSpPr txBox="1">
            <a:spLocks/>
          </p:cNvSpPr>
          <p:nvPr/>
        </p:nvSpPr>
        <p:spPr>
          <a:xfrm>
            <a:off x="10841064" y="825623"/>
            <a:ext cx="1069383" cy="24435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x-none" sz="32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 xmlns:a16="http://schemas.microsoft.com/office/drawing/2014/main" id="{5C76C91B-333D-CF33-4FE9-81CDD42E9314}"/>
              </a:ext>
            </a:extLst>
          </p:cNvPr>
          <p:cNvSpPr txBox="1"/>
          <p:nvPr/>
        </p:nvSpPr>
        <p:spPr>
          <a:xfrm>
            <a:off x="2061274" y="26169"/>
            <a:ext cx="8547316" cy="1877437"/>
          </a:xfrm>
          <a:prstGeom prst="rect">
            <a:avLst/>
          </a:prstGeom>
          <a:noFill/>
        </p:spPr>
        <p:txBody>
          <a:bodyPr wrap="square" rtlCol="0">
            <a:spAutoFit/>
          </a:bodyPr>
          <a:lstStyle/>
          <a:p>
            <a:pPr algn="ctr"/>
            <a:r>
              <a:rPr lang="en-US" b="1" dirty="0" smtClean="0">
                <a:solidFill>
                  <a:schemeClr val="bg1"/>
                </a:solidFill>
                <a:latin typeface="Arial" pitchFamily="34" charset="0"/>
                <a:cs typeface="Arial" pitchFamily="34" charset="0"/>
              </a:rPr>
              <a:t>EFFORTS, CHALENGES AND WAY FORWARD FOR THE CTBT ENTERING INTO FORC</a:t>
            </a:r>
            <a:r>
              <a:rPr lang="en-US" sz="1600" b="1" dirty="0" smtClean="0">
                <a:solidFill>
                  <a:schemeClr val="bg1"/>
                </a:solidFill>
                <a:latin typeface="Arial" pitchFamily="34" charset="0"/>
                <a:cs typeface="Arial" pitchFamily="34" charset="0"/>
              </a:rPr>
              <a:t>E</a:t>
            </a:r>
            <a:endParaRPr lang="en-GB" sz="1600" dirty="0" smtClean="0">
              <a:solidFill>
                <a:schemeClr val="bg1"/>
              </a:solidFill>
            </a:endParaRPr>
          </a:p>
          <a:p>
            <a:pPr algn="ctr"/>
            <a:r>
              <a:rPr lang="en-GB" dirty="0" smtClean="0">
                <a:solidFill>
                  <a:schemeClr val="bg1"/>
                </a:solidFill>
                <a:latin typeface="Arial" panose="020B0604020202020204" pitchFamily="34" charset="0"/>
                <a:cs typeface="Arial" panose="020B0604020202020204" pitchFamily="34" charset="0"/>
              </a:rPr>
              <a:t>Ibrahim Abdulmajeed</a:t>
            </a:r>
            <a:endParaRPr lang="x-none" smtClean="0">
              <a:solidFill>
                <a:schemeClr val="bg1"/>
              </a:solidFill>
              <a:latin typeface="Arial" panose="020B0604020202020204" pitchFamily="34" charset="0"/>
              <a:cs typeface="Arial" panose="020B0604020202020204" pitchFamily="34" charset="0"/>
            </a:endParaRPr>
          </a:p>
          <a:p>
            <a:pPr algn="ctr"/>
            <a:endParaRPr lang="x-none" sz="1600" dirty="0">
              <a:solidFill>
                <a:schemeClr val="bg1"/>
              </a:solidFill>
              <a:latin typeface="Arial" panose="020B0604020202020204" pitchFamily="34" charset="0"/>
              <a:cs typeface="Arial" panose="020B0604020202020204" pitchFamily="34" charset="0"/>
            </a:endParaRPr>
          </a:p>
          <a:p>
            <a:pPr algn="ctr"/>
            <a:endParaRPr lang="x-none" sz="1600" dirty="0">
              <a:solidFill>
                <a:schemeClr val="bg1"/>
              </a:solidFill>
              <a:latin typeface="Arial" panose="020B0604020202020204" pitchFamily="34" charset="0"/>
              <a:cs typeface="Arial" panose="020B0604020202020204" pitchFamily="34" charset="0"/>
            </a:endParaRPr>
          </a:p>
          <a:p>
            <a:pPr algn="ctr"/>
            <a:r>
              <a:rPr lang="x-none" sz="1600" dirty="0">
                <a:solidFill>
                  <a:schemeClr val="bg1"/>
                </a:solidFill>
                <a:latin typeface="Arial" panose="020B0604020202020204" pitchFamily="34" charset="0"/>
                <a:cs typeface="Arial" panose="020B0604020202020204" pitchFamily="34" charset="0"/>
              </a:rPr>
              <a:t>[Author name goes here / Font: Arial Size: 18]</a:t>
            </a:r>
          </a:p>
          <a:p>
            <a:pPr algn="ctr"/>
            <a:r>
              <a:rPr lang="x-none" sz="1200" dirty="0">
                <a:solidFill>
                  <a:schemeClr val="bg1"/>
                </a:solidFill>
                <a:latin typeface="Arial" panose="020B0604020202020204" pitchFamily="34" charset="0"/>
                <a:cs typeface="Arial" panose="020B0604020202020204" pitchFamily="34" charset="0"/>
              </a:rPr>
              <a:t>Affiliation / Organization / Company / Institute [if any / Font: Arial Size</a:t>
            </a:r>
            <a:r>
              <a:rPr lang="x-none" sz="1400" dirty="0">
                <a:solidFill>
                  <a:schemeClr val="bg1"/>
                </a:solidFill>
                <a:latin typeface="Arial" panose="020B0604020202020204" pitchFamily="34" charset="0"/>
                <a:cs typeface="Arial" panose="020B0604020202020204" pitchFamily="34" charset="0"/>
              </a:rPr>
              <a:t>: 14]</a:t>
            </a:r>
          </a:p>
        </p:txBody>
      </p:sp>
      <p:sp>
        <p:nvSpPr>
          <p:cNvPr id="5" name="Rectangle 4"/>
          <p:cNvSpPr/>
          <p:nvPr/>
        </p:nvSpPr>
        <p:spPr>
          <a:xfrm>
            <a:off x="419878" y="2304660"/>
            <a:ext cx="11271379" cy="3139321"/>
          </a:xfrm>
          <a:prstGeom prst="rect">
            <a:avLst/>
          </a:prstGeom>
        </p:spPr>
        <p:txBody>
          <a:bodyPr wrap="square">
            <a:spAutoFit/>
          </a:bodyPr>
          <a:lstStyle/>
          <a:p>
            <a:pPr marL="342900" indent="-342900" algn="just"/>
            <a:r>
              <a:rPr lang="en-US" dirty="0" smtClean="0">
                <a:latin typeface="Arial Nova Cond Light" pitchFamily="34" charset="0"/>
                <a:cs typeface="Arial" pitchFamily="34" charset="0"/>
              </a:rPr>
              <a:t>      If the under listed   proposed 4  points solution  is explored I believe we can make head way for the 8 Annex 2 States whose signature and ratifications  are  needed  will respond positively. The role of CTBT can not be underestimated,  because the  current conflicts between Russia and Ukraine  can jeopardize all historical gains, which may result into  another nuclear weapon arms race, and it  will definitely hamper Global Peace, Stability and Security. </a:t>
            </a:r>
          </a:p>
          <a:p>
            <a:pPr marL="342900" indent="-342900" algn="just"/>
            <a:endParaRPr lang="en-US" dirty="0" smtClean="0">
              <a:latin typeface="Arial Narrow" pitchFamily="34" charset="0"/>
              <a:cs typeface="Arial" pitchFamily="34" charset="0"/>
            </a:endParaRPr>
          </a:p>
          <a:p>
            <a:pPr marL="1257300" lvl="2" indent="-342900">
              <a:buFont typeface="+mj-lt"/>
              <a:buAutoNum type="arabicPeriod"/>
            </a:pPr>
            <a:r>
              <a:rPr lang="en-US" dirty="0" smtClean="0">
                <a:latin typeface="Arial Narrow" pitchFamily="34" charset="0"/>
                <a:cs typeface="Arial" pitchFamily="34" charset="0"/>
              </a:rPr>
              <a:t>I propose that a “Conference on the entry into force of the CTBT” should be organized bi-annually until the CTBT enters into force.</a:t>
            </a:r>
          </a:p>
          <a:p>
            <a:pPr marL="1257300" lvl="2" indent="-342900">
              <a:buFont typeface="+mj-lt"/>
              <a:buAutoNum type="arabicPeriod"/>
            </a:pPr>
            <a:r>
              <a:rPr lang="en-US" dirty="0" smtClean="0">
                <a:latin typeface="Arial Narrow" pitchFamily="34" charset="0"/>
                <a:cs typeface="Arial" pitchFamily="34" charset="0"/>
              </a:rPr>
              <a:t>The venue should be rotated between the remaining eight Annex 2 states, to raise awareness and engage all stakeholders  directly at national level i.e. the legislative / parliament and executive arms of government </a:t>
            </a:r>
          </a:p>
          <a:p>
            <a:pPr marL="1257300" lvl="2" indent="-342900">
              <a:buFont typeface="+mj-lt"/>
              <a:buAutoNum type="arabicPeriod"/>
            </a:pPr>
            <a:r>
              <a:rPr lang="en-US" dirty="0" smtClean="0">
                <a:latin typeface="Arial Narrow" pitchFamily="34" charset="0"/>
                <a:cs typeface="Arial" pitchFamily="34" charset="0"/>
              </a:rPr>
              <a:t>A  desk office be set up at the PST of the CTBTO to propel this agenda </a:t>
            </a:r>
          </a:p>
          <a:p>
            <a:pPr marL="1257300" lvl="2" indent="-342900">
              <a:buFont typeface="+mj-lt"/>
              <a:buAutoNum type="arabicPeriod"/>
            </a:pPr>
            <a:r>
              <a:rPr lang="en-US" dirty="0" smtClean="0">
                <a:latin typeface="Arial Narrow" pitchFamily="34" charset="0"/>
                <a:cs typeface="Arial" pitchFamily="34" charset="0"/>
              </a:rPr>
              <a:t>Sustain the momentum of the past  &amp; current efforts and initiatives </a:t>
            </a:r>
          </a:p>
        </p:txBody>
      </p:sp>
      <p:pic>
        <p:nvPicPr>
          <p:cNvPr id="9" name="~PP3028.WAV">
            <a:hlinkClick r:id="" action="ppaction://media"/>
          </p:cNvPr>
          <p:cNvPicPr>
            <a:picLocks noRot="1" noChangeAspect="1"/>
          </p:cNvPicPr>
          <p:nvPr>
            <a:wavAudioFile r:embed="rId1" name="~PP3028.WAV"/>
          </p:nvPr>
        </p:nvPicPr>
        <p:blipFill>
          <a:blip r:embed="rId5"/>
          <a:stretch>
            <a:fillRect/>
          </a:stretch>
        </p:blipFill>
        <p:spPr>
          <a:xfrm>
            <a:off x="11752263" y="6418263"/>
            <a:ext cx="244475" cy="244475"/>
          </a:xfrm>
          <a:prstGeom prst="rect">
            <a:avLst/>
          </a:prstGeom>
        </p:spPr>
      </p:pic>
      <p:pic>
        <p:nvPicPr>
          <p:cNvPr id="2" name="video1707527258 (1)">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6"/>
          <a:stretch>
            <a:fillRect/>
          </a:stretch>
        </p:blipFill>
        <p:spPr>
          <a:xfrm>
            <a:off x="9601200" y="5443981"/>
            <a:ext cx="2518690" cy="1414019"/>
          </a:xfrm>
          <a:prstGeom prst="rect">
            <a:avLst/>
          </a:prstGeom>
        </p:spPr>
      </p:pic>
    </p:spTree>
    <p:extLst>
      <p:ext uri="{BB962C8B-B14F-4D97-AF65-F5344CB8AC3E}">
        <p14:creationId xmlns:p14="http://schemas.microsoft.com/office/powerpoint/2010/main" val="607453612"/>
      </p:ext>
    </p:extLst>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
                </p:tgtEl>
              </p:cMediaNode>
            </p:audi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video>
              <p:cMediaNode vol="80000">
                <p:cTn id="13" fill="hold" display="0">
                  <p:stCondLst>
                    <p:cond delay="indefinite"/>
                  </p:stCondLst>
                </p:cTn>
                <p:tgtEl>
                  <p:spTgt spid="2"/>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31426</TotalTime>
  <Words>212</Words>
  <Application>Microsoft Office PowerPoint</Application>
  <PresentationFormat>Widescreen</PresentationFormat>
  <Paragraphs>12</Paragraphs>
  <Slides>1</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 Narrow</vt:lpstr>
      <vt:lpstr>Arial Nova Cond Light</vt:lpstr>
      <vt:lpstr>Calibri</vt:lpstr>
      <vt:lpstr>Calibri Light</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cp:lastModifiedBy>
  <cp:revision>42</cp:revision>
  <dcterms:created xsi:type="dcterms:W3CDTF">2023-04-18T13:25:54Z</dcterms:created>
  <dcterms:modified xsi:type="dcterms:W3CDTF">2023-06-11T20:19:18Z</dcterms:modified>
</cp:coreProperties>
</file>