
<file path=[Content_Types].xml><?xml version="1.0" encoding="utf-8"?>
<Types xmlns="http://schemas.openxmlformats.org/package/2006/content-types">
  <Override PartName="/ppt/slideMasters/slideMaster2.xml" ContentType="application/vnd.openxmlformats-officedocument.presentationml.slideMaster+xml"/>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Default Extension="emf" ContentType="image/x-emf"/>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48" r:id="rId2"/>
  </p:sldMasterIdLst>
  <p:notesMasterIdLst>
    <p:notesMasterId r:id="rId10"/>
  </p:notesMasterIdLst>
  <p:sldIdLst>
    <p:sldId id="261" r:id="rId3"/>
    <p:sldId id="256" r:id="rId4"/>
    <p:sldId id="262" r:id="rId5"/>
    <p:sldId id="263" r:id="rId6"/>
    <p:sldId id="264" r:id="rId7"/>
    <p:sldId id="265" r:id="rId8"/>
    <p:sldId id="266" r:id="rId9"/>
  </p:sldIdLst>
  <p:sldSz cx="12192000" cy="6858000"/>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Opening/Cover Slide" id="{3F57730A-5715-AC46-A105-BB04A9144E5D}">
          <p14:sldIdLst>
            <p14:sldId id="261"/>
          </p14:sldIdLst>
        </p14:section>
        <p14:section name="Presentation Template" id="{D3474E28-4AA6-E748-B496-81F08868819A}">
          <p14:sldIdLst>
            <p14:sldId id="256"/>
            <p14:sldId id="262"/>
            <p14:sldId id="263"/>
            <p14:sldId id="264"/>
            <p14:sldId id="265"/>
            <p14:sldId id="266"/>
          </p14:sldIdLst>
        </p14:section>
      </p14:sectionLst>
    </p:ex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5579"/>
    <p:restoredTop sz="94685"/>
  </p:normalViewPr>
  <p:slideViewPr>
    <p:cSldViewPr snapToGrid="0">
      <p:cViewPr>
        <p:scale>
          <a:sx n="75" d="100"/>
          <a:sy n="75" d="100"/>
        </p:scale>
        <p:origin x="-715" y="-235"/>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B4A2B96-7D1E-4A0A-9120-ED67146FA8F3}" type="datetimeFigureOut">
              <a:rPr lang="en-US" smtClean="0"/>
              <a:t>6/4/2023</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DA1B43-4EE5-4BA4-8297-B27A4F0E0BFE}" type="slidenum">
              <a:rPr lang="en-GB" smtClean="0"/>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DDA1B43-4EE5-4BA4-8297-B27A4F0E0BFE}" type="slidenum">
              <a:rPr lang="en-GB" smtClean="0"/>
              <a:t>2</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grpSp>
        <p:nvGrpSpPr>
          <p:cNvPr id="3" name="Group 4">
            <a:extLst>
              <a:ext uri="{FF2B5EF4-FFF2-40B4-BE49-F238E27FC236}">
                <a16:creationId xmlns:a16="http://schemas.microsoft.com/office/drawing/2014/main" xmlns="" id="{215ECF44-0FCA-1717-6177-766F13B9527F}"/>
              </a:ext>
            </a:extLst>
          </p:cNvPr>
          <p:cNvGrpSpPr>
            <a:grpSpLocks noChangeAspect="1"/>
          </p:cNvGrpSpPr>
          <p:nvPr userDrawn="1"/>
        </p:nvGrpSpPr>
        <p:grpSpPr bwMode="auto">
          <a:xfrm>
            <a:off x="11020425" y="5397498"/>
            <a:ext cx="1003300" cy="1219199"/>
            <a:chOff x="6942" y="3400"/>
            <a:chExt cx="632" cy="768"/>
          </a:xfrm>
        </p:grpSpPr>
        <p:sp>
          <p:nvSpPr>
            <p:cNvPr id="4" name="AutoShape 3">
              <a:extLst>
                <a:ext uri="{FF2B5EF4-FFF2-40B4-BE49-F238E27FC236}">
                  <a16:creationId xmlns:a16="http://schemas.microsoft.com/office/drawing/2014/main" xmlns="" id="{B873EFF3-4F89-4731-E9E8-AAA21F372914}"/>
                </a:ext>
              </a:extLst>
            </p:cNvPr>
            <p:cNvSpPr>
              <a:spLocks noChangeAspect="1" noChangeArrowheads="1" noTextEdit="1"/>
            </p:cNvSpPr>
            <p:nvPr userDrawn="1"/>
          </p:nvSpPr>
          <p:spPr bwMode="auto">
            <a:xfrm>
              <a:off x="6942" y="3403"/>
              <a:ext cx="632" cy="7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 name="Freeform 7">
              <a:extLst>
                <a:ext uri="{FF2B5EF4-FFF2-40B4-BE49-F238E27FC236}">
                  <a16:creationId xmlns:a16="http://schemas.microsoft.com/office/drawing/2014/main" xmlns="" id="{0E69EBC7-81FB-27CC-1DC9-21F0101A3D92}"/>
                </a:ext>
              </a:extLst>
            </p:cNvPr>
            <p:cNvSpPr>
              <a:spLocks/>
            </p:cNvSpPr>
            <p:nvPr userDrawn="1"/>
          </p:nvSpPr>
          <p:spPr bwMode="auto">
            <a:xfrm>
              <a:off x="7000" y="3407"/>
              <a:ext cx="518" cy="516"/>
            </a:xfrm>
            <a:custGeom>
              <a:avLst/>
              <a:gdLst>
                <a:gd name="T0" fmla="*/ 143 w 1542"/>
                <a:gd name="T1" fmla="*/ 1542 h 1542"/>
                <a:gd name="T2" fmla="*/ 143 w 1542"/>
                <a:gd name="T3" fmla="*/ 1542 h 1542"/>
                <a:gd name="T4" fmla="*/ 0 w 1542"/>
                <a:gd name="T5" fmla="*/ 1400 h 1542"/>
                <a:gd name="T6" fmla="*/ 0 w 1542"/>
                <a:gd name="T7" fmla="*/ 142 h 1542"/>
                <a:gd name="T8" fmla="*/ 143 w 1542"/>
                <a:gd name="T9" fmla="*/ 0 h 1542"/>
                <a:gd name="T10" fmla="*/ 1400 w 1542"/>
                <a:gd name="T11" fmla="*/ 0 h 1542"/>
                <a:gd name="T12" fmla="*/ 1542 w 1542"/>
                <a:gd name="T13" fmla="*/ 142 h 1542"/>
                <a:gd name="T14" fmla="*/ 1542 w 1542"/>
                <a:gd name="T15" fmla="*/ 1400 h 1542"/>
                <a:gd name="T16" fmla="*/ 1400 w 1542"/>
                <a:gd name="T17" fmla="*/ 1542 h 1542"/>
                <a:gd name="T18" fmla="*/ 143 w 1542"/>
                <a:gd name="T19" fmla="*/ 1542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2" h="1542">
                  <a:moveTo>
                    <a:pt x="143" y="1542"/>
                  </a:moveTo>
                  <a:lnTo>
                    <a:pt x="143" y="1542"/>
                  </a:lnTo>
                  <a:cubicBezTo>
                    <a:pt x="64" y="1542"/>
                    <a:pt x="0" y="1478"/>
                    <a:pt x="0" y="1400"/>
                  </a:cubicBezTo>
                  <a:lnTo>
                    <a:pt x="0" y="142"/>
                  </a:lnTo>
                  <a:cubicBezTo>
                    <a:pt x="0" y="64"/>
                    <a:pt x="64" y="0"/>
                    <a:pt x="143" y="0"/>
                  </a:cubicBezTo>
                  <a:lnTo>
                    <a:pt x="1400" y="0"/>
                  </a:lnTo>
                  <a:cubicBezTo>
                    <a:pt x="1478" y="0"/>
                    <a:pt x="1542" y="64"/>
                    <a:pt x="1542" y="142"/>
                  </a:cubicBezTo>
                  <a:lnTo>
                    <a:pt x="1542" y="1400"/>
                  </a:lnTo>
                  <a:cubicBezTo>
                    <a:pt x="1542" y="1478"/>
                    <a:pt x="1478" y="1542"/>
                    <a:pt x="1400" y="1542"/>
                  </a:cubicBezTo>
                  <a:lnTo>
                    <a:pt x="143" y="1542"/>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 name="Freeform 8">
              <a:extLst>
                <a:ext uri="{FF2B5EF4-FFF2-40B4-BE49-F238E27FC236}">
                  <a16:creationId xmlns:a16="http://schemas.microsoft.com/office/drawing/2014/main" xmlns="" id="{00CD6128-75A1-A75A-7386-9074387193A4}"/>
                </a:ext>
              </a:extLst>
            </p:cNvPr>
            <p:cNvSpPr>
              <a:spLocks noEditPoints="1"/>
            </p:cNvSpPr>
            <p:nvPr userDrawn="1"/>
          </p:nvSpPr>
          <p:spPr bwMode="auto">
            <a:xfrm>
              <a:off x="6993" y="3400"/>
              <a:ext cx="532" cy="530"/>
            </a:xfrm>
            <a:custGeom>
              <a:avLst/>
              <a:gdLst>
                <a:gd name="T0" fmla="*/ 1420 w 1582"/>
                <a:gd name="T1" fmla="*/ 0 h 1581"/>
                <a:gd name="T2" fmla="*/ 1420 w 1582"/>
                <a:gd name="T3" fmla="*/ 0 h 1581"/>
                <a:gd name="T4" fmla="*/ 163 w 1582"/>
                <a:gd name="T5" fmla="*/ 0 h 1581"/>
                <a:gd name="T6" fmla="*/ 0 w 1582"/>
                <a:gd name="T7" fmla="*/ 161 h 1581"/>
                <a:gd name="T8" fmla="*/ 0 w 1582"/>
                <a:gd name="T9" fmla="*/ 1419 h 1581"/>
                <a:gd name="T10" fmla="*/ 163 w 1582"/>
                <a:gd name="T11" fmla="*/ 1581 h 1581"/>
                <a:gd name="T12" fmla="*/ 1420 w 1582"/>
                <a:gd name="T13" fmla="*/ 1581 h 1581"/>
                <a:gd name="T14" fmla="*/ 1582 w 1582"/>
                <a:gd name="T15" fmla="*/ 1419 h 1581"/>
                <a:gd name="T16" fmla="*/ 1582 w 1582"/>
                <a:gd name="T17" fmla="*/ 161 h 1581"/>
                <a:gd name="T18" fmla="*/ 1420 w 1582"/>
                <a:gd name="T19" fmla="*/ 0 h 1581"/>
                <a:gd name="T20" fmla="*/ 1420 w 1582"/>
                <a:gd name="T21" fmla="*/ 39 h 1581"/>
                <a:gd name="T22" fmla="*/ 1420 w 1582"/>
                <a:gd name="T23" fmla="*/ 39 h 1581"/>
                <a:gd name="T24" fmla="*/ 1542 w 1582"/>
                <a:gd name="T25" fmla="*/ 161 h 1581"/>
                <a:gd name="T26" fmla="*/ 1542 w 1582"/>
                <a:gd name="T27" fmla="*/ 1419 h 1581"/>
                <a:gd name="T28" fmla="*/ 1420 w 1582"/>
                <a:gd name="T29" fmla="*/ 1541 h 1581"/>
                <a:gd name="T30" fmla="*/ 163 w 1582"/>
                <a:gd name="T31" fmla="*/ 1541 h 1581"/>
                <a:gd name="T32" fmla="*/ 40 w 1582"/>
                <a:gd name="T33" fmla="*/ 1419 h 1581"/>
                <a:gd name="T34" fmla="*/ 40 w 1582"/>
                <a:gd name="T35" fmla="*/ 161 h 1581"/>
                <a:gd name="T36" fmla="*/ 163 w 1582"/>
                <a:gd name="T37" fmla="*/ 39 h 1581"/>
                <a:gd name="T38" fmla="*/ 1420 w 1582"/>
                <a:gd name="T39" fmla="*/ 39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2" h="1581">
                  <a:moveTo>
                    <a:pt x="1420" y="0"/>
                  </a:moveTo>
                  <a:lnTo>
                    <a:pt x="1420" y="0"/>
                  </a:lnTo>
                  <a:lnTo>
                    <a:pt x="163" y="0"/>
                  </a:lnTo>
                  <a:cubicBezTo>
                    <a:pt x="73" y="0"/>
                    <a:pt x="0" y="72"/>
                    <a:pt x="0" y="161"/>
                  </a:cubicBezTo>
                  <a:lnTo>
                    <a:pt x="0" y="1419"/>
                  </a:lnTo>
                  <a:cubicBezTo>
                    <a:pt x="0" y="1508"/>
                    <a:pt x="73" y="1581"/>
                    <a:pt x="163" y="1581"/>
                  </a:cubicBezTo>
                  <a:lnTo>
                    <a:pt x="1420" y="1581"/>
                  </a:lnTo>
                  <a:cubicBezTo>
                    <a:pt x="1509" y="1581"/>
                    <a:pt x="1582" y="1508"/>
                    <a:pt x="1582" y="1419"/>
                  </a:cubicBezTo>
                  <a:lnTo>
                    <a:pt x="1582" y="161"/>
                  </a:lnTo>
                  <a:cubicBezTo>
                    <a:pt x="1582" y="72"/>
                    <a:pt x="1509" y="0"/>
                    <a:pt x="1420" y="0"/>
                  </a:cubicBezTo>
                  <a:close/>
                  <a:moveTo>
                    <a:pt x="1420" y="39"/>
                  </a:moveTo>
                  <a:lnTo>
                    <a:pt x="1420" y="39"/>
                  </a:lnTo>
                  <a:cubicBezTo>
                    <a:pt x="1487" y="39"/>
                    <a:pt x="1542" y="94"/>
                    <a:pt x="1542" y="161"/>
                  </a:cubicBezTo>
                  <a:lnTo>
                    <a:pt x="1542" y="1419"/>
                  </a:lnTo>
                  <a:cubicBezTo>
                    <a:pt x="1542" y="1486"/>
                    <a:pt x="1487" y="1541"/>
                    <a:pt x="1420" y="1541"/>
                  </a:cubicBezTo>
                  <a:lnTo>
                    <a:pt x="163" y="1541"/>
                  </a:lnTo>
                  <a:cubicBezTo>
                    <a:pt x="95" y="1541"/>
                    <a:pt x="40" y="1486"/>
                    <a:pt x="40" y="1419"/>
                  </a:cubicBezTo>
                  <a:lnTo>
                    <a:pt x="40" y="161"/>
                  </a:lnTo>
                  <a:cubicBezTo>
                    <a:pt x="40" y="94"/>
                    <a:pt x="95" y="39"/>
                    <a:pt x="163" y="39"/>
                  </a:cubicBezTo>
                  <a:lnTo>
                    <a:pt x="1420" y="39"/>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xmlns="" val="2314241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1EBDAC0-3989-9DEA-56D2-D9110E277CD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x-none"/>
          </a:p>
        </p:txBody>
      </p:sp>
      <p:sp>
        <p:nvSpPr>
          <p:cNvPr id="3" name="Picture Placeholder 2">
            <a:extLst>
              <a:ext uri="{FF2B5EF4-FFF2-40B4-BE49-F238E27FC236}">
                <a16:creationId xmlns:a16="http://schemas.microsoft.com/office/drawing/2014/main" xmlns="" id="{EDEEB673-96C5-9150-93A9-B8A68419558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x-none"/>
          </a:p>
        </p:txBody>
      </p:sp>
      <p:sp>
        <p:nvSpPr>
          <p:cNvPr id="4" name="Text Placeholder 3">
            <a:extLst>
              <a:ext uri="{FF2B5EF4-FFF2-40B4-BE49-F238E27FC236}">
                <a16:creationId xmlns:a16="http://schemas.microsoft.com/office/drawing/2014/main" xmlns="" id="{EB45DBFF-1905-96EA-F117-F7109DA88E0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xmlns="" id="{6B250AEF-CCD9-BDA4-BC61-04C3F1EBE42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pPr/>
              <a:t>5/22/2023</a:t>
            </a:fld>
            <a:endParaRPr lang="x-none"/>
          </a:p>
        </p:txBody>
      </p:sp>
      <p:sp>
        <p:nvSpPr>
          <p:cNvPr id="6" name="Footer Placeholder 5">
            <a:extLst>
              <a:ext uri="{FF2B5EF4-FFF2-40B4-BE49-F238E27FC236}">
                <a16:creationId xmlns:a16="http://schemas.microsoft.com/office/drawing/2014/main" xmlns="" id="{80B65F7D-AB3F-4B10-493C-818831748A90}"/>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7" name="Slide Number Placeholder 6">
            <a:extLst>
              <a:ext uri="{FF2B5EF4-FFF2-40B4-BE49-F238E27FC236}">
                <a16:creationId xmlns:a16="http://schemas.microsoft.com/office/drawing/2014/main" xmlns="" id="{24DBF558-90B7-EDC0-41D8-A7E587B8429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pPr/>
              <a:t>‹#›</a:t>
            </a:fld>
            <a:endParaRPr lang="x-none"/>
          </a:p>
        </p:txBody>
      </p:sp>
    </p:spTree>
    <p:extLst>
      <p:ext uri="{BB962C8B-B14F-4D97-AF65-F5344CB8AC3E}">
        <p14:creationId xmlns:p14="http://schemas.microsoft.com/office/powerpoint/2010/main" xmlns="" val="3054567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57DBD55-D949-603C-D4B0-76BF5A6F6E00}"/>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x-none"/>
          </a:p>
        </p:txBody>
      </p:sp>
      <p:sp>
        <p:nvSpPr>
          <p:cNvPr id="3" name="Vertical Text Placeholder 2">
            <a:extLst>
              <a:ext uri="{FF2B5EF4-FFF2-40B4-BE49-F238E27FC236}">
                <a16:creationId xmlns:a16="http://schemas.microsoft.com/office/drawing/2014/main" xmlns="" id="{99DA7AB6-60A3-C781-0F6C-EE05C02F7270}"/>
              </a:ext>
            </a:extLst>
          </p:cNvPr>
          <p:cNvSpPr>
            <a:spLocks noGrp="1"/>
          </p:cNvSpPr>
          <p:nvPr>
            <p:ph type="body" orient="vert" idx="1"/>
          </p:nvPr>
        </p:nvSpPr>
        <p:spPr>
          <a:xfrm>
            <a:off x="838200" y="1825625"/>
            <a:ext cx="10515600" cy="43513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a16="http://schemas.microsoft.com/office/drawing/2014/main" xmlns="" id="{6952BB46-382F-D2E7-AE45-6658D0BB5E0F}"/>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pPr/>
              <a:t>5/22/2023</a:t>
            </a:fld>
            <a:endParaRPr lang="x-none"/>
          </a:p>
        </p:txBody>
      </p:sp>
      <p:sp>
        <p:nvSpPr>
          <p:cNvPr id="5" name="Footer Placeholder 4">
            <a:extLst>
              <a:ext uri="{FF2B5EF4-FFF2-40B4-BE49-F238E27FC236}">
                <a16:creationId xmlns:a16="http://schemas.microsoft.com/office/drawing/2014/main" xmlns="" id="{6B38399F-CEA1-5E34-629D-5B852C64E342}"/>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6" name="Slide Number Placeholder 5">
            <a:extLst>
              <a:ext uri="{FF2B5EF4-FFF2-40B4-BE49-F238E27FC236}">
                <a16:creationId xmlns:a16="http://schemas.microsoft.com/office/drawing/2014/main" xmlns="" id="{BC3A48BB-D79A-C07C-2705-F0BB4F5BE686}"/>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pPr/>
              <a:t>‹#›</a:t>
            </a:fld>
            <a:endParaRPr lang="x-none"/>
          </a:p>
        </p:txBody>
      </p:sp>
    </p:spTree>
    <p:extLst>
      <p:ext uri="{BB962C8B-B14F-4D97-AF65-F5344CB8AC3E}">
        <p14:creationId xmlns:p14="http://schemas.microsoft.com/office/powerpoint/2010/main" xmlns="" val="159954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89559DF0-843B-0123-336F-436CBCFB8631}"/>
              </a:ext>
            </a:extLst>
          </p:cNvPr>
          <p:cNvSpPr>
            <a:spLocks noGrp="1"/>
          </p:cNvSpPr>
          <p:nvPr>
            <p:ph type="title" orient="vert"/>
          </p:nvPr>
        </p:nvSpPr>
        <p:spPr>
          <a:xfrm>
            <a:off x="8724900" y="365125"/>
            <a:ext cx="2628900" cy="5811838"/>
          </a:xfrm>
          <a:prstGeom prst="rect">
            <a:avLst/>
          </a:prstGeom>
        </p:spPr>
        <p:txBody>
          <a:bodyPr vert="eaVert"/>
          <a:lstStyle/>
          <a:p>
            <a:r>
              <a:rPr lang="en-GB"/>
              <a:t>Click to edit Master title style</a:t>
            </a:r>
            <a:endParaRPr lang="x-none"/>
          </a:p>
        </p:txBody>
      </p:sp>
      <p:sp>
        <p:nvSpPr>
          <p:cNvPr id="3" name="Vertical Text Placeholder 2">
            <a:extLst>
              <a:ext uri="{FF2B5EF4-FFF2-40B4-BE49-F238E27FC236}">
                <a16:creationId xmlns:a16="http://schemas.microsoft.com/office/drawing/2014/main" xmlns="" id="{7AF89A11-648F-F280-73CE-7BB16BDE2FC4}"/>
              </a:ext>
            </a:extLst>
          </p:cNvPr>
          <p:cNvSpPr>
            <a:spLocks noGrp="1"/>
          </p:cNvSpPr>
          <p:nvPr>
            <p:ph type="body" orient="vert" idx="1"/>
          </p:nvPr>
        </p:nvSpPr>
        <p:spPr>
          <a:xfrm>
            <a:off x="838200" y="365125"/>
            <a:ext cx="7734300" cy="58118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a16="http://schemas.microsoft.com/office/drawing/2014/main" xmlns="" id="{E091215F-8C03-13FA-7CA9-97C1ED8D67B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pPr/>
              <a:t>5/22/2023</a:t>
            </a:fld>
            <a:endParaRPr lang="x-none"/>
          </a:p>
        </p:txBody>
      </p:sp>
      <p:sp>
        <p:nvSpPr>
          <p:cNvPr id="5" name="Footer Placeholder 4">
            <a:extLst>
              <a:ext uri="{FF2B5EF4-FFF2-40B4-BE49-F238E27FC236}">
                <a16:creationId xmlns:a16="http://schemas.microsoft.com/office/drawing/2014/main" xmlns="" id="{8491B1AC-07AB-6379-312C-13CB86C4249C}"/>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6" name="Slide Number Placeholder 5">
            <a:extLst>
              <a:ext uri="{FF2B5EF4-FFF2-40B4-BE49-F238E27FC236}">
                <a16:creationId xmlns:a16="http://schemas.microsoft.com/office/drawing/2014/main" xmlns="" id="{3AB01CC9-1660-AC5F-55AF-2E2C09C74EC0}"/>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pPr/>
              <a:t>‹#›</a:t>
            </a:fld>
            <a:endParaRPr lang="x-none"/>
          </a:p>
        </p:txBody>
      </p:sp>
    </p:spTree>
    <p:extLst>
      <p:ext uri="{BB962C8B-B14F-4D97-AF65-F5344CB8AC3E}">
        <p14:creationId xmlns:p14="http://schemas.microsoft.com/office/powerpoint/2010/main" xmlns="" val="73028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E3B960F-DD99-15C9-0B8B-8812FA65F75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GB"/>
              <a:t>Click to edit Master title style</a:t>
            </a:r>
            <a:endParaRPr lang="x-none"/>
          </a:p>
        </p:txBody>
      </p:sp>
      <p:sp>
        <p:nvSpPr>
          <p:cNvPr id="3" name="Subtitle 2">
            <a:extLst>
              <a:ext uri="{FF2B5EF4-FFF2-40B4-BE49-F238E27FC236}">
                <a16:creationId xmlns:a16="http://schemas.microsoft.com/office/drawing/2014/main" xmlns="" id="{EC772C69-3FA2-7471-7D20-0193338A6E47}"/>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x-none"/>
          </a:p>
        </p:txBody>
      </p:sp>
      <p:sp>
        <p:nvSpPr>
          <p:cNvPr id="4" name="Date Placeholder 3">
            <a:extLst>
              <a:ext uri="{FF2B5EF4-FFF2-40B4-BE49-F238E27FC236}">
                <a16:creationId xmlns:a16="http://schemas.microsoft.com/office/drawing/2014/main" xmlns="" id="{8E6BD510-9EB7-352F-4299-E72E569B8D1C}"/>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pPr/>
              <a:t>5/22/2023</a:t>
            </a:fld>
            <a:endParaRPr lang="x-none"/>
          </a:p>
        </p:txBody>
      </p:sp>
      <p:sp>
        <p:nvSpPr>
          <p:cNvPr id="5" name="Footer Placeholder 4">
            <a:extLst>
              <a:ext uri="{FF2B5EF4-FFF2-40B4-BE49-F238E27FC236}">
                <a16:creationId xmlns:a16="http://schemas.microsoft.com/office/drawing/2014/main" xmlns="" id="{DBBE651C-E995-6D0C-69DF-B08DA91D3154}"/>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6" name="Slide Number Placeholder 5">
            <a:extLst>
              <a:ext uri="{FF2B5EF4-FFF2-40B4-BE49-F238E27FC236}">
                <a16:creationId xmlns:a16="http://schemas.microsoft.com/office/drawing/2014/main" xmlns="" id="{8F312567-4417-4398-7043-025006E25EC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pPr/>
              <a:t>‹#›</a:t>
            </a:fld>
            <a:endParaRPr lang="x-none"/>
          </a:p>
        </p:txBody>
      </p:sp>
    </p:spTree>
    <p:extLst>
      <p:ext uri="{BB962C8B-B14F-4D97-AF65-F5344CB8AC3E}">
        <p14:creationId xmlns:p14="http://schemas.microsoft.com/office/powerpoint/2010/main" xmlns="" val="2026471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D3FEE6D-2A0A-67BB-C604-40C5BDFAEB49}"/>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x-none"/>
          </a:p>
        </p:txBody>
      </p:sp>
      <p:sp>
        <p:nvSpPr>
          <p:cNvPr id="3" name="Content Placeholder 2">
            <a:extLst>
              <a:ext uri="{FF2B5EF4-FFF2-40B4-BE49-F238E27FC236}">
                <a16:creationId xmlns:a16="http://schemas.microsoft.com/office/drawing/2014/main" xmlns="" id="{3FCEE5B6-B354-536E-532A-A02EB76E3D6D}"/>
              </a:ext>
            </a:extLst>
          </p:cNvPr>
          <p:cNvSpPr>
            <a:spLocks noGrp="1"/>
          </p:cNvSpPr>
          <p:nvPr>
            <p:ph idx="1"/>
          </p:nvPr>
        </p:nvSpPr>
        <p:spPr>
          <a:xfrm>
            <a:off x="838200" y="1825625"/>
            <a:ext cx="10515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a16="http://schemas.microsoft.com/office/drawing/2014/main" xmlns="" id="{8CCE5EE6-4C68-A431-0DCB-255BEAF04A8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pPr/>
              <a:t>5/22/2023</a:t>
            </a:fld>
            <a:endParaRPr lang="x-none"/>
          </a:p>
        </p:txBody>
      </p:sp>
      <p:sp>
        <p:nvSpPr>
          <p:cNvPr id="5" name="Footer Placeholder 4">
            <a:extLst>
              <a:ext uri="{FF2B5EF4-FFF2-40B4-BE49-F238E27FC236}">
                <a16:creationId xmlns:a16="http://schemas.microsoft.com/office/drawing/2014/main" xmlns="" id="{EBDF841C-77A5-A0A1-BF7C-9C573C101E4E}"/>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6" name="Slide Number Placeholder 5">
            <a:extLst>
              <a:ext uri="{FF2B5EF4-FFF2-40B4-BE49-F238E27FC236}">
                <a16:creationId xmlns:a16="http://schemas.microsoft.com/office/drawing/2014/main" xmlns="" id="{19CAC301-62EA-06A8-25F1-AE7C9612CBB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pPr/>
              <a:t>‹#›</a:t>
            </a:fld>
            <a:endParaRPr lang="x-none"/>
          </a:p>
        </p:txBody>
      </p:sp>
    </p:spTree>
    <p:extLst>
      <p:ext uri="{BB962C8B-B14F-4D97-AF65-F5344CB8AC3E}">
        <p14:creationId xmlns:p14="http://schemas.microsoft.com/office/powerpoint/2010/main" xmlns="" val="1333895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85C434D-4BF7-DFF4-0CE1-4BF305023AC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GB"/>
              <a:t>Click to edit Master title style</a:t>
            </a:r>
            <a:endParaRPr lang="x-none"/>
          </a:p>
        </p:txBody>
      </p:sp>
      <p:sp>
        <p:nvSpPr>
          <p:cNvPr id="3" name="Text Placeholder 2">
            <a:extLst>
              <a:ext uri="{FF2B5EF4-FFF2-40B4-BE49-F238E27FC236}">
                <a16:creationId xmlns:a16="http://schemas.microsoft.com/office/drawing/2014/main" xmlns="" id="{533B80C5-078D-F5AF-1E84-F25F16AE7A84}"/>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xmlns="" id="{A5DC8A51-08E0-4D03-D419-13857F9F69BD}"/>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pPr/>
              <a:t>5/22/2023</a:t>
            </a:fld>
            <a:endParaRPr lang="x-none"/>
          </a:p>
        </p:txBody>
      </p:sp>
      <p:sp>
        <p:nvSpPr>
          <p:cNvPr id="5" name="Footer Placeholder 4">
            <a:extLst>
              <a:ext uri="{FF2B5EF4-FFF2-40B4-BE49-F238E27FC236}">
                <a16:creationId xmlns:a16="http://schemas.microsoft.com/office/drawing/2014/main" xmlns="" id="{BA815623-FFB6-DEBB-B2B7-25A8598B2D8D}"/>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6" name="Slide Number Placeholder 5">
            <a:extLst>
              <a:ext uri="{FF2B5EF4-FFF2-40B4-BE49-F238E27FC236}">
                <a16:creationId xmlns:a16="http://schemas.microsoft.com/office/drawing/2014/main" xmlns="" id="{C521D2B2-9B4B-1000-F7A1-B1293AC1F527}"/>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pPr/>
              <a:t>‹#›</a:t>
            </a:fld>
            <a:endParaRPr lang="x-none"/>
          </a:p>
        </p:txBody>
      </p:sp>
    </p:spTree>
    <p:extLst>
      <p:ext uri="{BB962C8B-B14F-4D97-AF65-F5344CB8AC3E}">
        <p14:creationId xmlns:p14="http://schemas.microsoft.com/office/powerpoint/2010/main" xmlns="" val="4058015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A5EF931-A94C-211D-4C16-E834A5996B32}"/>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x-none"/>
          </a:p>
        </p:txBody>
      </p:sp>
      <p:sp>
        <p:nvSpPr>
          <p:cNvPr id="3" name="Content Placeholder 2">
            <a:extLst>
              <a:ext uri="{FF2B5EF4-FFF2-40B4-BE49-F238E27FC236}">
                <a16:creationId xmlns:a16="http://schemas.microsoft.com/office/drawing/2014/main" xmlns="" id="{CF320A0E-285F-5530-02FF-F66B1777B81B}"/>
              </a:ext>
            </a:extLst>
          </p:cNvPr>
          <p:cNvSpPr>
            <a:spLocks noGrp="1"/>
          </p:cNvSpPr>
          <p:nvPr>
            <p:ph sz="half" idx="1"/>
          </p:nvPr>
        </p:nvSpPr>
        <p:spPr>
          <a:xfrm>
            <a:off x="838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Content Placeholder 3">
            <a:extLst>
              <a:ext uri="{FF2B5EF4-FFF2-40B4-BE49-F238E27FC236}">
                <a16:creationId xmlns:a16="http://schemas.microsoft.com/office/drawing/2014/main" xmlns="" id="{EC072D30-F2E3-0B3A-B30C-A5343C3BF523}"/>
              </a:ext>
            </a:extLst>
          </p:cNvPr>
          <p:cNvSpPr>
            <a:spLocks noGrp="1"/>
          </p:cNvSpPr>
          <p:nvPr>
            <p:ph sz="half" idx="2"/>
          </p:nvPr>
        </p:nvSpPr>
        <p:spPr>
          <a:xfrm>
            <a:off x="6172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5" name="Date Placeholder 4">
            <a:extLst>
              <a:ext uri="{FF2B5EF4-FFF2-40B4-BE49-F238E27FC236}">
                <a16:creationId xmlns:a16="http://schemas.microsoft.com/office/drawing/2014/main" xmlns="" id="{0B15F759-D83B-28DD-81FE-FB28B905A23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pPr/>
              <a:t>5/22/2023</a:t>
            </a:fld>
            <a:endParaRPr lang="x-none"/>
          </a:p>
        </p:txBody>
      </p:sp>
      <p:sp>
        <p:nvSpPr>
          <p:cNvPr id="6" name="Footer Placeholder 5">
            <a:extLst>
              <a:ext uri="{FF2B5EF4-FFF2-40B4-BE49-F238E27FC236}">
                <a16:creationId xmlns:a16="http://schemas.microsoft.com/office/drawing/2014/main" xmlns="" id="{2554AA6C-AC4A-254A-4ED5-382239E88EDC}"/>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7" name="Slide Number Placeholder 6">
            <a:extLst>
              <a:ext uri="{FF2B5EF4-FFF2-40B4-BE49-F238E27FC236}">
                <a16:creationId xmlns:a16="http://schemas.microsoft.com/office/drawing/2014/main" xmlns="" id="{7DE390A8-0B27-AD23-4D78-8B67D1F644A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pPr/>
              <a:t>‹#›</a:t>
            </a:fld>
            <a:endParaRPr lang="x-none"/>
          </a:p>
        </p:txBody>
      </p:sp>
    </p:spTree>
    <p:extLst>
      <p:ext uri="{BB962C8B-B14F-4D97-AF65-F5344CB8AC3E}">
        <p14:creationId xmlns:p14="http://schemas.microsoft.com/office/powerpoint/2010/main" xmlns="" val="663638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BA98552-CBBF-D10C-2851-CE5F323BE08F}"/>
              </a:ext>
            </a:extLst>
          </p:cNvPr>
          <p:cNvSpPr>
            <a:spLocks noGrp="1"/>
          </p:cNvSpPr>
          <p:nvPr>
            <p:ph type="title"/>
          </p:nvPr>
        </p:nvSpPr>
        <p:spPr>
          <a:xfrm>
            <a:off x="839788" y="365125"/>
            <a:ext cx="10515600" cy="1325563"/>
          </a:xfrm>
          <a:prstGeom prst="rect">
            <a:avLst/>
          </a:prstGeom>
        </p:spPr>
        <p:txBody>
          <a:bodyPr/>
          <a:lstStyle/>
          <a:p>
            <a:r>
              <a:rPr lang="en-GB"/>
              <a:t>Click to edit Master title style</a:t>
            </a:r>
            <a:endParaRPr lang="x-none"/>
          </a:p>
        </p:txBody>
      </p:sp>
      <p:sp>
        <p:nvSpPr>
          <p:cNvPr id="3" name="Text Placeholder 2">
            <a:extLst>
              <a:ext uri="{FF2B5EF4-FFF2-40B4-BE49-F238E27FC236}">
                <a16:creationId xmlns:a16="http://schemas.microsoft.com/office/drawing/2014/main" xmlns="" id="{FFFE88C3-615B-816B-C041-1B014F77F8F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xmlns="" id="{0A50F503-4249-0855-96AC-008B469A4FAF}"/>
              </a:ext>
            </a:extLst>
          </p:cNvPr>
          <p:cNvSpPr>
            <a:spLocks noGrp="1"/>
          </p:cNvSpPr>
          <p:nvPr>
            <p:ph sz="half" idx="2"/>
          </p:nvPr>
        </p:nvSpPr>
        <p:spPr>
          <a:xfrm>
            <a:off x="839788" y="2505075"/>
            <a:ext cx="5157787"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5" name="Text Placeholder 4">
            <a:extLst>
              <a:ext uri="{FF2B5EF4-FFF2-40B4-BE49-F238E27FC236}">
                <a16:creationId xmlns:a16="http://schemas.microsoft.com/office/drawing/2014/main" xmlns="" id="{25998227-D465-AE51-360B-A84D6E6A8CB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xmlns="" id="{8F1D8803-B841-D379-DA13-54B34C514063}"/>
              </a:ext>
            </a:extLst>
          </p:cNvPr>
          <p:cNvSpPr>
            <a:spLocks noGrp="1"/>
          </p:cNvSpPr>
          <p:nvPr>
            <p:ph sz="quarter" idx="4"/>
          </p:nvPr>
        </p:nvSpPr>
        <p:spPr>
          <a:xfrm>
            <a:off x="6172200" y="2505075"/>
            <a:ext cx="5183188"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7" name="Date Placeholder 6">
            <a:extLst>
              <a:ext uri="{FF2B5EF4-FFF2-40B4-BE49-F238E27FC236}">
                <a16:creationId xmlns:a16="http://schemas.microsoft.com/office/drawing/2014/main" xmlns="" id="{FA03BFB6-C264-EC78-DE85-31ED77A746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pPr/>
              <a:t>5/22/2023</a:t>
            </a:fld>
            <a:endParaRPr lang="x-none"/>
          </a:p>
        </p:txBody>
      </p:sp>
      <p:sp>
        <p:nvSpPr>
          <p:cNvPr id="8" name="Footer Placeholder 7">
            <a:extLst>
              <a:ext uri="{FF2B5EF4-FFF2-40B4-BE49-F238E27FC236}">
                <a16:creationId xmlns:a16="http://schemas.microsoft.com/office/drawing/2014/main" xmlns="" id="{00ADCE47-0D8A-89FC-52C2-D482F134EBB2}"/>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9" name="Slide Number Placeholder 8">
            <a:extLst>
              <a:ext uri="{FF2B5EF4-FFF2-40B4-BE49-F238E27FC236}">
                <a16:creationId xmlns:a16="http://schemas.microsoft.com/office/drawing/2014/main" xmlns="" id="{9A8CD5A7-1626-07AA-D2F2-7D9D7D8D6C12}"/>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pPr/>
              <a:t>‹#›</a:t>
            </a:fld>
            <a:endParaRPr lang="x-none"/>
          </a:p>
        </p:txBody>
      </p:sp>
    </p:spTree>
    <p:extLst>
      <p:ext uri="{BB962C8B-B14F-4D97-AF65-F5344CB8AC3E}">
        <p14:creationId xmlns:p14="http://schemas.microsoft.com/office/powerpoint/2010/main" xmlns="" val="2959806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813FC91-6701-22B3-F986-D2DE7F9935EC}"/>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x-none"/>
          </a:p>
        </p:txBody>
      </p:sp>
      <p:sp>
        <p:nvSpPr>
          <p:cNvPr id="3" name="Date Placeholder 2">
            <a:extLst>
              <a:ext uri="{FF2B5EF4-FFF2-40B4-BE49-F238E27FC236}">
                <a16:creationId xmlns:a16="http://schemas.microsoft.com/office/drawing/2014/main" xmlns="" id="{8865FC91-E1CF-B33B-4316-5F030AB3405E}"/>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pPr/>
              <a:t>5/22/2023</a:t>
            </a:fld>
            <a:endParaRPr lang="x-none"/>
          </a:p>
        </p:txBody>
      </p:sp>
      <p:sp>
        <p:nvSpPr>
          <p:cNvPr id="4" name="Footer Placeholder 3">
            <a:extLst>
              <a:ext uri="{FF2B5EF4-FFF2-40B4-BE49-F238E27FC236}">
                <a16:creationId xmlns:a16="http://schemas.microsoft.com/office/drawing/2014/main" xmlns="" id="{B713C2CC-BC4A-E4DF-8494-EC235D70283A}"/>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5" name="Slide Number Placeholder 4">
            <a:extLst>
              <a:ext uri="{FF2B5EF4-FFF2-40B4-BE49-F238E27FC236}">
                <a16:creationId xmlns:a16="http://schemas.microsoft.com/office/drawing/2014/main" xmlns="" id="{B66A15BA-FEE4-7386-6712-A96CDE521629}"/>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pPr/>
              <a:t>‹#›</a:t>
            </a:fld>
            <a:endParaRPr lang="x-none"/>
          </a:p>
        </p:txBody>
      </p:sp>
    </p:spTree>
    <p:extLst>
      <p:ext uri="{BB962C8B-B14F-4D97-AF65-F5344CB8AC3E}">
        <p14:creationId xmlns:p14="http://schemas.microsoft.com/office/powerpoint/2010/main" xmlns="" val="3855353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2A740188-5A5C-FAF9-2521-642030BDA5D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pPr/>
              <a:t>5/22/2023</a:t>
            </a:fld>
            <a:endParaRPr lang="x-none"/>
          </a:p>
        </p:txBody>
      </p:sp>
      <p:sp>
        <p:nvSpPr>
          <p:cNvPr id="3" name="Footer Placeholder 2">
            <a:extLst>
              <a:ext uri="{FF2B5EF4-FFF2-40B4-BE49-F238E27FC236}">
                <a16:creationId xmlns:a16="http://schemas.microsoft.com/office/drawing/2014/main" xmlns="" id="{08FDEB4D-A45C-1453-8190-7209781C688E}"/>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4" name="Slide Number Placeholder 3">
            <a:extLst>
              <a:ext uri="{FF2B5EF4-FFF2-40B4-BE49-F238E27FC236}">
                <a16:creationId xmlns:a16="http://schemas.microsoft.com/office/drawing/2014/main" xmlns="" id="{E398E109-5B87-E4B1-ADC1-030218708371}"/>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pPr/>
              <a:t>‹#›</a:t>
            </a:fld>
            <a:endParaRPr lang="x-none"/>
          </a:p>
        </p:txBody>
      </p:sp>
    </p:spTree>
    <p:extLst>
      <p:ext uri="{BB962C8B-B14F-4D97-AF65-F5344CB8AC3E}">
        <p14:creationId xmlns:p14="http://schemas.microsoft.com/office/powerpoint/2010/main" xmlns="" val="1428433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1D0AA26-4BB6-1D1A-037D-ACBAE49B0BA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x-none"/>
          </a:p>
        </p:txBody>
      </p:sp>
      <p:sp>
        <p:nvSpPr>
          <p:cNvPr id="3" name="Content Placeholder 2">
            <a:extLst>
              <a:ext uri="{FF2B5EF4-FFF2-40B4-BE49-F238E27FC236}">
                <a16:creationId xmlns:a16="http://schemas.microsoft.com/office/drawing/2014/main" xmlns="" id="{77456E84-B974-7F35-3C70-8E3E07AB2556}"/>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Text Placeholder 3">
            <a:extLst>
              <a:ext uri="{FF2B5EF4-FFF2-40B4-BE49-F238E27FC236}">
                <a16:creationId xmlns:a16="http://schemas.microsoft.com/office/drawing/2014/main" xmlns="" id="{F0A2D2F7-ABF5-8F11-2584-17C841342F7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xmlns="" id="{C5971083-6C28-83C7-1AC1-F475C8F45B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pPr/>
              <a:t>5/22/2023</a:t>
            </a:fld>
            <a:endParaRPr lang="x-none"/>
          </a:p>
        </p:txBody>
      </p:sp>
      <p:sp>
        <p:nvSpPr>
          <p:cNvPr id="6" name="Footer Placeholder 5">
            <a:extLst>
              <a:ext uri="{FF2B5EF4-FFF2-40B4-BE49-F238E27FC236}">
                <a16:creationId xmlns:a16="http://schemas.microsoft.com/office/drawing/2014/main" xmlns="" id="{3B3CCEC8-BA30-1F91-FADA-069CB64C2EDE}"/>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7" name="Slide Number Placeholder 6">
            <a:extLst>
              <a:ext uri="{FF2B5EF4-FFF2-40B4-BE49-F238E27FC236}">
                <a16:creationId xmlns:a16="http://schemas.microsoft.com/office/drawing/2014/main" xmlns="" id="{50E1819F-0494-7C02-1117-13ABFA5AED2E}"/>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pPr/>
              <a:t>‹#›</a:t>
            </a:fld>
            <a:endParaRPr lang="x-none"/>
          </a:p>
        </p:txBody>
      </p:sp>
    </p:spTree>
    <p:extLst>
      <p:ext uri="{BB962C8B-B14F-4D97-AF65-F5344CB8AC3E}">
        <p14:creationId xmlns:p14="http://schemas.microsoft.com/office/powerpoint/2010/main" xmlns="" val="2866319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emf"/><Relationship Id="rId13" Type="http://schemas.openxmlformats.org/officeDocument/2006/relationships/image" Target="../media/image7.emf"/><Relationship Id="rId3" Type="http://schemas.openxmlformats.org/officeDocument/2006/relationships/image" Target="../media/image1.jpeg"/><Relationship Id="rId7" Type="http://schemas.openxmlformats.org/officeDocument/2006/relationships/slide" Target="../slides/slide4.xml"/><Relationship Id="rId12" Type="http://schemas.openxmlformats.org/officeDocument/2006/relationships/image" Target="../media/image6.emf"/><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3.emf"/><Relationship Id="rId11" Type="http://schemas.openxmlformats.org/officeDocument/2006/relationships/slide" Target="../slides/slide6.xml"/><Relationship Id="rId5" Type="http://schemas.openxmlformats.org/officeDocument/2006/relationships/slide" Target="../slides/slide2.xml"/><Relationship Id="rId10" Type="http://schemas.openxmlformats.org/officeDocument/2006/relationships/image" Target="../media/image5.emf"/><Relationship Id="rId4" Type="http://schemas.openxmlformats.org/officeDocument/2006/relationships/image" Target="../media/image2.emf"/><Relationship Id="rId9" Type="http://schemas.openxmlformats.org/officeDocument/2006/relationships/slide" Target="../slides/slide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8.png"/><Relationship Id="rId18" Type="http://schemas.openxmlformats.org/officeDocument/2006/relationships/image" Target="../media/image12.emf"/><Relationship Id="rId26" Type="http://schemas.openxmlformats.org/officeDocument/2006/relationships/image" Target="../media/image16.emf"/><Relationship Id="rId3" Type="http://schemas.openxmlformats.org/officeDocument/2006/relationships/slideLayout" Target="../slideLayouts/slideLayout4.xml"/><Relationship Id="rId21" Type="http://schemas.openxmlformats.org/officeDocument/2006/relationships/slide" Target="../slides/slide4.xml"/><Relationship Id="rId7" Type="http://schemas.openxmlformats.org/officeDocument/2006/relationships/slideLayout" Target="../slideLayouts/slideLayout8.xml"/><Relationship Id="rId12" Type="http://schemas.openxmlformats.org/officeDocument/2006/relationships/theme" Target="../theme/theme2.xml"/><Relationship Id="rId17" Type="http://schemas.openxmlformats.org/officeDocument/2006/relationships/slide" Target="../slides/slide2.xml"/><Relationship Id="rId25" Type="http://schemas.openxmlformats.org/officeDocument/2006/relationships/slide" Target="../slides/slide6.xml"/><Relationship Id="rId2" Type="http://schemas.openxmlformats.org/officeDocument/2006/relationships/slideLayout" Target="../slideLayouts/slideLayout3.xml"/><Relationship Id="rId16" Type="http://schemas.openxmlformats.org/officeDocument/2006/relationships/image" Target="../media/image11.emf"/><Relationship Id="rId20" Type="http://schemas.openxmlformats.org/officeDocument/2006/relationships/image" Target="../media/image13.emf"/><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24" Type="http://schemas.openxmlformats.org/officeDocument/2006/relationships/image" Target="../media/image15.emf"/><Relationship Id="rId5" Type="http://schemas.openxmlformats.org/officeDocument/2006/relationships/slideLayout" Target="../slideLayouts/slideLayout6.xml"/><Relationship Id="rId15" Type="http://schemas.openxmlformats.org/officeDocument/2006/relationships/image" Target="../media/image10.emf"/><Relationship Id="rId23" Type="http://schemas.openxmlformats.org/officeDocument/2006/relationships/slide" Target="../slides/slide5.xml"/><Relationship Id="rId10" Type="http://schemas.openxmlformats.org/officeDocument/2006/relationships/slideLayout" Target="../slideLayouts/slideLayout11.xml"/><Relationship Id="rId19" Type="http://schemas.openxmlformats.org/officeDocument/2006/relationships/slide" Target="../slides/slide3.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9.emf"/><Relationship Id="rId22" Type="http://schemas.openxmlformats.org/officeDocument/2006/relationships/image" Target="../media/image14.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4538A48F-A32D-1367-E754-FD1441CC128B}"/>
              </a:ext>
            </a:extLst>
          </p:cNvPr>
          <p:cNvPicPr>
            <a:picLocks noChangeAspect="1"/>
          </p:cNvPicPr>
          <p:nvPr userDrawn="1"/>
        </p:nvPicPr>
        <p:blipFill>
          <a:blip r:embed="rId4"/>
          <a:stretch>
            <a:fillRect/>
          </a:stretch>
        </p:blipFill>
        <p:spPr>
          <a:xfrm>
            <a:off x="197124" y="400850"/>
            <a:ext cx="2039389" cy="1019695"/>
          </a:xfrm>
          <a:prstGeom prst="rect">
            <a:avLst/>
          </a:prstGeom>
        </p:spPr>
      </p:pic>
      <p:pic>
        <p:nvPicPr>
          <p:cNvPr id="14" name="Picture 13">
            <a:hlinkClick r:id="rId5" action="ppaction://hlinksldjump"/>
            <a:extLst>
              <a:ext uri="{FF2B5EF4-FFF2-40B4-BE49-F238E27FC236}">
                <a16:creationId xmlns:a16="http://schemas.microsoft.com/office/drawing/2014/main" xmlns="" id="{180DFF96-CBFD-BE49-06A1-72B2C840F2F3}"/>
              </a:ext>
            </a:extLst>
          </p:cNvPr>
          <p:cNvPicPr>
            <a:picLocks noChangeAspect="1"/>
          </p:cNvPicPr>
          <p:nvPr userDrawn="1"/>
        </p:nvPicPr>
        <p:blipFill>
          <a:blip r:embed="rId6"/>
          <a:stretch>
            <a:fillRect/>
          </a:stretch>
        </p:blipFill>
        <p:spPr>
          <a:xfrm>
            <a:off x="315118" y="1927567"/>
            <a:ext cx="1803400" cy="723900"/>
          </a:xfrm>
          <a:prstGeom prst="rect">
            <a:avLst/>
          </a:prstGeom>
        </p:spPr>
      </p:pic>
      <p:pic>
        <p:nvPicPr>
          <p:cNvPr id="17" name="Picture 16">
            <a:hlinkClick r:id="rId7" action="ppaction://hlinksldjump"/>
            <a:extLst>
              <a:ext uri="{FF2B5EF4-FFF2-40B4-BE49-F238E27FC236}">
                <a16:creationId xmlns:a16="http://schemas.microsoft.com/office/drawing/2014/main" xmlns="" id="{8A824A85-4E9D-4703-1A33-A7316C088964}"/>
              </a:ext>
            </a:extLst>
          </p:cNvPr>
          <p:cNvPicPr>
            <a:picLocks noChangeAspect="1"/>
          </p:cNvPicPr>
          <p:nvPr userDrawn="1"/>
        </p:nvPicPr>
        <p:blipFill>
          <a:blip r:embed="rId8"/>
          <a:stretch>
            <a:fillRect/>
          </a:stretch>
        </p:blipFill>
        <p:spPr>
          <a:xfrm>
            <a:off x="2819167" y="1927567"/>
            <a:ext cx="1803400" cy="723900"/>
          </a:xfrm>
          <a:prstGeom prst="rect">
            <a:avLst/>
          </a:prstGeom>
        </p:spPr>
      </p:pic>
      <p:pic>
        <p:nvPicPr>
          <p:cNvPr id="19" name="Picture 18">
            <a:hlinkClick r:id="rId9" action="ppaction://hlinksldjump"/>
            <a:extLst>
              <a:ext uri="{FF2B5EF4-FFF2-40B4-BE49-F238E27FC236}">
                <a16:creationId xmlns:a16="http://schemas.microsoft.com/office/drawing/2014/main" xmlns="" id="{C7F0C88D-B6B0-C38F-4C5B-39A96B625EA8}"/>
              </a:ext>
            </a:extLst>
          </p:cNvPr>
          <p:cNvPicPr>
            <a:picLocks noChangeAspect="1"/>
          </p:cNvPicPr>
          <p:nvPr userDrawn="1"/>
        </p:nvPicPr>
        <p:blipFill>
          <a:blip r:embed="rId10"/>
          <a:stretch>
            <a:fillRect/>
          </a:stretch>
        </p:blipFill>
        <p:spPr>
          <a:xfrm>
            <a:off x="7569433" y="1927567"/>
            <a:ext cx="1803400" cy="723900"/>
          </a:xfrm>
          <a:prstGeom prst="rect">
            <a:avLst/>
          </a:prstGeom>
        </p:spPr>
      </p:pic>
      <p:pic>
        <p:nvPicPr>
          <p:cNvPr id="20" name="Picture 19">
            <a:hlinkClick r:id="rId11" action="ppaction://hlinksldjump"/>
            <a:extLst>
              <a:ext uri="{FF2B5EF4-FFF2-40B4-BE49-F238E27FC236}">
                <a16:creationId xmlns:a16="http://schemas.microsoft.com/office/drawing/2014/main" xmlns="" id="{8ECB7A75-0964-BEB3-0070-79F92D4D6FB1}"/>
              </a:ext>
            </a:extLst>
          </p:cNvPr>
          <p:cNvPicPr>
            <a:picLocks noChangeAspect="1"/>
          </p:cNvPicPr>
          <p:nvPr userDrawn="1"/>
        </p:nvPicPr>
        <p:blipFill>
          <a:blip r:embed="rId12"/>
          <a:stretch>
            <a:fillRect/>
          </a:stretch>
        </p:blipFill>
        <p:spPr>
          <a:xfrm>
            <a:off x="10073482" y="1927567"/>
            <a:ext cx="1803400" cy="723900"/>
          </a:xfrm>
          <a:prstGeom prst="rect">
            <a:avLst/>
          </a:prstGeom>
        </p:spPr>
      </p:pic>
      <p:pic>
        <p:nvPicPr>
          <p:cNvPr id="25" name="Picture 24">
            <a:hlinkClick r:id="" action="ppaction://hlinkshowjump?jump=nextslide"/>
            <a:extLst>
              <a:ext uri="{FF2B5EF4-FFF2-40B4-BE49-F238E27FC236}">
                <a16:creationId xmlns:a16="http://schemas.microsoft.com/office/drawing/2014/main" xmlns="" id="{77F864E7-E11A-601B-0EAF-441012483A61}"/>
              </a:ext>
            </a:extLst>
          </p:cNvPr>
          <p:cNvPicPr>
            <a:picLocks noChangeAspect="1"/>
          </p:cNvPicPr>
          <p:nvPr userDrawn="1"/>
        </p:nvPicPr>
        <p:blipFill>
          <a:blip r:embed="rId13"/>
          <a:stretch>
            <a:fillRect/>
          </a:stretch>
        </p:blipFill>
        <p:spPr>
          <a:xfrm>
            <a:off x="5379720" y="3624775"/>
            <a:ext cx="1432560" cy="396240"/>
          </a:xfrm>
          <a:prstGeom prst="rect">
            <a:avLst/>
          </a:prstGeom>
          <a:effectLst>
            <a:outerShdw blurRad="50800" dist="38100" dir="2700000" algn="tl" rotWithShape="0">
              <a:prstClr val="black">
                <a:alpha val="40000"/>
              </a:prstClr>
            </a:outerShdw>
          </a:effectLst>
        </p:spPr>
      </p:pic>
      <p:grpSp>
        <p:nvGrpSpPr>
          <p:cNvPr id="26" name="Group 11">
            <a:extLst>
              <a:ext uri="{FF2B5EF4-FFF2-40B4-BE49-F238E27FC236}">
                <a16:creationId xmlns:a16="http://schemas.microsoft.com/office/drawing/2014/main" xmlns="" id="{87BECB55-2370-A93A-504C-917D8AAAC01C}"/>
              </a:ext>
            </a:extLst>
          </p:cNvPr>
          <p:cNvGrpSpPr>
            <a:grpSpLocks noChangeAspect="1"/>
          </p:cNvGrpSpPr>
          <p:nvPr userDrawn="1"/>
        </p:nvGrpSpPr>
        <p:grpSpPr bwMode="auto">
          <a:xfrm>
            <a:off x="2640003" y="2912198"/>
            <a:ext cx="2161727" cy="2160000"/>
            <a:chOff x="1720" y="1835"/>
            <a:chExt cx="1253" cy="1252"/>
          </a:xfrm>
        </p:grpSpPr>
        <p:sp>
          <p:nvSpPr>
            <p:cNvPr id="27" name="AutoShape 10">
              <a:extLst>
                <a:ext uri="{FF2B5EF4-FFF2-40B4-BE49-F238E27FC236}">
                  <a16:creationId xmlns:a16="http://schemas.microsoft.com/office/drawing/2014/main" xmlns="" id="{0BF46A3D-AFD0-A49B-C2E9-1B2B73179EF1}"/>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Freeform 12">
              <a:extLst>
                <a:ext uri="{FF2B5EF4-FFF2-40B4-BE49-F238E27FC236}">
                  <a16:creationId xmlns:a16="http://schemas.microsoft.com/office/drawing/2014/main" xmlns="" id="{8D737626-C88A-9461-D26D-7D37D49B48EF}"/>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9" name="Freeform 13">
              <a:extLst>
                <a:ext uri="{FF2B5EF4-FFF2-40B4-BE49-F238E27FC236}">
                  <a16:creationId xmlns:a16="http://schemas.microsoft.com/office/drawing/2014/main" xmlns="" id="{30B50F5E-56B1-5228-9769-5202FABA30EC}"/>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0" name="Group 11">
            <a:extLst>
              <a:ext uri="{FF2B5EF4-FFF2-40B4-BE49-F238E27FC236}">
                <a16:creationId xmlns:a16="http://schemas.microsoft.com/office/drawing/2014/main" xmlns="" id="{697910CC-4673-7714-0AAC-019E7ED7A60C}"/>
              </a:ext>
            </a:extLst>
          </p:cNvPr>
          <p:cNvGrpSpPr>
            <a:grpSpLocks noChangeAspect="1"/>
          </p:cNvGrpSpPr>
          <p:nvPr userDrawn="1"/>
        </p:nvGrpSpPr>
        <p:grpSpPr bwMode="auto">
          <a:xfrm>
            <a:off x="7390269" y="2932111"/>
            <a:ext cx="2161727" cy="2160000"/>
            <a:chOff x="1720" y="1835"/>
            <a:chExt cx="1253" cy="1252"/>
          </a:xfrm>
        </p:grpSpPr>
        <p:sp>
          <p:nvSpPr>
            <p:cNvPr id="31" name="AutoShape 10">
              <a:extLst>
                <a:ext uri="{FF2B5EF4-FFF2-40B4-BE49-F238E27FC236}">
                  <a16:creationId xmlns:a16="http://schemas.microsoft.com/office/drawing/2014/main" xmlns="" id="{38F824B9-9A90-6EAD-87E6-628E66C05A39}"/>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12">
              <a:extLst>
                <a:ext uri="{FF2B5EF4-FFF2-40B4-BE49-F238E27FC236}">
                  <a16:creationId xmlns:a16="http://schemas.microsoft.com/office/drawing/2014/main" xmlns="" id="{366E077A-5836-EBB2-0444-76188B27B94F}"/>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3" name="Freeform 13">
              <a:extLst>
                <a:ext uri="{FF2B5EF4-FFF2-40B4-BE49-F238E27FC236}">
                  <a16:creationId xmlns:a16="http://schemas.microsoft.com/office/drawing/2014/main" xmlns="" id="{79137E47-A439-04D3-7800-24C7697559EC}"/>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4" name="Group 11">
            <a:extLst>
              <a:ext uri="{FF2B5EF4-FFF2-40B4-BE49-F238E27FC236}">
                <a16:creationId xmlns:a16="http://schemas.microsoft.com/office/drawing/2014/main" xmlns="" id="{1D38449B-7C18-ABFD-7088-115319826A8D}"/>
              </a:ext>
            </a:extLst>
          </p:cNvPr>
          <p:cNvGrpSpPr>
            <a:grpSpLocks noChangeAspect="1"/>
          </p:cNvGrpSpPr>
          <p:nvPr userDrawn="1"/>
        </p:nvGrpSpPr>
        <p:grpSpPr bwMode="auto">
          <a:xfrm>
            <a:off x="9894318" y="2912198"/>
            <a:ext cx="2161727" cy="2160000"/>
            <a:chOff x="1720" y="1835"/>
            <a:chExt cx="1253" cy="1252"/>
          </a:xfrm>
        </p:grpSpPr>
        <p:sp>
          <p:nvSpPr>
            <p:cNvPr id="35" name="AutoShape 10">
              <a:extLst>
                <a:ext uri="{FF2B5EF4-FFF2-40B4-BE49-F238E27FC236}">
                  <a16:creationId xmlns:a16="http://schemas.microsoft.com/office/drawing/2014/main" xmlns="" id="{D5977EF8-B3CB-0B81-AC41-3C2BC0F80C32}"/>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 name="Freeform 12">
              <a:extLst>
                <a:ext uri="{FF2B5EF4-FFF2-40B4-BE49-F238E27FC236}">
                  <a16:creationId xmlns:a16="http://schemas.microsoft.com/office/drawing/2014/main" xmlns="" id="{F3924527-DFC7-2B7F-5519-6FC0B96C02C5}"/>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7" name="Freeform 13">
              <a:extLst>
                <a:ext uri="{FF2B5EF4-FFF2-40B4-BE49-F238E27FC236}">
                  <a16:creationId xmlns:a16="http://schemas.microsoft.com/office/drawing/2014/main" xmlns="" id="{85040B19-2A7A-19CC-5A2F-0B28E79FA175}"/>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8" name="Group 11">
            <a:extLst>
              <a:ext uri="{FF2B5EF4-FFF2-40B4-BE49-F238E27FC236}">
                <a16:creationId xmlns:a16="http://schemas.microsoft.com/office/drawing/2014/main" xmlns="" id="{6AF918A3-7A8E-8548-961B-6CDF3C710F71}"/>
              </a:ext>
            </a:extLst>
          </p:cNvPr>
          <p:cNvGrpSpPr>
            <a:grpSpLocks noChangeAspect="1"/>
          </p:cNvGrpSpPr>
          <p:nvPr userDrawn="1"/>
        </p:nvGrpSpPr>
        <p:grpSpPr bwMode="auto">
          <a:xfrm>
            <a:off x="135955" y="2932111"/>
            <a:ext cx="2161727" cy="2160000"/>
            <a:chOff x="1720" y="1835"/>
            <a:chExt cx="1253" cy="1252"/>
          </a:xfrm>
        </p:grpSpPr>
        <p:sp>
          <p:nvSpPr>
            <p:cNvPr id="39" name="AutoShape 10">
              <a:extLst>
                <a:ext uri="{FF2B5EF4-FFF2-40B4-BE49-F238E27FC236}">
                  <a16:creationId xmlns:a16="http://schemas.microsoft.com/office/drawing/2014/main" xmlns="" id="{7B701403-7F66-93FD-8F50-A85E680EAC99}"/>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 name="Freeform 12">
              <a:extLst>
                <a:ext uri="{FF2B5EF4-FFF2-40B4-BE49-F238E27FC236}">
                  <a16:creationId xmlns:a16="http://schemas.microsoft.com/office/drawing/2014/main" xmlns="" id="{2C723704-3C24-092E-E0D7-DD5533DCE0F8}"/>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1" name="Freeform 13">
              <a:extLst>
                <a:ext uri="{FF2B5EF4-FFF2-40B4-BE49-F238E27FC236}">
                  <a16:creationId xmlns:a16="http://schemas.microsoft.com/office/drawing/2014/main" xmlns="" id="{E552E5E4-A131-E945-A2C6-724F991CB798}"/>
                </a:ext>
              </a:extLst>
            </p:cNvPr>
            <p:cNvSpPr>
              <a:spLocks noChangeAspect="1"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2" name="Group 4">
            <a:extLst>
              <a:ext uri="{FF2B5EF4-FFF2-40B4-BE49-F238E27FC236}">
                <a16:creationId xmlns:a16="http://schemas.microsoft.com/office/drawing/2014/main" xmlns="" id="{8360A02C-CB7E-D46E-5E90-D8CD446F431F}"/>
              </a:ext>
            </a:extLst>
          </p:cNvPr>
          <p:cNvGrpSpPr>
            <a:grpSpLocks noChangeAspect="1"/>
          </p:cNvGrpSpPr>
          <p:nvPr userDrawn="1"/>
        </p:nvGrpSpPr>
        <p:grpSpPr bwMode="auto">
          <a:xfrm>
            <a:off x="5162550" y="4986338"/>
            <a:ext cx="1866900" cy="1625600"/>
            <a:chOff x="3252" y="3141"/>
            <a:chExt cx="1176" cy="1024"/>
          </a:xfrm>
        </p:grpSpPr>
        <p:sp>
          <p:nvSpPr>
            <p:cNvPr id="3" name="AutoShape 3">
              <a:extLst>
                <a:ext uri="{FF2B5EF4-FFF2-40B4-BE49-F238E27FC236}">
                  <a16:creationId xmlns:a16="http://schemas.microsoft.com/office/drawing/2014/main" xmlns="" id="{3DEBD16A-D37B-E95C-21B4-FC855993F4CC}"/>
                </a:ext>
              </a:extLst>
            </p:cNvPr>
            <p:cNvSpPr>
              <a:spLocks noChangeAspect="1" noChangeArrowheads="1" noTextEdit="1"/>
            </p:cNvSpPr>
            <p:nvPr userDrawn="1"/>
          </p:nvSpPr>
          <p:spPr bwMode="auto">
            <a:xfrm>
              <a:off x="3252" y="3141"/>
              <a:ext cx="1176" cy="10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 name="Freeform 5">
              <a:extLst>
                <a:ext uri="{FF2B5EF4-FFF2-40B4-BE49-F238E27FC236}">
                  <a16:creationId xmlns:a16="http://schemas.microsoft.com/office/drawing/2014/main" xmlns="" id="{80130735-FEF1-6DC4-7B95-DFCE3EBC625E}"/>
                </a:ext>
              </a:extLst>
            </p:cNvPr>
            <p:cNvSpPr>
              <a:spLocks/>
            </p:cNvSpPr>
            <p:nvPr userDrawn="1"/>
          </p:nvSpPr>
          <p:spPr bwMode="auto">
            <a:xfrm>
              <a:off x="3389" y="4004"/>
              <a:ext cx="902" cy="149"/>
            </a:xfrm>
            <a:custGeom>
              <a:avLst/>
              <a:gdLst>
                <a:gd name="T0" fmla="*/ 83 w 1913"/>
                <a:gd name="T1" fmla="*/ 349 h 349"/>
                <a:gd name="T2" fmla="*/ 83 w 1913"/>
                <a:gd name="T3" fmla="*/ 349 h 349"/>
                <a:gd name="T4" fmla="*/ 0 w 1913"/>
                <a:gd name="T5" fmla="*/ 265 h 349"/>
                <a:gd name="T6" fmla="*/ 0 w 1913"/>
                <a:gd name="T7" fmla="*/ 83 h 349"/>
                <a:gd name="T8" fmla="*/ 83 w 1913"/>
                <a:gd name="T9" fmla="*/ 0 h 349"/>
                <a:gd name="T10" fmla="*/ 1829 w 1913"/>
                <a:gd name="T11" fmla="*/ 0 h 349"/>
                <a:gd name="T12" fmla="*/ 1913 w 1913"/>
                <a:gd name="T13" fmla="*/ 83 h 349"/>
                <a:gd name="T14" fmla="*/ 1913 w 1913"/>
                <a:gd name="T15" fmla="*/ 265 h 349"/>
                <a:gd name="T16" fmla="*/ 1829 w 1913"/>
                <a:gd name="T17" fmla="*/ 349 h 349"/>
                <a:gd name="T18" fmla="*/ 83 w 1913"/>
                <a:gd name="T19" fmla="*/ 349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13" h="349">
                  <a:moveTo>
                    <a:pt x="83" y="349"/>
                  </a:moveTo>
                  <a:lnTo>
                    <a:pt x="83" y="349"/>
                  </a:lnTo>
                  <a:cubicBezTo>
                    <a:pt x="37" y="349"/>
                    <a:pt x="0" y="311"/>
                    <a:pt x="0" y="265"/>
                  </a:cubicBezTo>
                  <a:lnTo>
                    <a:pt x="0" y="83"/>
                  </a:lnTo>
                  <a:cubicBezTo>
                    <a:pt x="0" y="37"/>
                    <a:pt x="37" y="0"/>
                    <a:pt x="83" y="0"/>
                  </a:cubicBezTo>
                  <a:lnTo>
                    <a:pt x="1829" y="0"/>
                  </a:lnTo>
                  <a:cubicBezTo>
                    <a:pt x="1875" y="0"/>
                    <a:pt x="1913" y="37"/>
                    <a:pt x="1913" y="83"/>
                  </a:cubicBezTo>
                  <a:lnTo>
                    <a:pt x="1913" y="265"/>
                  </a:lnTo>
                  <a:cubicBezTo>
                    <a:pt x="1913" y="311"/>
                    <a:pt x="1875" y="349"/>
                    <a:pt x="1829" y="349"/>
                  </a:cubicBezTo>
                  <a:lnTo>
                    <a:pt x="83" y="349"/>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 name="Freeform 6">
              <a:extLst>
                <a:ext uri="{FF2B5EF4-FFF2-40B4-BE49-F238E27FC236}">
                  <a16:creationId xmlns:a16="http://schemas.microsoft.com/office/drawing/2014/main" xmlns="" id="{C2630D5B-8DBE-D04E-C2BB-3A7250FD01C2}"/>
                </a:ext>
              </a:extLst>
            </p:cNvPr>
            <p:cNvSpPr>
              <a:spLocks noEditPoints="1"/>
            </p:cNvSpPr>
            <p:nvPr userDrawn="1"/>
          </p:nvSpPr>
          <p:spPr bwMode="auto">
            <a:xfrm>
              <a:off x="3365" y="3987"/>
              <a:ext cx="959" cy="159"/>
            </a:xfrm>
            <a:custGeom>
              <a:avLst/>
              <a:gdLst>
                <a:gd name="T0" fmla="*/ 1849 w 1953"/>
                <a:gd name="T1" fmla="*/ 0 h 388"/>
                <a:gd name="T2" fmla="*/ 1849 w 1953"/>
                <a:gd name="T3" fmla="*/ 0 h 388"/>
                <a:gd name="T4" fmla="*/ 103 w 1953"/>
                <a:gd name="T5" fmla="*/ 0 h 388"/>
                <a:gd name="T6" fmla="*/ 0 w 1953"/>
                <a:gd name="T7" fmla="*/ 103 h 388"/>
                <a:gd name="T8" fmla="*/ 0 w 1953"/>
                <a:gd name="T9" fmla="*/ 285 h 388"/>
                <a:gd name="T10" fmla="*/ 103 w 1953"/>
                <a:gd name="T11" fmla="*/ 388 h 388"/>
                <a:gd name="T12" fmla="*/ 1849 w 1953"/>
                <a:gd name="T13" fmla="*/ 388 h 388"/>
                <a:gd name="T14" fmla="*/ 1953 w 1953"/>
                <a:gd name="T15" fmla="*/ 285 h 388"/>
                <a:gd name="T16" fmla="*/ 1953 w 1953"/>
                <a:gd name="T17" fmla="*/ 103 h 388"/>
                <a:gd name="T18" fmla="*/ 1849 w 1953"/>
                <a:gd name="T19" fmla="*/ 0 h 388"/>
                <a:gd name="T20" fmla="*/ 1849 w 1953"/>
                <a:gd name="T21" fmla="*/ 40 h 388"/>
                <a:gd name="T22" fmla="*/ 1849 w 1953"/>
                <a:gd name="T23" fmla="*/ 40 h 388"/>
                <a:gd name="T24" fmla="*/ 1913 w 1953"/>
                <a:gd name="T25" fmla="*/ 103 h 388"/>
                <a:gd name="T26" fmla="*/ 1913 w 1953"/>
                <a:gd name="T27" fmla="*/ 285 h 388"/>
                <a:gd name="T28" fmla="*/ 1849 w 1953"/>
                <a:gd name="T29" fmla="*/ 348 h 388"/>
                <a:gd name="T30" fmla="*/ 103 w 1953"/>
                <a:gd name="T31" fmla="*/ 348 h 388"/>
                <a:gd name="T32" fmla="*/ 39 w 1953"/>
                <a:gd name="T33" fmla="*/ 285 h 388"/>
                <a:gd name="T34" fmla="*/ 39 w 1953"/>
                <a:gd name="T35" fmla="*/ 103 h 388"/>
                <a:gd name="T36" fmla="*/ 103 w 1953"/>
                <a:gd name="T37" fmla="*/ 40 h 388"/>
                <a:gd name="T38" fmla="*/ 1849 w 1953"/>
                <a:gd name="T39" fmla="*/ 4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53" h="388">
                  <a:moveTo>
                    <a:pt x="1849" y="0"/>
                  </a:moveTo>
                  <a:lnTo>
                    <a:pt x="1849" y="0"/>
                  </a:lnTo>
                  <a:lnTo>
                    <a:pt x="103" y="0"/>
                  </a:lnTo>
                  <a:cubicBezTo>
                    <a:pt x="46" y="0"/>
                    <a:pt x="0" y="46"/>
                    <a:pt x="0" y="103"/>
                  </a:cubicBezTo>
                  <a:lnTo>
                    <a:pt x="0" y="285"/>
                  </a:lnTo>
                  <a:cubicBezTo>
                    <a:pt x="0" y="342"/>
                    <a:pt x="46" y="388"/>
                    <a:pt x="103" y="388"/>
                  </a:cubicBezTo>
                  <a:lnTo>
                    <a:pt x="1849" y="388"/>
                  </a:lnTo>
                  <a:cubicBezTo>
                    <a:pt x="1906" y="388"/>
                    <a:pt x="1953" y="342"/>
                    <a:pt x="1953" y="285"/>
                  </a:cubicBezTo>
                  <a:lnTo>
                    <a:pt x="1953" y="103"/>
                  </a:lnTo>
                  <a:cubicBezTo>
                    <a:pt x="1953" y="46"/>
                    <a:pt x="1906" y="0"/>
                    <a:pt x="1849" y="0"/>
                  </a:cubicBezTo>
                  <a:close/>
                  <a:moveTo>
                    <a:pt x="1849" y="40"/>
                  </a:moveTo>
                  <a:lnTo>
                    <a:pt x="1849" y="40"/>
                  </a:lnTo>
                  <a:cubicBezTo>
                    <a:pt x="1884" y="40"/>
                    <a:pt x="1913" y="68"/>
                    <a:pt x="1913" y="103"/>
                  </a:cubicBezTo>
                  <a:lnTo>
                    <a:pt x="1913" y="285"/>
                  </a:lnTo>
                  <a:cubicBezTo>
                    <a:pt x="1913" y="320"/>
                    <a:pt x="1884" y="348"/>
                    <a:pt x="1849" y="348"/>
                  </a:cubicBezTo>
                  <a:lnTo>
                    <a:pt x="103" y="348"/>
                  </a:lnTo>
                  <a:cubicBezTo>
                    <a:pt x="68" y="348"/>
                    <a:pt x="39" y="320"/>
                    <a:pt x="39" y="285"/>
                  </a:cubicBezTo>
                  <a:lnTo>
                    <a:pt x="39" y="103"/>
                  </a:lnTo>
                  <a:cubicBezTo>
                    <a:pt x="39" y="68"/>
                    <a:pt x="68" y="40"/>
                    <a:pt x="103" y="40"/>
                  </a:cubicBezTo>
                  <a:lnTo>
                    <a:pt x="1849" y="40"/>
                  </a:lnTo>
                  <a:close/>
                </a:path>
              </a:pathLst>
            </a:custGeom>
            <a:solidFill>
              <a:srgbClr val="C9BF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xmlns="" val="273916921"/>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pic>
        <p:nvPicPr>
          <p:cNvPr id="5" name="Picture 4">
            <a:hlinkClick r:id="" action="ppaction://hlinkshowjump?jump=firstslide"/>
            <a:extLst>
              <a:ext uri="{FF2B5EF4-FFF2-40B4-BE49-F238E27FC236}">
                <a16:creationId xmlns:a16="http://schemas.microsoft.com/office/drawing/2014/main" xmlns="" id="{463ED861-2009-804A-DA63-25067E1265EF}"/>
              </a:ext>
            </a:extLst>
          </p:cNvPr>
          <p:cNvPicPr>
            <a:picLocks noChangeAspect="1"/>
          </p:cNvPicPr>
          <p:nvPr userDrawn="1"/>
        </p:nvPicPr>
        <p:blipFill>
          <a:blip r:embed="rId14"/>
          <a:stretch>
            <a:fillRect/>
          </a:stretch>
        </p:blipFill>
        <p:spPr>
          <a:xfrm>
            <a:off x="11416375" y="2263000"/>
            <a:ext cx="213360" cy="213360"/>
          </a:xfrm>
          <a:prstGeom prst="rect">
            <a:avLst/>
          </a:prstGeom>
        </p:spPr>
      </p:pic>
      <p:pic>
        <p:nvPicPr>
          <p:cNvPr id="16" name="Picture 15">
            <a:hlinkClick r:id="" action="ppaction://hlinkshowjump?jump=nextslide"/>
            <a:extLst>
              <a:ext uri="{FF2B5EF4-FFF2-40B4-BE49-F238E27FC236}">
                <a16:creationId xmlns:a16="http://schemas.microsoft.com/office/drawing/2014/main" xmlns="" id="{47858BCE-D687-37FC-2353-137131A1CA8F}"/>
              </a:ext>
            </a:extLst>
          </p:cNvPr>
          <p:cNvPicPr>
            <a:picLocks noChangeAspect="1"/>
          </p:cNvPicPr>
          <p:nvPr userDrawn="1"/>
        </p:nvPicPr>
        <p:blipFill>
          <a:blip r:embed="rId15"/>
          <a:stretch>
            <a:fillRect/>
          </a:stretch>
        </p:blipFill>
        <p:spPr>
          <a:xfrm>
            <a:off x="11629735" y="4211192"/>
            <a:ext cx="209550" cy="209550"/>
          </a:xfrm>
          <a:prstGeom prst="rect">
            <a:avLst/>
          </a:prstGeom>
        </p:spPr>
      </p:pic>
      <p:pic>
        <p:nvPicPr>
          <p:cNvPr id="17" name="Picture 16">
            <a:hlinkClick r:id="" action="ppaction://hlinkshowjump?jump=previousslide"/>
            <a:extLst>
              <a:ext uri="{FF2B5EF4-FFF2-40B4-BE49-F238E27FC236}">
                <a16:creationId xmlns:a16="http://schemas.microsoft.com/office/drawing/2014/main" xmlns="" id="{DED5D67C-73FB-63AA-8125-DF08EED1312D}"/>
              </a:ext>
            </a:extLst>
          </p:cNvPr>
          <p:cNvPicPr>
            <a:picLocks noChangeAspect="1"/>
          </p:cNvPicPr>
          <p:nvPr userDrawn="1"/>
        </p:nvPicPr>
        <p:blipFill>
          <a:blip r:embed="rId16"/>
          <a:stretch>
            <a:fillRect/>
          </a:stretch>
        </p:blipFill>
        <p:spPr>
          <a:xfrm>
            <a:off x="11206825" y="4216497"/>
            <a:ext cx="209550" cy="209550"/>
          </a:xfrm>
          <a:prstGeom prst="rect">
            <a:avLst/>
          </a:prstGeom>
        </p:spPr>
      </p:pic>
      <p:grpSp>
        <p:nvGrpSpPr>
          <p:cNvPr id="4" name="Group 4">
            <a:extLst>
              <a:ext uri="{FF2B5EF4-FFF2-40B4-BE49-F238E27FC236}">
                <a16:creationId xmlns:a16="http://schemas.microsoft.com/office/drawing/2014/main" xmlns="" id="{AF3CB3B6-1731-A92A-A437-14AAD8686074}"/>
              </a:ext>
            </a:extLst>
          </p:cNvPr>
          <p:cNvGrpSpPr>
            <a:grpSpLocks noChangeAspect="1"/>
          </p:cNvGrpSpPr>
          <p:nvPr userDrawn="1"/>
        </p:nvGrpSpPr>
        <p:grpSpPr bwMode="auto">
          <a:xfrm>
            <a:off x="11020425" y="5402263"/>
            <a:ext cx="1003300" cy="1214437"/>
            <a:chOff x="6942" y="3403"/>
            <a:chExt cx="632" cy="765"/>
          </a:xfrm>
        </p:grpSpPr>
        <p:sp>
          <p:nvSpPr>
            <p:cNvPr id="9" name="AutoShape 3">
              <a:extLst>
                <a:ext uri="{FF2B5EF4-FFF2-40B4-BE49-F238E27FC236}">
                  <a16:creationId xmlns:a16="http://schemas.microsoft.com/office/drawing/2014/main" xmlns="" id="{DCBF34F5-26D5-0C9F-4A67-C6C86967111A}"/>
                </a:ext>
              </a:extLst>
            </p:cNvPr>
            <p:cNvSpPr>
              <a:spLocks noChangeAspect="1" noChangeArrowheads="1" noTextEdit="1"/>
            </p:cNvSpPr>
            <p:nvPr userDrawn="1"/>
          </p:nvSpPr>
          <p:spPr bwMode="auto">
            <a:xfrm>
              <a:off x="6942" y="3403"/>
              <a:ext cx="632" cy="7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5">
              <a:extLst>
                <a:ext uri="{FF2B5EF4-FFF2-40B4-BE49-F238E27FC236}">
                  <a16:creationId xmlns:a16="http://schemas.microsoft.com/office/drawing/2014/main" xmlns="" id="{A8D6E367-F762-73DB-6DE5-1113BEFE9116}"/>
                </a:ext>
              </a:extLst>
            </p:cNvPr>
            <p:cNvSpPr>
              <a:spLocks/>
            </p:cNvSpPr>
            <p:nvPr userDrawn="1"/>
          </p:nvSpPr>
          <p:spPr bwMode="auto">
            <a:xfrm>
              <a:off x="6949" y="4028"/>
              <a:ext cx="621" cy="133"/>
            </a:xfrm>
            <a:custGeom>
              <a:avLst/>
              <a:gdLst>
                <a:gd name="T0" fmla="*/ 83 w 1849"/>
                <a:gd name="T1" fmla="*/ 397 h 397"/>
                <a:gd name="T2" fmla="*/ 83 w 1849"/>
                <a:gd name="T3" fmla="*/ 397 h 397"/>
                <a:gd name="T4" fmla="*/ 0 w 1849"/>
                <a:gd name="T5" fmla="*/ 313 h 397"/>
                <a:gd name="T6" fmla="*/ 0 w 1849"/>
                <a:gd name="T7" fmla="*/ 83 h 397"/>
                <a:gd name="T8" fmla="*/ 83 w 1849"/>
                <a:gd name="T9" fmla="*/ 0 h 397"/>
                <a:gd name="T10" fmla="*/ 1766 w 1849"/>
                <a:gd name="T11" fmla="*/ 0 h 397"/>
                <a:gd name="T12" fmla="*/ 1849 w 1849"/>
                <a:gd name="T13" fmla="*/ 83 h 397"/>
                <a:gd name="T14" fmla="*/ 1849 w 1849"/>
                <a:gd name="T15" fmla="*/ 313 h 397"/>
                <a:gd name="T16" fmla="*/ 1766 w 1849"/>
                <a:gd name="T17" fmla="*/ 397 h 397"/>
                <a:gd name="T18" fmla="*/ 83 w 1849"/>
                <a:gd name="T19" fmla="*/ 397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397">
                  <a:moveTo>
                    <a:pt x="83" y="397"/>
                  </a:moveTo>
                  <a:lnTo>
                    <a:pt x="83" y="397"/>
                  </a:lnTo>
                  <a:cubicBezTo>
                    <a:pt x="37" y="397"/>
                    <a:pt x="0" y="359"/>
                    <a:pt x="0" y="313"/>
                  </a:cubicBezTo>
                  <a:lnTo>
                    <a:pt x="0" y="83"/>
                  </a:lnTo>
                  <a:cubicBezTo>
                    <a:pt x="0" y="37"/>
                    <a:pt x="37" y="0"/>
                    <a:pt x="83" y="0"/>
                  </a:cubicBezTo>
                  <a:lnTo>
                    <a:pt x="1766" y="0"/>
                  </a:lnTo>
                  <a:cubicBezTo>
                    <a:pt x="1812" y="0"/>
                    <a:pt x="1849" y="37"/>
                    <a:pt x="1849" y="83"/>
                  </a:cubicBezTo>
                  <a:lnTo>
                    <a:pt x="1849" y="313"/>
                  </a:lnTo>
                  <a:cubicBezTo>
                    <a:pt x="1849" y="359"/>
                    <a:pt x="1812" y="397"/>
                    <a:pt x="1766" y="397"/>
                  </a:cubicBezTo>
                  <a:lnTo>
                    <a:pt x="83" y="397"/>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 name="Freeform 6">
              <a:extLst>
                <a:ext uri="{FF2B5EF4-FFF2-40B4-BE49-F238E27FC236}">
                  <a16:creationId xmlns:a16="http://schemas.microsoft.com/office/drawing/2014/main" xmlns="" id="{20A87382-F3C6-C43A-60BB-A3CDE8623C03}"/>
                </a:ext>
              </a:extLst>
            </p:cNvPr>
            <p:cNvSpPr>
              <a:spLocks noEditPoints="1"/>
            </p:cNvSpPr>
            <p:nvPr userDrawn="1"/>
          </p:nvSpPr>
          <p:spPr bwMode="auto">
            <a:xfrm>
              <a:off x="6942" y="4022"/>
              <a:ext cx="635" cy="146"/>
            </a:xfrm>
            <a:custGeom>
              <a:avLst/>
              <a:gdLst>
                <a:gd name="T0" fmla="*/ 1786 w 1889"/>
                <a:gd name="T1" fmla="*/ 0 h 436"/>
                <a:gd name="T2" fmla="*/ 1786 w 1889"/>
                <a:gd name="T3" fmla="*/ 0 h 436"/>
                <a:gd name="T4" fmla="*/ 103 w 1889"/>
                <a:gd name="T5" fmla="*/ 0 h 436"/>
                <a:gd name="T6" fmla="*/ 0 w 1889"/>
                <a:gd name="T7" fmla="*/ 103 h 436"/>
                <a:gd name="T8" fmla="*/ 0 w 1889"/>
                <a:gd name="T9" fmla="*/ 333 h 436"/>
                <a:gd name="T10" fmla="*/ 103 w 1889"/>
                <a:gd name="T11" fmla="*/ 436 h 436"/>
                <a:gd name="T12" fmla="*/ 1786 w 1889"/>
                <a:gd name="T13" fmla="*/ 436 h 436"/>
                <a:gd name="T14" fmla="*/ 1889 w 1889"/>
                <a:gd name="T15" fmla="*/ 333 h 436"/>
                <a:gd name="T16" fmla="*/ 1889 w 1889"/>
                <a:gd name="T17" fmla="*/ 103 h 436"/>
                <a:gd name="T18" fmla="*/ 1786 w 1889"/>
                <a:gd name="T19" fmla="*/ 0 h 436"/>
                <a:gd name="T20" fmla="*/ 1786 w 1889"/>
                <a:gd name="T21" fmla="*/ 40 h 436"/>
                <a:gd name="T22" fmla="*/ 1786 w 1889"/>
                <a:gd name="T23" fmla="*/ 40 h 436"/>
                <a:gd name="T24" fmla="*/ 1849 w 1889"/>
                <a:gd name="T25" fmla="*/ 103 h 436"/>
                <a:gd name="T26" fmla="*/ 1849 w 1889"/>
                <a:gd name="T27" fmla="*/ 333 h 436"/>
                <a:gd name="T28" fmla="*/ 1786 w 1889"/>
                <a:gd name="T29" fmla="*/ 396 h 436"/>
                <a:gd name="T30" fmla="*/ 103 w 1889"/>
                <a:gd name="T31" fmla="*/ 396 h 436"/>
                <a:gd name="T32" fmla="*/ 39 w 1889"/>
                <a:gd name="T33" fmla="*/ 333 h 436"/>
                <a:gd name="T34" fmla="*/ 39 w 1889"/>
                <a:gd name="T35" fmla="*/ 103 h 436"/>
                <a:gd name="T36" fmla="*/ 103 w 1889"/>
                <a:gd name="T37" fmla="*/ 40 h 436"/>
                <a:gd name="T38" fmla="*/ 1786 w 1889"/>
                <a:gd name="T39" fmla="*/ 40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436">
                  <a:moveTo>
                    <a:pt x="1786" y="0"/>
                  </a:moveTo>
                  <a:lnTo>
                    <a:pt x="1786" y="0"/>
                  </a:lnTo>
                  <a:lnTo>
                    <a:pt x="103" y="0"/>
                  </a:lnTo>
                  <a:cubicBezTo>
                    <a:pt x="46" y="0"/>
                    <a:pt x="0" y="46"/>
                    <a:pt x="0" y="103"/>
                  </a:cubicBezTo>
                  <a:lnTo>
                    <a:pt x="0" y="333"/>
                  </a:lnTo>
                  <a:cubicBezTo>
                    <a:pt x="0" y="390"/>
                    <a:pt x="46" y="436"/>
                    <a:pt x="103" y="436"/>
                  </a:cubicBezTo>
                  <a:lnTo>
                    <a:pt x="1786" y="436"/>
                  </a:lnTo>
                  <a:cubicBezTo>
                    <a:pt x="1843" y="436"/>
                    <a:pt x="1889" y="390"/>
                    <a:pt x="1889" y="333"/>
                  </a:cubicBezTo>
                  <a:lnTo>
                    <a:pt x="1889" y="103"/>
                  </a:lnTo>
                  <a:cubicBezTo>
                    <a:pt x="1889" y="46"/>
                    <a:pt x="1843" y="0"/>
                    <a:pt x="1786" y="0"/>
                  </a:cubicBezTo>
                  <a:close/>
                  <a:moveTo>
                    <a:pt x="1786" y="40"/>
                  </a:moveTo>
                  <a:lnTo>
                    <a:pt x="1786" y="40"/>
                  </a:lnTo>
                  <a:cubicBezTo>
                    <a:pt x="1821" y="40"/>
                    <a:pt x="1849" y="68"/>
                    <a:pt x="1849" y="103"/>
                  </a:cubicBezTo>
                  <a:lnTo>
                    <a:pt x="1849" y="333"/>
                  </a:lnTo>
                  <a:cubicBezTo>
                    <a:pt x="1849" y="368"/>
                    <a:pt x="1821" y="396"/>
                    <a:pt x="1786" y="396"/>
                  </a:cubicBezTo>
                  <a:lnTo>
                    <a:pt x="103" y="396"/>
                  </a:lnTo>
                  <a:cubicBezTo>
                    <a:pt x="68" y="396"/>
                    <a:pt x="39" y="368"/>
                    <a:pt x="39" y="333"/>
                  </a:cubicBezTo>
                  <a:lnTo>
                    <a:pt x="39" y="103"/>
                  </a:lnTo>
                  <a:cubicBezTo>
                    <a:pt x="39" y="68"/>
                    <a:pt x="68" y="40"/>
                    <a:pt x="103" y="40"/>
                  </a:cubicBezTo>
                  <a:lnTo>
                    <a:pt x="1786" y="40"/>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 name="Freeform 7">
              <a:extLst>
                <a:ext uri="{FF2B5EF4-FFF2-40B4-BE49-F238E27FC236}">
                  <a16:creationId xmlns:a16="http://schemas.microsoft.com/office/drawing/2014/main" xmlns="" id="{E0703B6A-5FF7-015E-042D-8745E72315F5}"/>
                </a:ext>
              </a:extLst>
            </p:cNvPr>
            <p:cNvSpPr>
              <a:spLocks/>
            </p:cNvSpPr>
            <p:nvPr userDrawn="1"/>
          </p:nvSpPr>
          <p:spPr bwMode="auto">
            <a:xfrm>
              <a:off x="7000" y="3407"/>
              <a:ext cx="518" cy="516"/>
            </a:xfrm>
            <a:custGeom>
              <a:avLst/>
              <a:gdLst>
                <a:gd name="T0" fmla="*/ 143 w 1542"/>
                <a:gd name="T1" fmla="*/ 1542 h 1542"/>
                <a:gd name="T2" fmla="*/ 143 w 1542"/>
                <a:gd name="T3" fmla="*/ 1542 h 1542"/>
                <a:gd name="T4" fmla="*/ 0 w 1542"/>
                <a:gd name="T5" fmla="*/ 1400 h 1542"/>
                <a:gd name="T6" fmla="*/ 0 w 1542"/>
                <a:gd name="T7" fmla="*/ 142 h 1542"/>
                <a:gd name="T8" fmla="*/ 143 w 1542"/>
                <a:gd name="T9" fmla="*/ 0 h 1542"/>
                <a:gd name="T10" fmla="*/ 1400 w 1542"/>
                <a:gd name="T11" fmla="*/ 0 h 1542"/>
                <a:gd name="T12" fmla="*/ 1542 w 1542"/>
                <a:gd name="T13" fmla="*/ 142 h 1542"/>
                <a:gd name="T14" fmla="*/ 1542 w 1542"/>
                <a:gd name="T15" fmla="*/ 1400 h 1542"/>
                <a:gd name="T16" fmla="*/ 1400 w 1542"/>
                <a:gd name="T17" fmla="*/ 1542 h 1542"/>
                <a:gd name="T18" fmla="*/ 143 w 1542"/>
                <a:gd name="T19" fmla="*/ 1542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2" h="1542">
                  <a:moveTo>
                    <a:pt x="143" y="1542"/>
                  </a:moveTo>
                  <a:lnTo>
                    <a:pt x="143" y="1542"/>
                  </a:lnTo>
                  <a:cubicBezTo>
                    <a:pt x="64" y="1542"/>
                    <a:pt x="0" y="1478"/>
                    <a:pt x="0" y="1400"/>
                  </a:cubicBezTo>
                  <a:lnTo>
                    <a:pt x="0" y="142"/>
                  </a:lnTo>
                  <a:cubicBezTo>
                    <a:pt x="0" y="64"/>
                    <a:pt x="64" y="0"/>
                    <a:pt x="143" y="0"/>
                  </a:cubicBezTo>
                  <a:lnTo>
                    <a:pt x="1400" y="0"/>
                  </a:lnTo>
                  <a:cubicBezTo>
                    <a:pt x="1478" y="0"/>
                    <a:pt x="1542" y="64"/>
                    <a:pt x="1542" y="142"/>
                  </a:cubicBezTo>
                  <a:lnTo>
                    <a:pt x="1542" y="1400"/>
                  </a:lnTo>
                  <a:cubicBezTo>
                    <a:pt x="1542" y="1478"/>
                    <a:pt x="1478" y="1542"/>
                    <a:pt x="1400" y="1542"/>
                  </a:cubicBezTo>
                  <a:lnTo>
                    <a:pt x="143" y="1542"/>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Freeform 8">
              <a:extLst>
                <a:ext uri="{FF2B5EF4-FFF2-40B4-BE49-F238E27FC236}">
                  <a16:creationId xmlns:a16="http://schemas.microsoft.com/office/drawing/2014/main" xmlns="" id="{3BE2A276-C0BA-CB2E-3892-CD4085802060}"/>
                </a:ext>
              </a:extLst>
            </p:cNvPr>
            <p:cNvSpPr>
              <a:spLocks noEditPoints="1"/>
            </p:cNvSpPr>
            <p:nvPr userDrawn="1"/>
          </p:nvSpPr>
          <p:spPr bwMode="auto">
            <a:xfrm>
              <a:off x="6993" y="3400"/>
              <a:ext cx="532" cy="530"/>
            </a:xfrm>
            <a:custGeom>
              <a:avLst/>
              <a:gdLst>
                <a:gd name="T0" fmla="*/ 1420 w 1582"/>
                <a:gd name="T1" fmla="*/ 0 h 1581"/>
                <a:gd name="T2" fmla="*/ 1420 w 1582"/>
                <a:gd name="T3" fmla="*/ 0 h 1581"/>
                <a:gd name="T4" fmla="*/ 163 w 1582"/>
                <a:gd name="T5" fmla="*/ 0 h 1581"/>
                <a:gd name="T6" fmla="*/ 0 w 1582"/>
                <a:gd name="T7" fmla="*/ 161 h 1581"/>
                <a:gd name="T8" fmla="*/ 0 w 1582"/>
                <a:gd name="T9" fmla="*/ 1419 h 1581"/>
                <a:gd name="T10" fmla="*/ 163 w 1582"/>
                <a:gd name="T11" fmla="*/ 1581 h 1581"/>
                <a:gd name="T12" fmla="*/ 1420 w 1582"/>
                <a:gd name="T13" fmla="*/ 1581 h 1581"/>
                <a:gd name="T14" fmla="*/ 1582 w 1582"/>
                <a:gd name="T15" fmla="*/ 1419 h 1581"/>
                <a:gd name="T16" fmla="*/ 1582 w 1582"/>
                <a:gd name="T17" fmla="*/ 161 h 1581"/>
                <a:gd name="T18" fmla="*/ 1420 w 1582"/>
                <a:gd name="T19" fmla="*/ 0 h 1581"/>
                <a:gd name="T20" fmla="*/ 1420 w 1582"/>
                <a:gd name="T21" fmla="*/ 39 h 1581"/>
                <a:gd name="T22" fmla="*/ 1420 w 1582"/>
                <a:gd name="T23" fmla="*/ 39 h 1581"/>
                <a:gd name="T24" fmla="*/ 1542 w 1582"/>
                <a:gd name="T25" fmla="*/ 161 h 1581"/>
                <a:gd name="T26" fmla="*/ 1542 w 1582"/>
                <a:gd name="T27" fmla="*/ 1419 h 1581"/>
                <a:gd name="T28" fmla="*/ 1420 w 1582"/>
                <a:gd name="T29" fmla="*/ 1541 h 1581"/>
                <a:gd name="T30" fmla="*/ 163 w 1582"/>
                <a:gd name="T31" fmla="*/ 1541 h 1581"/>
                <a:gd name="T32" fmla="*/ 40 w 1582"/>
                <a:gd name="T33" fmla="*/ 1419 h 1581"/>
                <a:gd name="T34" fmla="*/ 40 w 1582"/>
                <a:gd name="T35" fmla="*/ 161 h 1581"/>
                <a:gd name="T36" fmla="*/ 163 w 1582"/>
                <a:gd name="T37" fmla="*/ 39 h 1581"/>
                <a:gd name="T38" fmla="*/ 1420 w 1582"/>
                <a:gd name="T39" fmla="*/ 39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2" h="1581">
                  <a:moveTo>
                    <a:pt x="1420" y="0"/>
                  </a:moveTo>
                  <a:lnTo>
                    <a:pt x="1420" y="0"/>
                  </a:lnTo>
                  <a:lnTo>
                    <a:pt x="163" y="0"/>
                  </a:lnTo>
                  <a:cubicBezTo>
                    <a:pt x="73" y="0"/>
                    <a:pt x="0" y="72"/>
                    <a:pt x="0" y="161"/>
                  </a:cubicBezTo>
                  <a:lnTo>
                    <a:pt x="0" y="1419"/>
                  </a:lnTo>
                  <a:cubicBezTo>
                    <a:pt x="0" y="1508"/>
                    <a:pt x="73" y="1581"/>
                    <a:pt x="163" y="1581"/>
                  </a:cubicBezTo>
                  <a:lnTo>
                    <a:pt x="1420" y="1581"/>
                  </a:lnTo>
                  <a:cubicBezTo>
                    <a:pt x="1509" y="1581"/>
                    <a:pt x="1582" y="1508"/>
                    <a:pt x="1582" y="1419"/>
                  </a:cubicBezTo>
                  <a:lnTo>
                    <a:pt x="1582" y="161"/>
                  </a:lnTo>
                  <a:cubicBezTo>
                    <a:pt x="1582" y="72"/>
                    <a:pt x="1509" y="0"/>
                    <a:pt x="1420" y="0"/>
                  </a:cubicBezTo>
                  <a:close/>
                  <a:moveTo>
                    <a:pt x="1420" y="39"/>
                  </a:moveTo>
                  <a:lnTo>
                    <a:pt x="1420" y="39"/>
                  </a:lnTo>
                  <a:cubicBezTo>
                    <a:pt x="1487" y="39"/>
                    <a:pt x="1542" y="94"/>
                    <a:pt x="1542" y="161"/>
                  </a:cubicBezTo>
                  <a:lnTo>
                    <a:pt x="1542" y="1419"/>
                  </a:lnTo>
                  <a:cubicBezTo>
                    <a:pt x="1542" y="1486"/>
                    <a:pt x="1487" y="1541"/>
                    <a:pt x="1420" y="1541"/>
                  </a:cubicBezTo>
                  <a:lnTo>
                    <a:pt x="163" y="1541"/>
                  </a:lnTo>
                  <a:cubicBezTo>
                    <a:pt x="95" y="1541"/>
                    <a:pt x="40" y="1486"/>
                    <a:pt x="40" y="1419"/>
                  </a:cubicBezTo>
                  <a:lnTo>
                    <a:pt x="40" y="161"/>
                  </a:lnTo>
                  <a:cubicBezTo>
                    <a:pt x="40" y="94"/>
                    <a:pt x="95" y="39"/>
                    <a:pt x="163" y="39"/>
                  </a:cubicBezTo>
                  <a:lnTo>
                    <a:pt x="1420" y="39"/>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pic>
        <p:nvPicPr>
          <p:cNvPr id="3" name="Picture 2">
            <a:hlinkClick r:id="rId17" action="ppaction://hlinksldjump"/>
            <a:extLst>
              <a:ext uri="{FF2B5EF4-FFF2-40B4-BE49-F238E27FC236}">
                <a16:creationId xmlns:a16="http://schemas.microsoft.com/office/drawing/2014/main" xmlns="" id="{B1C84D55-A942-9070-D461-6FC27CA0883D}"/>
              </a:ext>
            </a:extLst>
          </p:cNvPr>
          <p:cNvPicPr>
            <a:picLocks noChangeAspect="1"/>
          </p:cNvPicPr>
          <p:nvPr userDrawn="1"/>
        </p:nvPicPr>
        <p:blipFill>
          <a:blip r:embed="rId18"/>
          <a:stretch>
            <a:fillRect/>
          </a:stretch>
        </p:blipFill>
        <p:spPr>
          <a:xfrm>
            <a:off x="11060217" y="2647996"/>
            <a:ext cx="933450" cy="184150"/>
          </a:xfrm>
          <a:prstGeom prst="rect">
            <a:avLst/>
          </a:prstGeom>
        </p:spPr>
      </p:pic>
      <p:pic>
        <p:nvPicPr>
          <p:cNvPr id="7" name="Picture 6">
            <a:hlinkClick r:id="rId19" action="ppaction://hlinksldjump"/>
            <a:extLst>
              <a:ext uri="{FF2B5EF4-FFF2-40B4-BE49-F238E27FC236}">
                <a16:creationId xmlns:a16="http://schemas.microsoft.com/office/drawing/2014/main" xmlns="" id="{1F6FBDA4-4013-5BEA-2835-95646E47ADD9}"/>
              </a:ext>
            </a:extLst>
          </p:cNvPr>
          <p:cNvPicPr>
            <a:picLocks noChangeAspect="1"/>
          </p:cNvPicPr>
          <p:nvPr userDrawn="1"/>
        </p:nvPicPr>
        <p:blipFill>
          <a:blip r:embed="rId20"/>
          <a:stretch>
            <a:fillRect/>
          </a:stretch>
        </p:blipFill>
        <p:spPr>
          <a:xfrm>
            <a:off x="11060217" y="2954826"/>
            <a:ext cx="933450" cy="184150"/>
          </a:xfrm>
          <a:prstGeom prst="rect">
            <a:avLst/>
          </a:prstGeom>
        </p:spPr>
      </p:pic>
      <p:pic>
        <p:nvPicPr>
          <p:cNvPr id="18" name="Picture 17">
            <a:hlinkClick r:id="rId21" action="ppaction://hlinksldjump"/>
            <a:extLst>
              <a:ext uri="{FF2B5EF4-FFF2-40B4-BE49-F238E27FC236}">
                <a16:creationId xmlns:a16="http://schemas.microsoft.com/office/drawing/2014/main" xmlns="" id="{B19F0FF6-70E5-6118-625F-D9C56736541B}"/>
              </a:ext>
            </a:extLst>
          </p:cNvPr>
          <p:cNvPicPr>
            <a:picLocks noChangeAspect="1"/>
          </p:cNvPicPr>
          <p:nvPr userDrawn="1"/>
        </p:nvPicPr>
        <p:blipFill>
          <a:blip r:embed="rId22"/>
          <a:stretch>
            <a:fillRect/>
          </a:stretch>
        </p:blipFill>
        <p:spPr>
          <a:xfrm>
            <a:off x="11060217" y="3261656"/>
            <a:ext cx="933450" cy="184150"/>
          </a:xfrm>
          <a:prstGeom prst="rect">
            <a:avLst/>
          </a:prstGeom>
        </p:spPr>
      </p:pic>
      <p:pic>
        <p:nvPicPr>
          <p:cNvPr id="19" name="Picture 18">
            <a:hlinkClick r:id="rId23" action="ppaction://hlinksldjump"/>
            <a:extLst>
              <a:ext uri="{FF2B5EF4-FFF2-40B4-BE49-F238E27FC236}">
                <a16:creationId xmlns:a16="http://schemas.microsoft.com/office/drawing/2014/main" xmlns="" id="{467F2B49-89D3-0193-0FF9-CFD8A85665CC}"/>
              </a:ext>
            </a:extLst>
          </p:cNvPr>
          <p:cNvPicPr>
            <a:picLocks noChangeAspect="1"/>
          </p:cNvPicPr>
          <p:nvPr userDrawn="1"/>
        </p:nvPicPr>
        <p:blipFill>
          <a:blip r:embed="rId24"/>
          <a:stretch>
            <a:fillRect/>
          </a:stretch>
        </p:blipFill>
        <p:spPr>
          <a:xfrm>
            <a:off x="11060217" y="3568486"/>
            <a:ext cx="933450" cy="184150"/>
          </a:xfrm>
          <a:prstGeom prst="rect">
            <a:avLst/>
          </a:prstGeom>
        </p:spPr>
      </p:pic>
      <p:pic>
        <p:nvPicPr>
          <p:cNvPr id="20" name="Picture 19">
            <a:hlinkClick r:id="rId25" action="ppaction://hlinksldjump"/>
            <a:extLst>
              <a:ext uri="{FF2B5EF4-FFF2-40B4-BE49-F238E27FC236}">
                <a16:creationId xmlns:a16="http://schemas.microsoft.com/office/drawing/2014/main" xmlns="" id="{2C7B1878-B62B-51CE-B862-063FE9E341AC}"/>
              </a:ext>
            </a:extLst>
          </p:cNvPr>
          <p:cNvPicPr>
            <a:picLocks noChangeAspect="1"/>
          </p:cNvPicPr>
          <p:nvPr userDrawn="1"/>
        </p:nvPicPr>
        <p:blipFill>
          <a:blip r:embed="rId26"/>
          <a:stretch>
            <a:fillRect/>
          </a:stretch>
        </p:blipFill>
        <p:spPr>
          <a:xfrm>
            <a:off x="11060217" y="3872988"/>
            <a:ext cx="933450" cy="184150"/>
          </a:xfrm>
          <a:prstGeom prst="rect">
            <a:avLst/>
          </a:prstGeom>
        </p:spPr>
      </p:pic>
    </p:spTree>
    <p:extLst>
      <p:ext uri="{BB962C8B-B14F-4D97-AF65-F5344CB8AC3E}">
        <p14:creationId xmlns:p14="http://schemas.microsoft.com/office/powerpoint/2010/main" xmlns="" val="979918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18.jpeg"/></Relationships>
</file>

<file path=ppt/slides/_rels/slide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png"/></Relationships>
</file>

<file path=ppt/slides/_rels/slide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1F0ECAE0-79BD-21CF-C96D-4DD448C0663E}"/>
              </a:ext>
            </a:extLst>
          </p:cNvPr>
          <p:cNvSpPr txBox="1"/>
          <p:nvPr/>
        </p:nvSpPr>
        <p:spPr>
          <a:xfrm>
            <a:off x="2682932" y="278271"/>
            <a:ext cx="6826135" cy="1138773"/>
          </a:xfrm>
          <a:prstGeom prst="rect">
            <a:avLst/>
          </a:prstGeom>
          <a:noFill/>
        </p:spPr>
        <p:txBody>
          <a:bodyPr wrap="square" rtlCol="0">
            <a:spAutoFit/>
          </a:bodyPr>
          <a:lstStyle/>
          <a:p>
            <a:pPr algn="ctr"/>
            <a:r>
              <a:rPr lang="en-US" b="1" dirty="0" smtClean="0">
                <a:solidFill>
                  <a:schemeClr val="bg1"/>
                </a:solidFill>
                <a:latin typeface="Arial" pitchFamily="34" charset="0"/>
                <a:cs typeface="Arial" pitchFamily="34" charset="0"/>
              </a:rPr>
              <a:t>EFFORTS</a:t>
            </a:r>
            <a:r>
              <a:rPr lang="en-US" b="1" dirty="0" smtClean="0">
                <a:solidFill>
                  <a:schemeClr val="bg1"/>
                </a:solidFill>
                <a:latin typeface="Arial" pitchFamily="34" charset="0"/>
                <a:cs typeface="Arial" pitchFamily="34" charset="0"/>
              </a:rPr>
              <a:t>, CHALENGES AND WAY FORWARD FOR THE CTBT ENTERING INTO </a:t>
            </a:r>
            <a:r>
              <a:rPr lang="en-US" b="1" dirty="0" smtClean="0">
                <a:solidFill>
                  <a:schemeClr val="bg1"/>
                </a:solidFill>
                <a:latin typeface="Arial" pitchFamily="34" charset="0"/>
                <a:cs typeface="Arial" pitchFamily="34" charset="0"/>
              </a:rPr>
              <a:t>FORCE</a:t>
            </a:r>
            <a:endParaRPr lang="en-GB" b="1" dirty="0" smtClean="0">
              <a:solidFill>
                <a:schemeClr val="bg1"/>
              </a:solidFill>
              <a:latin typeface="Arial" pitchFamily="34" charset="0"/>
              <a:cs typeface="Arial" pitchFamily="34" charset="0"/>
            </a:endParaRPr>
          </a:p>
          <a:p>
            <a:pPr algn="ctr"/>
            <a:r>
              <a:rPr lang="en-GB" dirty="0" smtClean="0">
                <a:solidFill>
                  <a:schemeClr val="bg1"/>
                </a:solidFill>
                <a:latin typeface="Arial" panose="020B0604020202020204" pitchFamily="34" charset="0"/>
                <a:cs typeface="Arial" panose="020B0604020202020204" pitchFamily="34" charset="0"/>
              </a:rPr>
              <a:t>Ibrahim Abdulmajeed</a:t>
            </a:r>
            <a:endParaRPr lang="x-none" dirty="0">
              <a:solidFill>
                <a:schemeClr val="bg1"/>
              </a:solidFill>
              <a:latin typeface="Arial" panose="020B0604020202020204" pitchFamily="34" charset="0"/>
              <a:cs typeface="Arial" panose="020B0604020202020204" pitchFamily="34" charset="0"/>
            </a:endParaRPr>
          </a:p>
          <a:p>
            <a:pPr algn="ctr"/>
            <a:r>
              <a:rPr lang="en-GB" sz="1400" dirty="0" smtClean="0">
                <a:solidFill>
                  <a:schemeClr val="bg1"/>
                </a:solidFill>
                <a:latin typeface="Arial" panose="020B0604020202020204" pitchFamily="34" charset="0"/>
                <a:cs typeface="Arial" panose="020B0604020202020204" pitchFamily="34" charset="0"/>
              </a:rPr>
              <a:t>Nigerian Nuclear Regulatory Authority </a:t>
            </a:r>
            <a:endParaRPr lang="x-none" sz="1400" dirty="0">
              <a:solidFill>
                <a:schemeClr val="bg1"/>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xmlns="" id="{6A554C68-8F60-5BAE-2899-01FF4F782708}"/>
              </a:ext>
            </a:extLst>
          </p:cNvPr>
          <p:cNvSpPr txBox="1">
            <a:spLocks/>
          </p:cNvSpPr>
          <p:nvPr/>
        </p:nvSpPr>
        <p:spPr>
          <a:xfrm>
            <a:off x="178629" y="2958859"/>
            <a:ext cx="2086776" cy="2066221"/>
          </a:xfrm>
          <a:prstGeom prst="rect">
            <a:avLst/>
          </a:prstGeom>
        </p:spPr>
        <p:txBody>
          <a:bodyPr lIns="108000" tIns="108000" rIns="108000" bIns="108000" anchor="ctr" anchorCtr="1">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r>
              <a:rPr lang="en-US" sz="1150" dirty="0" smtClean="0">
                <a:latin typeface="Arial" pitchFamily="34" charset="0"/>
                <a:cs typeface="Arial" pitchFamily="34" charset="0"/>
              </a:rPr>
              <a:t>An effective response to the threats &amp; challenges of the 21st century can only be achieved through the coordinated efforts of the international community, through the UN and international law. The CTBT has important role, however this role has been hampered  because  inability of the Treaty to enter into force.</a:t>
            </a:r>
            <a:endParaRPr lang="en-US" sz="1150" dirty="0">
              <a:latin typeface="Arial" pitchFamily="34" charset="0"/>
              <a:cs typeface="Arial" pitchFamily="34" charset="0"/>
            </a:endParaRPr>
          </a:p>
        </p:txBody>
      </p:sp>
      <p:sp>
        <p:nvSpPr>
          <p:cNvPr id="3" name="Title 1">
            <a:extLst>
              <a:ext uri="{FF2B5EF4-FFF2-40B4-BE49-F238E27FC236}">
                <a16:creationId xmlns:a16="http://schemas.microsoft.com/office/drawing/2014/main" xmlns="" id="{9046321D-4DFA-7CD5-1C74-CE4A75C696CA}"/>
              </a:ext>
            </a:extLst>
          </p:cNvPr>
          <p:cNvSpPr txBox="1">
            <a:spLocks/>
          </p:cNvSpPr>
          <p:nvPr/>
        </p:nvSpPr>
        <p:spPr>
          <a:xfrm>
            <a:off x="5338029" y="6313980"/>
            <a:ext cx="1531435" cy="280529"/>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b="1" dirty="0" smtClean="0">
                <a:solidFill>
                  <a:schemeClr val="bg1"/>
                </a:solidFill>
                <a:latin typeface="Arial" panose="020B0604020202020204" pitchFamily="34" charset="0"/>
                <a:cs typeface="Arial" panose="020B0604020202020204" pitchFamily="34" charset="0"/>
              </a:rPr>
              <a:t>P5.1-037</a:t>
            </a:r>
            <a:endParaRPr lang="x-none" sz="12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xmlns="" id="{78602C3A-EEB9-9EC8-F223-9D699EB1860B}"/>
              </a:ext>
            </a:extLst>
          </p:cNvPr>
          <p:cNvSpPr txBox="1">
            <a:spLocks/>
          </p:cNvSpPr>
          <p:nvPr/>
        </p:nvSpPr>
        <p:spPr>
          <a:xfrm>
            <a:off x="2682932" y="2958859"/>
            <a:ext cx="2086776" cy="2066221"/>
          </a:xfrm>
          <a:prstGeom prst="rect">
            <a:avLst/>
          </a:prstGeom>
        </p:spPr>
        <p:txBody>
          <a:bodyPr lIns="108000" tIns="108000" rIns="108000" bIns="108000" anchor="ctr" anchorCtr="1">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r>
              <a:rPr lang="en-US" sz="1150" dirty="0" smtClean="0">
                <a:latin typeface="Arial" pitchFamily="34" charset="0"/>
                <a:cs typeface="Arial" pitchFamily="34" charset="0"/>
              </a:rPr>
              <a:t>To ensure innovative &amp;  focused approach to advance the CTBTs ratification by the remaining Annex 2 States , some of the following  efforts were made: Creation of Group of Eminent Persons, 2013, CTBTO Youth Group ,2016 , CTBTO Fellowship for youths &amp; several diplomatic engagements by the CTBTO Secretariat  were made.</a:t>
            </a:r>
            <a:endParaRPr lang="en-GB" sz="1150" dirty="0" smtClean="0">
              <a:latin typeface="Arial" pitchFamily="34" charset="0"/>
              <a:cs typeface="Arial" pitchFamily="34" charset="0"/>
            </a:endParaRPr>
          </a:p>
        </p:txBody>
      </p:sp>
      <p:sp>
        <p:nvSpPr>
          <p:cNvPr id="6" name="Title 1">
            <a:extLst>
              <a:ext uri="{FF2B5EF4-FFF2-40B4-BE49-F238E27FC236}">
                <a16:creationId xmlns:a16="http://schemas.microsoft.com/office/drawing/2014/main" xmlns="" id="{91788AB8-A468-C471-8A86-3C9F2FE8E750}"/>
              </a:ext>
            </a:extLst>
          </p:cNvPr>
          <p:cNvSpPr txBox="1">
            <a:spLocks/>
          </p:cNvSpPr>
          <p:nvPr/>
        </p:nvSpPr>
        <p:spPr>
          <a:xfrm>
            <a:off x="7422294" y="2958858"/>
            <a:ext cx="2086773" cy="2066221"/>
          </a:xfrm>
          <a:prstGeom prst="rect">
            <a:avLst/>
          </a:prstGeom>
        </p:spPr>
        <p:txBody>
          <a:bodyPr lIns="108000" tIns="108000" rIns="108000" bIns="108000" anchor="ctr" anchorCtr="1">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dirty="0" smtClean="0">
                <a:latin typeface="Arial" pitchFamily="34" charset="0"/>
                <a:cs typeface="Arial" pitchFamily="34" charset="0"/>
              </a:rPr>
              <a:t>I propose that a conference on the Entry into force of the CTBT be organized  bi-annually in the affected Annex-2 States  until the treaty enters into force , these will create more awareness and some pressure through direct engagement of all national  &amp;  local stakeholders  (Legislative and Executive) </a:t>
            </a:r>
          </a:p>
        </p:txBody>
      </p:sp>
      <p:sp>
        <p:nvSpPr>
          <p:cNvPr id="7" name="Title 1">
            <a:extLst>
              <a:ext uri="{FF2B5EF4-FFF2-40B4-BE49-F238E27FC236}">
                <a16:creationId xmlns:a16="http://schemas.microsoft.com/office/drawing/2014/main" xmlns="" id="{CA1C2F89-F7C0-CB4E-A6DB-48E3F2C367AF}"/>
              </a:ext>
            </a:extLst>
          </p:cNvPr>
          <p:cNvSpPr txBox="1">
            <a:spLocks/>
          </p:cNvSpPr>
          <p:nvPr/>
        </p:nvSpPr>
        <p:spPr>
          <a:xfrm>
            <a:off x="9926597" y="2958859"/>
            <a:ext cx="2086773" cy="2066220"/>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r>
              <a:rPr lang="en-US" sz="1200" dirty="0" smtClean="0">
                <a:latin typeface="Arial" pitchFamily="34" charset="0"/>
                <a:cs typeface="Arial" pitchFamily="34" charset="0"/>
              </a:rPr>
              <a:t>If the treaty enters into force the role of CTBT can not be underestimated,  because the  </a:t>
            </a:r>
            <a:r>
              <a:rPr lang="en-US" sz="1200" dirty="0" smtClean="0">
                <a:latin typeface="Arial" pitchFamily="34" charset="0"/>
                <a:cs typeface="Arial" pitchFamily="34" charset="0"/>
              </a:rPr>
              <a:t>current conflicts can jeopardize all historical gains, </a:t>
            </a:r>
            <a:r>
              <a:rPr lang="en-US" sz="1200" dirty="0" smtClean="0">
                <a:latin typeface="Arial" pitchFamily="34" charset="0"/>
                <a:cs typeface="Arial" pitchFamily="34" charset="0"/>
              </a:rPr>
              <a:t>which may result into  </a:t>
            </a:r>
            <a:r>
              <a:rPr lang="en-US" sz="1200" dirty="0" smtClean="0">
                <a:latin typeface="Arial" pitchFamily="34" charset="0"/>
                <a:cs typeface="Arial" pitchFamily="34" charset="0"/>
              </a:rPr>
              <a:t>another nuclear weapon arms </a:t>
            </a:r>
            <a:r>
              <a:rPr lang="en-US" sz="1200" dirty="0" smtClean="0">
                <a:latin typeface="Arial" pitchFamily="34" charset="0"/>
                <a:cs typeface="Arial" pitchFamily="34" charset="0"/>
              </a:rPr>
              <a:t>race, these  will hamper </a:t>
            </a:r>
            <a:r>
              <a:rPr lang="en-US" sz="1200" dirty="0" smtClean="0">
                <a:latin typeface="Arial" pitchFamily="34" charset="0"/>
                <a:cs typeface="Arial" pitchFamily="34" charset="0"/>
              </a:rPr>
              <a:t>G</a:t>
            </a:r>
            <a:r>
              <a:rPr lang="en-US" sz="1200" dirty="0" smtClean="0">
                <a:latin typeface="Arial" pitchFamily="34" charset="0"/>
                <a:cs typeface="Arial" pitchFamily="34" charset="0"/>
              </a:rPr>
              <a:t>lobal Peace and   Security.</a:t>
            </a:r>
            <a:endParaRPr lang="en-US" sz="1200" dirty="0">
              <a:latin typeface="Arial" pitchFamily="34" charset="0"/>
              <a:cs typeface="Arial" pitchFamily="34" charset="0"/>
            </a:endParaRPr>
          </a:p>
          <a:p>
            <a:pPr algn="l"/>
            <a:endParaRPr lang="en-US" sz="1200" dirty="0">
              <a:latin typeface="Arial" pitchFamily="34" charset="0"/>
              <a:cs typeface="Arial" pitchFamily="34" charset="0"/>
            </a:endParaRPr>
          </a:p>
        </p:txBody>
      </p:sp>
      <p:sp>
        <p:nvSpPr>
          <p:cNvPr id="8" name="Title 1">
            <a:extLst>
              <a:ext uri="{FF2B5EF4-FFF2-40B4-BE49-F238E27FC236}">
                <a16:creationId xmlns:a16="http://schemas.microsoft.com/office/drawing/2014/main" xmlns="" id="{42A0112A-DD74-C918-5EE9-E39D97B30798}"/>
              </a:ext>
            </a:extLst>
          </p:cNvPr>
          <p:cNvSpPr txBox="1">
            <a:spLocks/>
          </p:cNvSpPr>
          <p:nvPr/>
        </p:nvSpPr>
        <p:spPr>
          <a:xfrm>
            <a:off x="10162829" y="520534"/>
            <a:ext cx="1642946" cy="559293"/>
          </a:xfrm>
          <a:prstGeom prst="rect">
            <a:avLst/>
          </a:prstGeom>
          <a:ln>
            <a:solidFill>
              <a:srgbClr val="FF0000"/>
            </a:solidFill>
          </a:ln>
        </p:spPr>
        <p:txBody>
          <a:bodyPr anchor="ctr" anchorCtr="0"/>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50" b="1" dirty="0">
                <a:solidFill>
                  <a:srgbClr val="FF0000"/>
                </a:solidFill>
                <a:latin typeface="Arial" panose="020B0604020202020204" pitchFamily="34" charset="0"/>
                <a:cs typeface="Arial" panose="020B0604020202020204" pitchFamily="34" charset="0"/>
              </a:rPr>
              <a:t>Place your institution logo here </a:t>
            </a:r>
          </a:p>
          <a:p>
            <a:r>
              <a:rPr lang="en-US" sz="1050" b="1" dirty="0">
                <a:solidFill>
                  <a:srgbClr val="FF0000"/>
                </a:solidFill>
                <a:latin typeface="Arial" panose="020B0604020202020204" pitchFamily="34" charset="0"/>
                <a:cs typeface="Arial" panose="020B0604020202020204" pitchFamily="34" charset="0"/>
              </a:rPr>
              <a:t>(remove this text box)</a:t>
            </a:r>
            <a:endParaRPr lang="x-none" sz="2800" b="1" dirty="0">
              <a:solidFill>
                <a:srgbClr val="FF0000"/>
              </a:solidFill>
              <a:latin typeface="Arial" panose="020B0604020202020204" pitchFamily="34" charset="0"/>
              <a:cs typeface="Arial" panose="020B0604020202020204" pitchFamily="34" charset="0"/>
            </a:endParaRPr>
          </a:p>
        </p:txBody>
      </p:sp>
      <p:sp>
        <p:nvSpPr>
          <p:cNvPr id="9" name="Title 1">
            <a:extLst>
              <a:ext uri="{FF2B5EF4-FFF2-40B4-BE49-F238E27FC236}">
                <a16:creationId xmlns:a16="http://schemas.microsoft.com/office/drawing/2014/main" xmlns="" id="{864650A7-E68E-DCD4-2E1A-7212FE03F57F}"/>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x-none" sz="2000" b="1" dirty="0">
              <a:solidFill>
                <a:schemeClr val="bg1"/>
              </a:solidFill>
              <a:latin typeface="Arial" panose="020B0604020202020204" pitchFamily="34" charset="0"/>
              <a:cs typeface="Arial" panose="020B0604020202020204" pitchFamily="34" charset="0"/>
            </a:endParaRPr>
          </a:p>
        </p:txBody>
      </p:sp>
      <p:pic>
        <p:nvPicPr>
          <p:cNvPr id="11" name="Picture 2"/>
          <p:cNvPicPr>
            <a:picLocks noChangeAspect="1" noChangeArrowheads="1"/>
          </p:cNvPicPr>
          <p:nvPr/>
        </p:nvPicPr>
        <p:blipFill>
          <a:blip r:embed="rId2"/>
          <a:srcRect/>
          <a:stretch>
            <a:fillRect/>
          </a:stretch>
        </p:blipFill>
        <p:spPr bwMode="auto">
          <a:xfrm>
            <a:off x="10133045" y="1"/>
            <a:ext cx="2058955" cy="1548882"/>
          </a:xfrm>
          <a:prstGeom prst="rect">
            <a:avLst/>
          </a:prstGeom>
          <a:noFill/>
          <a:ln w="9525">
            <a:noFill/>
            <a:miter lim="800000"/>
            <a:headEnd/>
            <a:tailEnd/>
          </a:ln>
          <a:effectLst/>
        </p:spPr>
      </p:pic>
    </p:spTree>
    <p:extLst>
      <p:ext uri="{BB962C8B-B14F-4D97-AF65-F5344CB8AC3E}">
        <p14:creationId xmlns:p14="http://schemas.microsoft.com/office/powerpoint/2010/main" xmlns="" val="25367164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smtClean="0">
                <a:solidFill>
                  <a:schemeClr val="bg1"/>
                </a:solidFill>
                <a:latin typeface="Arial" panose="020B0604020202020204" pitchFamily="34" charset="0"/>
                <a:cs typeface="Arial" panose="020B0604020202020204" pitchFamily="34" charset="0"/>
              </a:rPr>
              <a:t>THREATS  OF GLOBAL PEACE AND SECURITY </a:t>
            </a:r>
            <a:endParaRPr lang="x-none" sz="4800" dirty="0">
              <a:solidFill>
                <a:schemeClr val="bg1"/>
              </a:solidFill>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xmlns="" id="{A836A705-5EC9-3E1C-3CCC-FFA836C95CEA}"/>
              </a:ext>
            </a:extLst>
          </p:cNvPr>
          <p:cNvSpPr txBox="1">
            <a:spLocks/>
          </p:cNvSpPr>
          <p:nvPr/>
        </p:nvSpPr>
        <p:spPr>
          <a:xfrm>
            <a:off x="10296293" y="272465"/>
            <a:ext cx="1642946" cy="559293"/>
          </a:xfrm>
          <a:prstGeom prst="rect">
            <a:avLst/>
          </a:prstGeom>
          <a:ln>
            <a:solidFill>
              <a:srgbClr val="FF0000"/>
            </a:solidFill>
          </a:ln>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rgbClr val="FF0000"/>
                </a:solidFill>
                <a:latin typeface="Arial" panose="020B0604020202020204" pitchFamily="34" charset="0"/>
                <a:cs typeface="Arial" panose="020B0604020202020204" pitchFamily="34" charset="0"/>
              </a:rPr>
              <a:t>Place your institution logo here after removing this text box!</a:t>
            </a:r>
            <a:endParaRPr lang="x-none" sz="1000" b="1" dirty="0">
              <a:solidFill>
                <a:srgbClr val="FF0000"/>
              </a:solidFill>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xmlns="" id="{49922F0B-1586-C5C9-5799-0BA2D9F3F16F}"/>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smtClean="0">
                <a:solidFill>
                  <a:schemeClr val="bg1"/>
                </a:solidFill>
                <a:latin typeface="Arial" panose="020B0604020202020204" pitchFamily="34" charset="0"/>
                <a:cs typeface="Arial" panose="020B0604020202020204" pitchFamily="34" charset="0"/>
              </a:rPr>
              <a:t>P5.1-037</a:t>
            </a:r>
            <a:endParaRPr lang="x-none" sz="2400" b="1" dirty="0">
              <a:solidFill>
                <a:schemeClr val="bg1"/>
              </a:solidFill>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xmlns="" id="{3D59F5DA-4A29-8EBC-DF1C-FF30611F5BAA}"/>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x-none" sz="2000" b="1" dirty="0">
              <a:solidFill>
                <a:schemeClr val="bg1"/>
              </a:solidFill>
              <a:latin typeface="Arial" panose="020B0604020202020204" pitchFamily="34" charset="0"/>
              <a:cs typeface="Arial" panose="020B0604020202020204" pitchFamily="34" charset="0"/>
            </a:endParaRPr>
          </a:p>
        </p:txBody>
      </p:sp>
      <p:pic>
        <p:nvPicPr>
          <p:cNvPr id="6" name="Picture 2"/>
          <p:cNvPicPr>
            <a:picLocks noChangeAspect="1" noChangeArrowheads="1"/>
          </p:cNvPicPr>
          <p:nvPr/>
        </p:nvPicPr>
        <p:blipFill>
          <a:blip r:embed="rId3"/>
          <a:srcRect/>
          <a:stretch>
            <a:fillRect/>
          </a:stretch>
        </p:blipFill>
        <p:spPr bwMode="auto">
          <a:xfrm>
            <a:off x="10291665" y="205273"/>
            <a:ext cx="1900335" cy="643813"/>
          </a:xfrm>
          <a:prstGeom prst="rect">
            <a:avLst/>
          </a:prstGeom>
          <a:noFill/>
          <a:ln w="9525">
            <a:noFill/>
            <a:miter lim="800000"/>
            <a:headEnd/>
            <a:tailEnd/>
          </a:ln>
          <a:effectLst/>
        </p:spPr>
      </p:pic>
      <p:sp>
        <p:nvSpPr>
          <p:cNvPr id="8" name="Rectangle 7"/>
          <p:cNvSpPr/>
          <p:nvPr/>
        </p:nvSpPr>
        <p:spPr>
          <a:xfrm>
            <a:off x="513184" y="1399591"/>
            <a:ext cx="10039738" cy="1631216"/>
          </a:xfrm>
          <a:prstGeom prst="rect">
            <a:avLst/>
          </a:prstGeom>
        </p:spPr>
        <p:txBody>
          <a:bodyPr wrap="square">
            <a:spAutoFit/>
          </a:bodyPr>
          <a:lstStyle/>
          <a:p>
            <a:pPr algn="just"/>
            <a:r>
              <a:rPr lang="en-US" sz="2000" dirty="0" smtClean="0">
                <a:latin typeface="Arial" pitchFamily="34" charset="0"/>
                <a:cs typeface="Arial" pitchFamily="34" charset="0"/>
              </a:rPr>
              <a:t>An effective response to the threats &amp; challenges of the 21st </a:t>
            </a:r>
            <a:r>
              <a:rPr lang="en-US" sz="2000" dirty="0" smtClean="0">
                <a:latin typeface="Arial" pitchFamily="34" charset="0"/>
                <a:cs typeface="Arial" pitchFamily="34" charset="0"/>
              </a:rPr>
              <a:t>century </a:t>
            </a:r>
            <a:r>
              <a:rPr lang="en-US" sz="2000" dirty="0" smtClean="0"/>
              <a:t>which include the </a:t>
            </a:r>
            <a:r>
              <a:rPr lang="en-US" sz="2000" dirty="0" smtClean="0">
                <a:latin typeface="Arial" pitchFamily="34" charset="0"/>
                <a:cs typeface="Arial" pitchFamily="34" charset="0"/>
              </a:rPr>
              <a:t>proliferation of nuclear weapons amongst others </a:t>
            </a:r>
            <a:r>
              <a:rPr lang="en-US" sz="2000" dirty="0" smtClean="0">
                <a:latin typeface="Arial" pitchFamily="34" charset="0"/>
                <a:cs typeface="Arial" pitchFamily="34" charset="0"/>
              </a:rPr>
              <a:t> </a:t>
            </a:r>
            <a:r>
              <a:rPr lang="en-US" sz="2000" dirty="0" smtClean="0">
                <a:latin typeface="Arial" pitchFamily="34" charset="0"/>
                <a:cs typeface="Arial" pitchFamily="34" charset="0"/>
              </a:rPr>
              <a:t>can only be achieved through the coordinated efforts of the international community, through the UN and international law. The CTBT has important role, however this role has been hampered  because </a:t>
            </a:r>
            <a:r>
              <a:rPr lang="en-US" sz="2000" dirty="0" smtClean="0">
                <a:latin typeface="Arial" pitchFamily="34" charset="0"/>
                <a:cs typeface="Arial" pitchFamily="34" charset="0"/>
              </a:rPr>
              <a:t>of the inability of 8 </a:t>
            </a:r>
            <a:r>
              <a:rPr lang="en-US" sz="2000" dirty="0" smtClean="0">
                <a:latin typeface="Arial" pitchFamily="34" charset="0"/>
                <a:cs typeface="Arial" pitchFamily="34" charset="0"/>
              </a:rPr>
              <a:t>Annex 2 States </a:t>
            </a:r>
            <a:r>
              <a:rPr lang="en-US" sz="2000" dirty="0" smtClean="0">
                <a:latin typeface="Arial" pitchFamily="34" charset="0"/>
                <a:cs typeface="Arial" pitchFamily="34" charset="0"/>
              </a:rPr>
              <a:t>who are </a:t>
            </a:r>
            <a:r>
              <a:rPr lang="en-US" sz="2000" dirty="0" smtClean="0">
                <a:latin typeface="Arial" pitchFamily="34" charset="0"/>
                <a:cs typeface="Arial" pitchFamily="34" charset="0"/>
              </a:rPr>
              <a:t>yet to  sign and r</a:t>
            </a:r>
            <a:r>
              <a:rPr lang="en-US" sz="2000" dirty="0" smtClean="0">
                <a:latin typeface="Arial" pitchFamily="34" charset="0"/>
                <a:cs typeface="Arial" pitchFamily="34" charset="0"/>
              </a:rPr>
              <a:t>atify </a:t>
            </a:r>
            <a:r>
              <a:rPr lang="en-US" sz="2000" dirty="0" smtClean="0">
                <a:latin typeface="Arial" pitchFamily="34" charset="0"/>
                <a:cs typeface="Arial" pitchFamily="34" charset="0"/>
              </a:rPr>
              <a:t>the </a:t>
            </a:r>
            <a:r>
              <a:rPr lang="en-US" sz="2000" dirty="0" smtClean="0">
                <a:latin typeface="Arial" pitchFamily="34" charset="0"/>
                <a:cs typeface="Arial" pitchFamily="34" charset="0"/>
              </a:rPr>
              <a:t>treaty </a:t>
            </a:r>
            <a:endParaRPr lang="en-US" sz="2000" dirty="0">
              <a:latin typeface="Arial" pitchFamily="34" charset="0"/>
              <a:cs typeface="Arial" pitchFamily="34" charset="0"/>
            </a:endParaRPr>
          </a:p>
        </p:txBody>
      </p:sp>
      <p:pic>
        <p:nvPicPr>
          <p:cNvPr id="9" name="Picture 8" descr="Russia blocks tenth UN Conference to review Nuclear Non-Proliferation Treaty  | World News | Zee News"/>
          <p:cNvPicPr/>
          <p:nvPr/>
        </p:nvPicPr>
        <p:blipFill>
          <a:blip r:embed="rId4"/>
          <a:srcRect/>
          <a:stretch>
            <a:fillRect/>
          </a:stretch>
        </p:blipFill>
        <p:spPr bwMode="auto">
          <a:xfrm>
            <a:off x="1" y="3802380"/>
            <a:ext cx="5085184" cy="3055620"/>
          </a:xfrm>
          <a:prstGeom prst="rect">
            <a:avLst/>
          </a:prstGeom>
          <a:noFill/>
          <a:ln w="9525">
            <a:noFill/>
            <a:miter lim="800000"/>
            <a:headEnd/>
            <a:tailEnd/>
          </a:ln>
        </p:spPr>
      </p:pic>
      <p:pic>
        <p:nvPicPr>
          <p:cNvPr id="10" name="Picture 9" descr="Ending Nuclear Testing to Advance Global Peace and Security | United Nations"/>
          <p:cNvPicPr/>
          <p:nvPr/>
        </p:nvPicPr>
        <p:blipFill>
          <a:blip r:embed="rId5"/>
          <a:srcRect/>
          <a:stretch>
            <a:fillRect/>
          </a:stretch>
        </p:blipFill>
        <p:spPr bwMode="auto">
          <a:xfrm>
            <a:off x="5105400" y="3787140"/>
            <a:ext cx="5660959" cy="3070859"/>
          </a:xfrm>
          <a:prstGeom prst="rect">
            <a:avLst/>
          </a:prstGeom>
          <a:noFill/>
          <a:ln w="9525">
            <a:noFill/>
            <a:miter lim="800000"/>
            <a:headEnd/>
            <a:tailEnd/>
          </a:ln>
        </p:spPr>
      </p:pic>
      <p:pic>
        <p:nvPicPr>
          <p:cNvPr id="9217" name="Picture 1"/>
          <p:cNvPicPr>
            <a:picLocks noChangeAspect="1" noChangeArrowheads="1"/>
          </p:cNvPicPr>
          <p:nvPr/>
        </p:nvPicPr>
        <p:blipFill>
          <a:blip r:embed="rId6"/>
          <a:srcRect/>
          <a:stretch>
            <a:fillRect/>
          </a:stretch>
        </p:blipFill>
        <p:spPr bwMode="auto">
          <a:xfrm>
            <a:off x="247650" y="3246120"/>
            <a:ext cx="9810750" cy="495300"/>
          </a:xfrm>
          <a:prstGeom prst="rect">
            <a:avLst/>
          </a:prstGeom>
          <a:noFill/>
          <a:ln w="9525">
            <a:noFill/>
            <a:miter lim="800000"/>
            <a:headEnd/>
            <a:tailEnd/>
          </a:ln>
          <a:effectLst/>
        </p:spPr>
      </p:pic>
    </p:spTree>
    <p:extLst>
      <p:ext uri="{BB962C8B-B14F-4D97-AF65-F5344CB8AC3E}">
        <p14:creationId xmlns:p14="http://schemas.microsoft.com/office/powerpoint/2010/main" xmlns="" val="6074536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smtClean="0">
                <a:solidFill>
                  <a:schemeClr val="bg1"/>
                </a:solidFill>
                <a:latin typeface="Arial" panose="020B0604020202020204" pitchFamily="34" charset="0"/>
                <a:cs typeface="Arial" panose="020B0604020202020204" pitchFamily="34" charset="0"/>
              </a:rPr>
              <a:t> THE TREATY NOT  ENTERING INTO FORCE</a:t>
            </a:r>
            <a:endParaRPr lang="x-none" sz="2000" dirty="0">
              <a:solidFill>
                <a:schemeClr val="bg1"/>
              </a:solidFill>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xmlns="" id="{A836A705-5EC9-3E1C-3CCC-FFA836C95CEA}"/>
              </a:ext>
            </a:extLst>
          </p:cNvPr>
          <p:cNvSpPr txBox="1">
            <a:spLocks/>
          </p:cNvSpPr>
          <p:nvPr/>
        </p:nvSpPr>
        <p:spPr>
          <a:xfrm>
            <a:off x="10296293" y="272465"/>
            <a:ext cx="1642946" cy="559293"/>
          </a:xfrm>
          <a:prstGeom prst="rect">
            <a:avLst/>
          </a:prstGeom>
          <a:ln>
            <a:solidFill>
              <a:srgbClr val="FF0000"/>
            </a:solidFill>
          </a:ln>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rgbClr val="FF0000"/>
                </a:solidFill>
                <a:latin typeface="Arial" panose="020B0604020202020204" pitchFamily="34" charset="0"/>
                <a:cs typeface="Arial" panose="020B0604020202020204" pitchFamily="34" charset="0"/>
              </a:rPr>
              <a:t>Place your institution logo here after removing this text box!</a:t>
            </a:r>
            <a:endParaRPr lang="x-none" sz="1000" b="1" dirty="0">
              <a:solidFill>
                <a:srgbClr val="FF0000"/>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xmlns="" id="{0EE6463D-C745-9B54-4D33-67949EA3BB46}"/>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smtClean="0">
                <a:solidFill>
                  <a:schemeClr val="bg1"/>
                </a:solidFill>
                <a:latin typeface="Arial" panose="020B0604020202020204" pitchFamily="34" charset="0"/>
                <a:cs typeface="Arial" panose="020B0604020202020204" pitchFamily="34" charset="0"/>
              </a:rPr>
              <a:t>P5.1-037</a:t>
            </a:r>
            <a:endParaRPr lang="x-none" sz="24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xmlns="" id="{077B9D86-C489-FEF5-C84B-979ED6098558}"/>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x-none" sz="2000" b="1" dirty="0">
              <a:solidFill>
                <a:schemeClr val="bg1"/>
              </a:solidFill>
              <a:latin typeface="Arial" panose="020B0604020202020204" pitchFamily="34" charset="0"/>
              <a:cs typeface="Arial" panose="020B0604020202020204" pitchFamily="34" charset="0"/>
            </a:endParaRPr>
          </a:p>
        </p:txBody>
      </p:sp>
      <p:sp>
        <p:nvSpPr>
          <p:cNvPr id="7" name="Rectangle 6"/>
          <p:cNvSpPr/>
          <p:nvPr/>
        </p:nvSpPr>
        <p:spPr>
          <a:xfrm>
            <a:off x="714375" y="1490186"/>
            <a:ext cx="9801225" cy="1938992"/>
          </a:xfrm>
          <a:prstGeom prst="rect">
            <a:avLst/>
          </a:prstGeom>
        </p:spPr>
        <p:txBody>
          <a:bodyPr wrap="square">
            <a:spAutoFit/>
          </a:bodyPr>
          <a:lstStyle/>
          <a:p>
            <a:r>
              <a:rPr lang="en-US" sz="2400" dirty="0" smtClean="0">
                <a:latin typeface="Arial" pitchFamily="34" charset="0"/>
                <a:cs typeface="Arial" pitchFamily="34" charset="0"/>
              </a:rPr>
              <a:t>The </a:t>
            </a:r>
            <a:r>
              <a:rPr lang="en-US" sz="2400" dirty="0" smtClean="0">
                <a:latin typeface="Arial" pitchFamily="34" charset="0"/>
                <a:cs typeface="Arial" pitchFamily="34" charset="0"/>
              </a:rPr>
              <a:t>objective of </a:t>
            </a:r>
            <a:r>
              <a:rPr lang="en-US" sz="2400" dirty="0" smtClean="0">
                <a:latin typeface="Arial" pitchFamily="34" charset="0"/>
                <a:cs typeface="Arial" pitchFamily="34" charset="0"/>
              </a:rPr>
              <a:t>this </a:t>
            </a:r>
            <a:r>
              <a:rPr lang="en-US" sz="2400" dirty="0" smtClean="0">
                <a:latin typeface="Arial" pitchFamily="34" charset="0"/>
                <a:cs typeface="Arial" pitchFamily="34" charset="0"/>
              </a:rPr>
              <a:t>paper is </a:t>
            </a:r>
            <a:r>
              <a:rPr lang="en-US" sz="2400" dirty="0" smtClean="0">
                <a:latin typeface="Arial" pitchFamily="34" charset="0"/>
                <a:cs typeface="Arial" pitchFamily="34" charset="0"/>
              </a:rPr>
              <a:t>to </a:t>
            </a:r>
            <a:r>
              <a:rPr lang="en-US" sz="2400" dirty="0" smtClean="0">
                <a:latin typeface="Arial" pitchFamily="34" charset="0"/>
                <a:cs typeface="Arial" pitchFamily="34" charset="0"/>
              </a:rPr>
              <a:t>highlight some </a:t>
            </a:r>
            <a:r>
              <a:rPr lang="en-US" sz="2400" dirty="0" smtClean="0">
                <a:latin typeface="Arial" pitchFamily="34" charset="0"/>
                <a:cs typeface="Arial" pitchFamily="34" charset="0"/>
              </a:rPr>
              <a:t>of </a:t>
            </a:r>
            <a:r>
              <a:rPr lang="en-US" sz="2400" dirty="0" smtClean="0">
                <a:latin typeface="Arial" pitchFamily="34" charset="0"/>
                <a:cs typeface="Arial" pitchFamily="34" charset="0"/>
              </a:rPr>
              <a:t>the </a:t>
            </a:r>
            <a:r>
              <a:rPr lang="en-US" sz="2400" dirty="0" smtClean="0">
                <a:latin typeface="Arial" pitchFamily="34" charset="0"/>
                <a:cs typeface="Arial" pitchFamily="34" charset="0"/>
              </a:rPr>
              <a:t>efforts and challenges and propose more effective and efficient solution, through engagements of all stakeholders in the affected sates, stakeholders should include think tanks, </a:t>
            </a:r>
            <a:r>
              <a:rPr lang="en-US" sz="2400" dirty="0" smtClean="0">
                <a:latin typeface="Arial" pitchFamily="34" charset="0"/>
                <a:cs typeface="Arial" pitchFamily="34" charset="0"/>
              </a:rPr>
              <a:t>International Organizations, NGO’s </a:t>
            </a:r>
            <a:r>
              <a:rPr lang="en-US" sz="2400" dirty="0" smtClean="0">
                <a:latin typeface="Arial" pitchFamily="34" charset="0"/>
                <a:cs typeface="Arial" pitchFamily="34" charset="0"/>
              </a:rPr>
              <a:t>and Government </a:t>
            </a:r>
            <a:r>
              <a:rPr lang="en-US" sz="2400" dirty="0" smtClean="0">
                <a:latin typeface="Arial" pitchFamily="34" charset="0"/>
                <a:cs typeface="Arial" pitchFamily="34" charset="0"/>
              </a:rPr>
              <a:t>Officials</a:t>
            </a:r>
            <a:endParaRPr lang="en-GB" sz="2400" dirty="0">
              <a:latin typeface="Arial" pitchFamily="34" charset="0"/>
              <a:cs typeface="Arial" pitchFamily="34" charset="0"/>
            </a:endParaRPr>
          </a:p>
        </p:txBody>
      </p:sp>
      <p:pic>
        <p:nvPicPr>
          <p:cNvPr id="8" name="Picture 7" descr="CTBTO (@CTBTO) Twitter Tweets • TwiCopy"/>
          <p:cNvPicPr/>
          <p:nvPr/>
        </p:nvPicPr>
        <p:blipFill>
          <a:blip r:embed="rId2"/>
          <a:srcRect/>
          <a:stretch>
            <a:fillRect/>
          </a:stretch>
        </p:blipFill>
        <p:spPr bwMode="auto">
          <a:xfrm>
            <a:off x="5781675" y="4162424"/>
            <a:ext cx="4981576" cy="2562225"/>
          </a:xfrm>
          <a:prstGeom prst="rect">
            <a:avLst/>
          </a:prstGeom>
          <a:noFill/>
          <a:ln w="9525">
            <a:noFill/>
            <a:miter lim="800000"/>
            <a:headEnd/>
            <a:tailEnd/>
          </a:ln>
        </p:spPr>
      </p:pic>
      <p:pic>
        <p:nvPicPr>
          <p:cNvPr id="9" name="Picture 8" descr="Protocol resources | CTBTO"/>
          <p:cNvPicPr/>
          <p:nvPr/>
        </p:nvPicPr>
        <p:blipFill>
          <a:blip r:embed="rId3"/>
          <a:srcRect/>
          <a:stretch>
            <a:fillRect/>
          </a:stretch>
        </p:blipFill>
        <p:spPr bwMode="auto">
          <a:xfrm>
            <a:off x="1" y="3438525"/>
            <a:ext cx="5010150" cy="3419475"/>
          </a:xfrm>
          <a:prstGeom prst="rect">
            <a:avLst/>
          </a:prstGeom>
          <a:noFill/>
          <a:ln w="9525">
            <a:noFill/>
            <a:miter lim="800000"/>
            <a:headEnd/>
            <a:tailEnd/>
          </a:ln>
        </p:spPr>
      </p:pic>
      <p:pic>
        <p:nvPicPr>
          <p:cNvPr id="10" name="Picture 2"/>
          <p:cNvPicPr>
            <a:picLocks noChangeAspect="1" noChangeArrowheads="1"/>
          </p:cNvPicPr>
          <p:nvPr/>
        </p:nvPicPr>
        <p:blipFill>
          <a:blip r:embed="rId4"/>
          <a:srcRect/>
          <a:stretch>
            <a:fillRect/>
          </a:stretch>
        </p:blipFill>
        <p:spPr bwMode="auto">
          <a:xfrm>
            <a:off x="10291665" y="205273"/>
            <a:ext cx="1900335" cy="643813"/>
          </a:xfrm>
          <a:prstGeom prst="rect">
            <a:avLst/>
          </a:prstGeom>
          <a:noFill/>
          <a:ln w="9525">
            <a:noFill/>
            <a:miter lim="800000"/>
            <a:headEnd/>
            <a:tailEnd/>
          </a:ln>
          <a:effectLst/>
        </p:spPr>
      </p:pic>
    </p:spTree>
    <p:extLst>
      <p:ext uri="{BB962C8B-B14F-4D97-AF65-F5344CB8AC3E}">
        <p14:creationId xmlns:p14="http://schemas.microsoft.com/office/powerpoint/2010/main" xmlns="" val="22297055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x-none" sz="1800">
                <a:solidFill>
                  <a:schemeClr val="bg1"/>
                </a:solidFill>
                <a:latin typeface="Arial" panose="020B0604020202020204" pitchFamily="34" charset="0"/>
                <a:cs typeface="Arial" panose="020B0604020202020204" pitchFamily="34" charset="0"/>
              </a:rPr>
              <a:t/>
            </a:r>
            <a:br>
              <a:rPr lang="x-none" sz="1800">
                <a:solidFill>
                  <a:schemeClr val="bg1"/>
                </a:solidFill>
                <a:latin typeface="Arial" panose="020B0604020202020204" pitchFamily="34" charset="0"/>
                <a:cs typeface="Arial" panose="020B0604020202020204" pitchFamily="34" charset="0"/>
              </a:rPr>
            </a:br>
            <a:r>
              <a:rPr lang="en-GB" sz="2000" dirty="0" smtClean="0">
                <a:solidFill>
                  <a:schemeClr val="bg1"/>
                </a:solidFill>
                <a:latin typeface="Arial" panose="020B0604020202020204" pitchFamily="34" charset="0"/>
                <a:cs typeface="Arial" panose="020B0604020202020204" pitchFamily="34" charset="0"/>
              </a:rPr>
              <a:t>OVERVIEW OF EFFORTS OF THE PST </a:t>
            </a:r>
            <a:endParaRPr lang="x-none" sz="2000" dirty="0">
              <a:solidFill>
                <a:schemeClr val="bg1"/>
              </a:solidFill>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xmlns="" id="{A836A705-5EC9-3E1C-3CCC-FFA836C95CEA}"/>
              </a:ext>
            </a:extLst>
          </p:cNvPr>
          <p:cNvSpPr txBox="1">
            <a:spLocks/>
          </p:cNvSpPr>
          <p:nvPr/>
        </p:nvSpPr>
        <p:spPr>
          <a:xfrm>
            <a:off x="10296293" y="272465"/>
            <a:ext cx="1642946" cy="559293"/>
          </a:xfrm>
          <a:prstGeom prst="rect">
            <a:avLst/>
          </a:prstGeom>
          <a:ln>
            <a:solidFill>
              <a:srgbClr val="FF0000"/>
            </a:solidFill>
          </a:ln>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rgbClr val="FF0000"/>
                </a:solidFill>
                <a:latin typeface="Arial" panose="020B0604020202020204" pitchFamily="34" charset="0"/>
                <a:cs typeface="Arial" panose="020B0604020202020204" pitchFamily="34" charset="0"/>
              </a:rPr>
              <a:t>Place your institution logo here after removing this text box!</a:t>
            </a:r>
            <a:endParaRPr lang="x-none" sz="1000" b="1" dirty="0">
              <a:solidFill>
                <a:srgbClr val="FF0000"/>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xmlns="" id="{DBA6E9A0-04A9-1F29-F239-4E9CDDDE29AF}"/>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smtClean="0">
                <a:solidFill>
                  <a:schemeClr val="bg1"/>
                </a:solidFill>
                <a:latin typeface="Arial" panose="020B0604020202020204" pitchFamily="34" charset="0"/>
                <a:cs typeface="Arial" panose="020B0604020202020204" pitchFamily="34" charset="0"/>
              </a:rPr>
              <a:t>P5.1-037</a:t>
            </a:r>
            <a:endParaRPr lang="x-none" sz="24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xmlns="" id="{3364D2B1-4606-9726-8487-E03DE1731415}"/>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x-none" sz="2000" b="1" dirty="0">
              <a:solidFill>
                <a:schemeClr val="bg1"/>
              </a:solidFill>
              <a:latin typeface="Arial" panose="020B0604020202020204" pitchFamily="34" charset="0"/>
              <a:cs typeface="Arial" panose="020B0604020202020204" pitchFamily="34" charset="0"/>
            </a:endParaRPr>
          </a:p>
        </p:txBody>
      </p:sp>
      <p:pic>
        <p:nvPicPr>
          <p:cNvPr id="7" name="Picture 2"/>
          <p:cNvPicPr>
            <a:picLocks noChangeAspect="1" noChangeArrowheads="1"/>
          </p:cNvPicPr>
          <p:nvPr/>
        </p:nvPicPr>
        <p:blipFill>
          <a:blip r:embed="rId2"/>
          <a:srcRect/>
          <a:stretch>
            <a:fillRect/>
          </a:stretch>
        </p:blipFill>
        <p:spPr bwMode="auto">
          <a:xfrm>
            <a:off x="10291665" y="205273"/>
            <a:ext cx="1900335" cy="643813"/>
          </a:xfrm>
          <a:prstGeom prst="rect">
            <a:avLst/>
          </a:prstGeom>
          <a:noFill/>
          <a:ln w="9525">
            <a:noFill/>
            <a:miter lim="800000"/>
            <a:headEnd/>
            <a:tailEnd/>
          </a:ln>
          <a:effectLst/>
        </p:spPr>
      </p:pic>
      <p:sp>
        <p:nvSpPr>
          <p:cNvPr id="8" name="Rectangle 7"/>
          <p:cNvSpPr/>
          <p:nvPr/>
        </p:nvSpPr>
        <p:spPr>
          <a:xfrm>
            <a:off x="0" y="1304924"/>
            <a:ext cx="6629399" cy="2308324"/>
          </a:xfrm>
          <a:prstGeom prst="rect">
            <a:avLst/>
          </a:prstGeom>
        </p:spPr>
        <p:txBody>
          <a:bodyPr wrap="square">
            <a:spAutoFit/>
          </a:bodyPr>
          <a:lstStyle/>
          <a:p>
            <a:pPr algn="just"/>
            <a:r>
              <a:rPr lang="en-US" dirty="0" smtClean="0">
                <a:latin typeface="Arial" pitchFamily="34" charset="0"/>
                <a:cs typeface="Arial" pitchFamily="34" charset="0"/>
              </a:rPr>
              <a:t>To ensure innovative &amp;  focused approach to advance the CTBTs ratification by the remaining Annex 2 States , some of the following  efforts were made</a:t>
            </a:r>
            <a:r>
              <a:rPr lang="en-US" dirty="0" smtClean="0">
                <a:latin typeface="Arial" pitchFamily="34" charset="0"/>
                <a:cs typeface="Arial" pitchFamily="34" charset="0"/>
              </a:rPr>
              <a:t>:</a:t>
            </a:r>
            <a:endParaRPr lang="en-US" dirty="0" smtClean="0">
              <a:latin typeface="Arial" pitchFamily="34" charset="0"/>
              <a:cs typeface="Arial" pitchFamily="34" charset="0"/>
            </a:endParaRPr>
          </a:p>
          <a:p>
            <a:pPr lvl="1" algn="just">
              <a:buFont typeface="Wingdings" pitchFamily="2" charset="2"/>
              <a:buChar char="ü"/>
            </a:pPr>
            <a:r>
              <a:rPr lang="en-US" dirty="0" smtClean="0">
                <a:latin typeface="Arial" pitchFamily="34" charset="0"/>
                <a:cs typeface="Arial" pitchFamily="34" charset="0"/>
              </a:rPr>
              <a:t>Creation </a:t>
            </a:r>
            <a:r>
              <a:rPr lang="en-US" dirty="0" smtClean="0">
                <a:latin typeface="Arial" pitchFamily="34" charset="0"/>
                <a:cs typeface="Arial" pitchFamily="34" charset="0"/>
              </a:rPr>
              <a:t>of Group of Eminent Persons, </a:t>
            </a:r>
            <a:r>
              <a:rPr lang="en-US" dirty="0" smtClean="0">
                <a:latin typeface="Arial" pitchFamily="34" charset="0"/>
                <a:cs typeface="Arial" pitchFamily="34" charset="0"/>
              </a:rPr>
              <a:t>New York 2013 </a:t>
            </a:r>
          </a:p>
          <a:p>
            <a:pPr lvl="1" algn="just">
              <a:buFont typeface="Wingdings" pitchFamily="2" charset="2"/>
              <a:buChar char="ü"/>
            </a:pPr>
            <a:r>
              <a:rPr lang="en-US" dirty="0" smtClean="0">
                <a:latin typeface="Arial" pitchFamily="34" charset="0"/>
                <a:cs typeface="Arial" pitchFamily="34" charset="0"/>
              </a:rPr>
              <a:t>Establishment CTBTO </a:t>
            </a:r>
            <a:r>
              <a:rPr lang="en-US" dirty="0" smtClean="0">
                <a:latin typeface="Arial" pitchFamily="34" charset="0"/>
                <a:cs typeface="Arial" pitchFamily="34" charset="0"/>
              </a:rPr>
              <a:t>Youth Group </a:t>
            </a:r>
            <a:r>
              <a:rPr lang="en-US" dirty="0" smtClean="0">
                <a:latin typeface="Arial" pitchFamily="34" charset="0"/>
                <a:cs typeface="Arial" pitchFamily="34" charset="0"/>
              </a:rPr>
              <a:t>, Vienna 2016  </a:t>
            </a:r>
          </a:p>
          <a:p>
            <a:pPr lvl="1" algn="just">
              <a:buFont typeface="Wingdings" pitchFamily="2" charset="2"/>
              <a:buChar char="ü"/>
            </a:pPr>
            <a:r>
              <a:rPr lang="en-US" dirty="0" smtClean="0">
                <a:latin typeface="Arial" pitchFamily="34" charset="0"/>
                <a:cs typeface="Arial" pitchFamily="34" charset="0"/>
              </a:rPr>
              <a:t>CTBTO </a:t>
            </a:r>
            <a:r>
              <a:rPr lang="en-US" dirty="0" smtClean="0">
                <a:latin typeface="Arial" pitchFamily="34" charset="0"/>
                <a:cs typeface="Arial" pitchFamily="34" charset="0"/>
              </a:rPr>
              <a:t>Fellowship for youths </a:t>
            </a:r>
            <a:endParaRPr lang="en-US" dirty="0" smtClean="0">
              <a:latin typeface="Arial" pitchFamily="34" charset="0"/>
              <a:cs typeface="Arial" pitchFamily="34" charset="0"/>
            </a:endParaRPr>
          </a:p>
          <a:p>
            <a:pPr lvl="1" algn="just">
              <a:buFont typeface="Wingdings" pitchFamily="2" charset="2"/>
              <a:buChar char="ü"/>
            </a:pPr>
            <a:r>
              <a:rPr lang="en-US" dirty="0" smtClean="0">
                <a:latin typeface="Arial" pitchFamily="34" charset="0"/>
                <a:cs typeface="Arial" pitchFamily="34" charset="0"/>
              </a:rPr>
              <a:t>Diplomatic/ Intergovernmental engagements:</a:t>
            </a:r>
          </a:p>
          <a:p>
            <a:pPr lvl="1" algn="just">
              <a:buFont typeface="Wingdings" pitchFamily="2" charset="2"/>
              <a:buChar char="ü"/>
            </a:pPr>
            <a:r>
              <a:rPr lang="en-US" dirty="0" smtClean="0">
                <a:latin typeface="Arial" pitchFamily="34" charset="0"/>
                <a:cs typeface="Arial" pitchFamily="34" charset="0"/>
              </a:rPr>
              <a:t>Engagement with Civil Society &amp; Groups</a:t>
            </a:r>
            <a:endParaRPr lang="en-GB" dirty="0"/>
          </a:p>
        </p:txBody>
      </p:sp>
      <p:pic>
        <p:nvPicPr>
          <p:cNvPr id="9" name="Picture 8" descr="https://www.ctbto.org/sites/default/files/styles/banner_full_width/public/NewsStory/YouthGroup_640.jpg?itok=xY2X9d0W"/>
          <p:cNvPicPr/>
          <p:nvPr/>
        </p:nvPicPr>
        <p:blipFill>
          <a:blip r:embed="rId3"/>
          <a:srcRect/>
          <a:stretch>
            <a:fillRect/>
          </a:stretch>
        </p:blipFill>
        <p:spPr bwMode="auto">
          <a:xfrm>
            <a:off x="6124575" y="3667125"/>
            <a:ext cx="4648200" cy="3190875"/>
          </a:xfrm>
          <a:prstGeom prst="rect">
            <a:avLst/>
          </a:prstGeom>
          <a:noFill/>
          <a:ln w="9525">
            <a:noFill/>
            <a:miter lim="800000"/>
            <a:headEnd/>
            <a:tailEnd/>
          </a:ln>
        </p:spPr>
      </p:pic>
      <p:pic>
        <p:nvPicPr>
          <p:cNvPr id="11" name="Picture 10" descr="Group of Eminent Persons [GEM] | CTBTO"/>
          <p:cNvPicPr/>
          <p:nvPr/>
        </p:nvPicPr>
        <p:blipFill>
          <a:blip r:embed="rId4"/>
          <a:srcRect/>
          <a:stretch>
            <a:fillRect/>
          </a:stretch>
        </p:blipFill>
        <p:spPr bwMode="auto">
          <a:xfrm>
            <a:off x="1" y="3657600"/>
            <a:ext cx="6124574" cy="3200400"/>
          </a:xfrm>
          <a:prstGeom prst="rect">
            <a:avLst/>
          </a:prstGeom>
          <a:noFill/>
          <a:ln w="9525">
            <a:noFill/>
            <a:miter lim="800000"/>
            <a:headEnd/>
            <a:tailEnd/>
          </a:ln>
        </p:spPr>
      </p:pic>
      <p:pic>
        <p:nvPicPr>
          <p:cNvPr id="12" name="Picture 11" descr="Silvy Thomas (@ThomasSilvy) / Twitter"/>
          <p:cNvPicPr/>
          <p:nvPr/>
        </p:nvPicPr>
        <p:blipFill>
          <a:blip r:embed="rId5"/>
          <a:srcRect/>
          <a:stretch>
            <a:fillRect/>
          </a:stretch>
        </p:blipFill>
        <p:spPr bwMode="auto">
          <a:xfrm>
            <a:off x="6629399" y="1257300"/>
            <a:ext cx="4124326" cy="2421082"/>
          </a:xfrm>
          <a:prstGeom prst="rect">
            <a:avLst/>
          </a:prstGeom>
          <a:noFill/>
          <a:ln w="9525">
            <a:noFill/>
            <a:miter lim="800000"/>
            <a:headEnd/>
            <a:tailEnd/>
          </a:ln>
        </p:spPr>
      </p:pic>
    </p:spTree>
    <p:extLst>
      <p:ext uri="{BB962C8B-B14F-4D97-AF65-F5344CB8AC3E}">
        <p14:creationId xmlns:p14="http://schemas.microsoft.com/office/powerpoint/2010/main" xmlns="" val="7322865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089E85-C1D4-F8EB-8947-E04EDEBE8A24}"/>
              </a:ext>
            </a:extLst>
          </p:cNvPr>
          <p:cNvSpPr txBox="1">
            <a:spLocks/>
          </p:cNvSpPr>
          <p:nvPr/>
        </p:nvSpPr>
        <p:spPr>
          <a:xfrm>
            <a:off x="2193009" y="428624"/>
            <a:ext cx="8021508" cy="6381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smtClean="0">
                <a:solidFill>
                  <a:schemeClr val="bg1"/>
                </a:solidFill>
                <a:latin typeface="Arial" panose="020B0604020202020204" pitchFamily="34" charset="0"/>
                <a:cs typeface="Arial" panose="020B0604020202020204" pitchFamily="34" charset="0"/>
              </a:rPr>
              <a:t>PROPOSED  4 POINT  SOLUTION </a:t>
            </a:r>
            <a:endParaRPr lang="x-none" sz="2000" dirty="0">
              <a:solidFill>
                <a:schemeClr val="bg1"/>
              </a:solidFill>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xmlns="" id="{A836A705-5EC9-3E1C-3CCC-FFA836C95CEA}"/>
              </a:ext>
            </a:extLst>
          </p:cNvPr>
          <p:cNvSpPr txBox="1">
            <a:spLocks/>
          </p:cNvSpPr>
          <p:nvPr/>
        </p:nvSpPr>
        <p:spPr>
          <a:xfrm>
            <a:off x="10296293" y="272465"/>
            <a:ext cx="1642946" cy="559293"/>
          </a:xfrm>
          <a:prstGeom prst="rect">
            <a:avLst/>
          </a:prstGeom>
          <a:ln>
            <a:solidFill>
              <a:srgbClr val="FF0000"/>
            </a:solidFill>
          </a:ln>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rgbClr val="FF0000"/>
                </a:solidFill>
                <a:latin typeface="Arial" panose="020B0604020202020204" pitchFamily="34" charset="0"/>
                <a:cs typeface="Arial" panose="020B0604020202020204" pitchFamily="34" charset="0"/>
              </a:rPr>
              <a:t>Place your institution logo here after removing this text box!</a:t>
            </a:r>
            <a:endParaRPr lang="x-none" sz="1000" b="1" dirty="0">
              <a:solidFill>
                <a:srgbClr val="FF0000"/>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xmlns="" id="{C8D44082-17FA-6E7D-2B88-0AE62611BEE5}"/>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smtClean="0">
                <a:solidFill>
                  <a:schemeClr val="bg1"/>
                </a:solidFill>
                <a:latin typeface="Arial" panose="020B0604020202020204" pitchFamily="34" charset="0"/>
                <a:cs typeface="Arial" panose="020B0604020202020204" pitchFamily="34" charset="0"/>
              </a:rPr>
              <a:t>P5.1-037</a:t>
            </a:r>
            <a:endParaRPr lang="x-none" sz="24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xmlns="" id="{FE32BD46-931C-582C-C0E2-909578D4D19C}"/>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x-none" sz="2000" b="1" dirty="0">
              <a:solidFill>
                <a:schemeClr val="bg1"/>
              </a:solidFill>
              <a:latin typeface="Arial" panose="020B0604020202020204" pitchFamily="34" charset="0"/>
              <a:cs typeface="Arial" panose="020B0604020202020204" pitchFamily="34" charset="0"/>
            </a:endParaRPr>
          </a:p>
        </p:txBody>
      </p:sp>
      <p:pic>
        <p:nvPicPr>
          <p:cNvPr id="7" name="Picture 2"/>
          <p:cNvPicPr>
            <a:picLocks noChangeAspect="1" noChangeArrowheads="1"/>
          </p:cNvPicPr>
          <p:nvPr/>
        </p:nvPicPr>
        <p:blipFill>
          <a:blip r:embed="rId2"/>
          <a:srcRect/>
          <a:stretch>
            <a:fillRect/>
          </a:stretch>
        </p:blipFill>
        <p:spPr bwMode="auto">
          <a:xfrm>
            <a:off x="10291665" y="205273"/>
            <a:ext cx="1900335" cy="643813"/>
          </a:xfrm>
          <a:prstGeom prst="rect">
            <a:avLst/>
          </a:prstGeom>
          <a:noFill/>
          <a:ln w="9525">
            <a:noFill/>
            <a:miter lim="800000"/>
            <a:headEnd/>
            <a:tailEnd/>
          </a:ln>
          <a:effectLst/>
        </p:spPr>
      </p:pic>
      <p:sp>
        <p:nvSpPr>
          <p:cNvPr id="8" name="Rectangle 7"/>
          <p:cNvSpPr/>
          <p:nvPr/>
        </p:nvSpPr>
        <p:spPr>
          <a:xfrm>
            <a:off x="0" y="1123951"/>
            <a:ext cx="3714750" cy="5878532"/>
          </a:xfrm>
          <a:prstGeom prst="rect">
            <a:avLst/>
          </a:prstGeom>
        </p:spPr>
        <p:txBody>
          <a:bodyPr wrap="square">
            <a:spAutoFit/>
          </a:bodyPr>
          <a:lstStyle/>
          <a:p>
            <a:pPr marL="342900" indent="-342900">
              <a:buFont typeface="+mj-lt"/>
              <a:buAutoNum type="arabicPeriod"/>
            </a:pPr>
            <a:r>
              <a:rPr lang="en-US" sz="2000" dirty="0" smtClean="0">
                <a:latin typeface="Arial Narrow" pitchFamily="34" charset="0"/>
                <a:cs typeface="Arial" pitchFamily="34" charset="0"/>
              </a:rPr>
              <a:t>I propose that a “Conference on the Entry into force of the CTBT” should be organized bi-annually until the CTBT enters into force</a:t>
            </a:r>
            <a:r>
              <a:rPr lang="en-US" sz="2000" dirty="0" smtClean="0">
                <a:latin typeface="Arial Narrow" pitchFamily="34" charset="0"/>
                <a:cs typeface="Arial" pitchFamily="34" charset="0"/>
              </a:rPr>
              <a:t>.</a:t>
            </a:r>
          </a:p>
          <a:p>
            <a:pPr marL="342900" indent="-342900">
              <a:buFont typeface="+mj-lt"/>
              <a:buAutoNum type="arabicPeriod"/>
            </a:pPr>
            <a:r>
              <a:rPr lang="en-US" sz="2000" dirty="0" smtClean="0">
                <a:latin typeface="Arial Narrow" pitchFamily="34" charset="0"/>
                <a:cs typeface="Arial" pitchFamily="34" charset="0"/>
              </a:rPr>
              <a:t>The venue should be rotated between the remaining eight Annex 2 states, to raise awareness and </a:t>
            </a:r>
            <a:r>
              <a:rPr lang="en-US" sz="2000" dirty="0" smtClean="0">
                <a:latin typeface="Arial Narrow" pitchFamily="34" charset="0"/>
                <a:cs typeface="Arial" pitchFamily="34" charset="0"/>
              </a:rPr>
              <a:t>engage </a:t>
            </a:r>
            <a:r>
              <a:rPr lang="en-US" sz="2000" dirty="0" smtClean="0">
                <a:latin typeface="Arial Narrow" pitchFamily="34" charset="0"/>
                <a:cs typeface="Arial" pitchFamily="34" charset="0"/>
              </a:rPr>
              <a:t>all </a:t>
            </a:r>
            <a:r>
              <a:rPr lang="en-US" sz="2000" dirty="0" smtClean="0">
                <a:latin typeface="Arial Narrow" pitchFamily="34" charset="0"/>
                <a:cs typeface="Arial" pitchFamily="34" charset="0"/>
              </a:rPr>
              <a:t>stakeholders  directly at national level i.e. the legislative / parliament and executive arms of government </a:t>
            </a:r>
          </a:p>
          <a:p>
            <a:pPr marL="342900" indent="-342900">
              <a:buFont typeface="+mj-lt"/>
              <a:buAutoNum type="arabicPeriod"/>
            </a:pPr>
            <a:r>
              <a:rPr lang="en-US" sz="2000" dirty="0" smtClean="0">
                <a:latin typeface="Arial Narrow" pitchFamily="34" charset="0"/>
                <a:cs typeface="Arial" pitchFamily="34" charset="0"/>
              </a:rPr>
              <a:t>A  desk office be set up at the PST of the CTBTO to propel this agenda </a:t>
            </a:r>
          </a:p>
          <a:p>
            <a:pPr marL="342900" indent="-342900">
              <a:buFont typeface="+mj-lt"/>
              <a:buAutoNum type="arabicPeriod"/>
            </a:pPr>
            <a:r>
              <a:rPr lang="en-US" sz="2000" dirty="0" smtClean="0">
                <a:latin typeface="Arial Narrow" pitchFamily="34" charset="0"/>
                <a:cs typeface="Arial" pitchFamily="34" charset="0"/>
              </a:rPr>
              <a:t>Sustain the momentum of the past  &amp; current efforts and initiatives </a:t>
            </a:r>
          </a:p>
          <a:p>
            <a:endParaRPr lang="en-US" dirty="0" smtClean="0">
              <a:latin typeface="Arial" pitchFamily="34" charset="0"/>
              <a:cs typeface="Arial" pitchFamily="34" charset="0"/>
            </a:endParaRPr>
          </a:p>
          <a:p>
            <a:endParaRPr lang="en-GB" dirty="0"/>
          </a:p>
        </p:txBody>
      </p:sp>
      <p:pic>
        <p:nvPicPr>
          <p:cNvPr id="10" name="Picture 9" descr="https://africaprimenews.com/wp-content/uploads/2021/09/CTBTO-Exec-Sec.jpg"/>
          <p:cNvPicPr/>
          <p:nvPr/>
        </p:nvPicPr>
        <p:blipFill>
          <a:blip r:embed="rId3"/>
          <a:srcRect/>
          <a:stretch>
            <a:fillRect/>
          </a:stretch>
        </p:blipFill>
        <p:spPr bwMode="auto">
          <a:xfrm>
            <a:off x="4193114" y="1295400"/>
            <a:ext cx="3141135" cy="2453120"/>
          </a:xfrm>
          <a:prstGeom prst="rect">
            <a:avLst/>
          </a:prstGeom>
          <a:noFill/>
          <a:ln w="9525">
            <a:noFill/>
            <a:miter lim="800000"/>
            <a:headEnd/>
            <a:tailEnd/>
          </a:ln>
        </p:spPr>
      </p:pic>
      <p:pic>
        <p:nvPicPr>
          <p:cNvPr id="11" name="Picture 10" descr="US Congress Moves to Avert Partial Government Shutdown - Arise News"/>
          <p:cNvPicPr/>
          <p:nvPr/>
        </p:nvPicPr>
        <p:blipFill>
          <a:blip r:embed="rId4"/>
          <a:srcRect/>
          <a:stretch>
            <a:fillRect/>
          </a:stretch>
        </p:blipFill>
        <p:spPr bwMode="auto">
          <a:xfrm>
            <a:off x="7486650" y="3990975"/>
            <a:ext cx="2972666" cy="2867025"/>
          </a:xfrm>
          <a:prstGeom prst="rect">
            <a:avLst/>
          </a:prstGeom>
          <a:noFill/>
          <a:ln w="9525">
            <a:noFill/>
            <a:miter lim="800000"/>
            <a:headEnd/>
            <a:tailEnd/>
          </a:ln>
        </p:spPr>
      </p:pic>
      <p:pic>
        <p:nvPicPr>
          <p:cNvPr id="12" name="Picture 11" descr="Business and Human Rights: meaningful stakeholder engagement in due  diligence | Eye on ESG"/>
          <p:cNvPicPr/>
          <p:nvPr/>
        </p:nvPicPr>
        <p:blipFill>
          <a:blip r:embed="rId5"/>
          <a:srcRect/>
          <a:stretch>
            <a:fillRect/>
          </a:stretch>
        </p:blipFill>
        <p:spPr bwMode="auto">
          <a:xfrm>
            <a:off x="4187536" y="3920246"/>
            <a:ext cx="3137189" cy="2718679"/>
          </a:xfrm>
          <a:prstGeom prst="rect">
            <a:avLst/>
          </a:prstGeom>
          <a:noFill/>
          <a:ln w="9525">
            <a:noFill/>
            <a:miter lim="800000"/>
            <a:headEnd/>
            <a:tailEnd/>
          </a:ln>
        </p:spPr>
      </p:pic>
      <p:pic>
        <p:nvPicPr>
          <p:cNvPr id="13" name="Picture 12" descr="Un flags hi-res stock photography and images - Alamy"/>
          <p:cNvPicPr/>
          <p:nvPr/>
        </p:nvPicPr>
        <p:blipFill>
          <a:blip r:embed="rId6"/>
          <a:srcRect/>
          <a:stretch>
            <a:fillRect/>
          </a:stretch>
        </p:blipFill>
        <p:spPr bwMode="auto">
          <a:xfrm>
            <a:off x="7491845" y="971551"/>
            <a:ext cx="3128530" cy="2790824"/>
          </a:xfrm>
          <a:prstGeom prst="rect">
            <a:avLst/>
          </a:prstGeom>
          <a:noFill/>
          <a:ln w="9525">
            <a:noFill/>
            <a:miter lim="800000"/>
            <a:headEnd/>
            <a:tailEnd/>
          </a:ln>
        </p:spPr>
      </p:pic>
    </p:spTree>
    <p:extLst>
      <p:ext uri="{BB962C8B-B14F-4D97-AF65-F5344CB8AC3E}">
        <p14:creationId xmlns:p14="http://schemas.microsoft.com/office/powerpoint/2010/main" xmlns="" val="15984455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smtClean="0">
                <a:solidFill>
                  <a:schemeClr val="bg1"/>
                </a:solidFill>
                <a:latin typeface="Arial" panose="020B0604020202020204" pitchFamily="34" charset="0"/>
                <a:cs typeface="Arial" panose="020B0604020202020204" pitchFamily="34" charset="0"/>
              </a:rPr>
              <a:t>CONCLUSION</a:t>
            </a:r>
            <a:r>
              <a:rPr lang="en-US" sz="1800" dirty="0" smtClean="0">
                <a:solidFill>
                  <a:schemeClr val="bg1"/>
                </a:solidFill>
                <a:latin typeface="Arial" panose="020B0604020202020204" pitchFamily="34" charset="0"/>
                <a:cs typeface="Arial" panose="020B0604020202020204" pitchFamily="34" charset="0"/>
              </a:rPr>
              <a:t> </a:t>
            </a:r>
            <a:endParaRPr lang="x-none" sz="4800" dirty="0">
              <a:solidFill>
                <a:schemeClr val="bg1"/>
              </a:solidFill>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xmlns="" id="{A836A705-5EC9-3E1C-3CCC-FFA836C95CEA}"/>
              </a:ext>
            </a:extLst>
          </p:cNvPr>
          <p:cNvSpPr txBox="1">
            <a:spLocks/>
          </p:cNvSpPr>
          <p:nvPr/>
        </p:nvSpPr>
        <p:spPr>
          <a:xfrm>
            <a:off x="10296293" y="272465"/>
            <a:ext cx="1642946" cy="559293"/>
          </a:xfrm>
          <a:prstGeom prst="rect">
            <a:avLst/>
          </a:prstGeom>
          <a:ln>
            <a:solidFill>
              <a:srgbClr val="FF0000"/>
            </a:solidFill>
          </a:ln>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rgbClr val="FF0000"/>
                </a:solidFill>
                <a:latin typeface="Arial" panose="020B0604020202020204" pitchFamily="34" charset="0"/>
                <a:cs typeface="Arial" panose="020B0604020202020204" pitchFamily="34" charset="0"/>
              </a:rPr>
              <a:t>Place your institution logo here after removing this text box!</a:t>
            </a:r>
            <a:endParaRPr lang="x-none" sz="1000" b="1" dirty="0">
              <a:solidFill>
                <a:srgbClr val="FF0000"/>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xmlns="" id="{A8C265B7-8CC9-C945-6901-364B5B6546C6}"/>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smtClean="0">
                <a:solidFill>
                  <a:schemeClr val="bg1"/>
                </a:solidFill>
                <a:latin typeface="Arial" panose="020B0604020202020204" pitchFamily="34" charset="0"/>
                <a:cs typeface="Arial" panose="020B0604020202020204" pitchFamily="34" charset="0"/>
              </a:rPr>
              <a:t>P5.1-037</a:t>
            </a:r>
            <a:endParaRPr lang="x-none" sz="24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xmlns="" id="{24821806-AD21-A1E2-97F0-06948A5B57CC}"/>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x-none" sz="2000" b="1" dirty="0">
              <a:solidFill>
                <a:schemeClr val="bg1"/>
              </a:solidFill>
              <a:latin typeface="Arial" panose="020B0604020202020204" pitchFamily="34" charset="0"/>
              <a:cs typeface="Arial" panose="020B0604020202020204" pitchFamily="34" charset="0"/>
            </a:endParaRPr>
          </a:p>
        </p:txBody>
      </p:sp>
      <p:pic>
        <p:nvPicPr>
          <p:cNvPr id="7" name="Picture 2"/>
          <p:cNvPicPr>
            <a:picLocks noChangeAspect="1" noChangeArrowheads="1"/>
          </p:cNvPicPr>
          <p:nvPr/>
        </p:nvPicPr>
        <p:blipFill>
          <a:blip r:embed="rId2"/>
          <a:srcRect/>
          <a:stretch>
            <a:fillRect/>
          </a:stretch>
        </p:blipFill>
        <p:spPr bwMode="auto">
          <a:xfrm>
            <a:off x="10291665" y="205273"/>
            <a:ext cx="1900335" cy="643813"/>
          </a:xfrm>
          <a:prstGeom prst="rect">
            <a:avLst/>
          </a:prstGeom>
          <a:noFill/>
          <a:ln w="9525">
            <a:noFill/>
            <a:miter lim="800000"/>
            <a:headEnd/>
            <a:tailEnd/>
          </a:ln>
          <a:effectLst/>
        </p:spPr>
      </p:pic>
      <p:sp>
        <p:nvSpPr>
          <p:cNvPr id="8" name="Rectangle 7"/>
          <p:cNvSpPr/>
          <p:nvPr/>
        </p:nvSpPr>
        <p:spPr>
          <a:xfrm>
            <a:off x="0" y="3476625"/>
            <a:ext cx="10563225" cy="923330"/>
          </a:xfrm>
          <a:prstGeom prst="rect">
            <a:avLst/>
          </a:prstGeom>
        </p:spPr>
        <p:txBody>
          <a:bodyPr wrap="square">
            <a:spAutoFit/>
          </a:bodyPr>
          <a:lstStyle/>
          <a:p>
            <a:pPr algn="just"/>
            <a:r>
              <a:rPr lang="en-US" dirty="0" smtClean="0">
                <a:latin typeface="Arial" pitchFamily="34" charset="0"/>
                <a:cs typeface="Arial" pitchFamily="34" charset="0"/>
              </a:rPr>
              <a:t>If the </a:t>
            </a:r>
            <a:r>
              <a:rPr lang="en-US" dirty="0" smtClean="0">
                <a:latin typeface="Arial" pitchFamily="34" charset="0"/>
                <a:cs typeface="Arial" pitchFamily="34" charset="0"/>
              </a:rPr>
              <a:t>treaty </a:t>
            </a:r>
            <a:r>
              <a:rPr lang="en-US" dirty="0" smtClean="0">
                <a:latin typeface="Arial" pitchFamily="34" charset="0"/>
                <a:cs typeface="Arial" pitchFamily="34" charset="0"/>
              </a:rPr>
              <a:t>enters into force the role of CTBT can not be underestimated,  because the  current conflicts can jeopardize all historical gains, which may result into  another nuclear weapon arms race, </a:t>
            </a:r>
            <a:r>
              <a:rPr lang="en-US" dirty="0" smtClean="0">
                <a:latin typeface="Arial" pitchFamily="34" charset="0"/>
                <a:cs typeface="Arial" pitchFamily="34" charset="0"/>
              </a:rPr>
              <a:t>this will definitely </a:t>
            </a:r>
            <a:r>
              <a:rPr lang="en-US" dirty="0" smtClean="0">
                <a:latin typeface="Arial" pitchFamily="34" charset="0"/>
                <a:cs typeface="Arial" pitchFamily="34" charset="0"/>
              </a:rPr>
              <a:t>hamper Global Peace and   Security.</a:t>
            </a:r>
            <a:endParaRPr lang="en-US" dirty="0">
              <a:latin typeface="Arial" pitchFamily="34" charset="0"/>
              <a:cs typeface="Arial" pitchFamily="34" charset="0"/>
            </a:endParaRPr>
          </a:p>
        </p:txBody>
      </p:sp>
      <p:pic>
        <p:nvPicPr>
          <p:cNvPr id="9" name="Picture 8" descr="We're heading for a new nuclear arms race. Here's what that means."/>
          <p:cNvPicPr/>
          <p:nvPr/>
        </p:nvPicPr>
        <p:blipFill>
          <a:blip r:embed="rId3"/>
          <a:srcRect/>
          <a:stretch>
            <a:fillRect/>
          </a:stretch>
        </p:blipFill>
        <p:spPr bwMode="auto">
          <a:xfrm>
            <a:off x="198447" y="4399280"/>
            <a:ext cx="5391458" cy="2242820"/>
          </a:xfrm>
          <a:prstGeom prst="rect">
            <a:avLst/>
          </a:prstGeom>
          <a:noFill/>
          <a:ln w="9525">
            <a:noFill/>
            <a:miter lim="800000"/>
            <a:headEnd/>
            <a:tailEnd/>
          </a:ln>
        </p:spPr>
      </p:pic>
      <p:pic>
        <p:nvPicPr>
          <p:cNvPr id="10" name="Picture 9" descr="Hiroshima's ex-mayor asks Russian president to avoid using nuke in Ukraine"/>
          <p:cNvPicPr/>
          <p:nvPr/>
        </p:nvPicPr>
        <p:blipFill>
          <a:blip r:embed="rId4"/>
          <a:srcRect/>
          <a:stretch>
            <a:fillRect/>
          </a:stretch>
        </p:blipFill>
        <p:spPr bwMode="auto">
          <a:xfrm>
            <a:off x="5305424" y="1189528"/>
            <a:ext cx="5324475" cy="2132792"/>
          </a:xfrm>
          <a:prstGeom prst="rect">
            <a:avLst/>
          </a:prstGeom>
          <a:noFill/>
          <a:ln w="9525">
            <a:noFill/>
            <a:miter lim="800000"/>
            <a:headEnd/>
            <a:tailEnd/>
          </a:ln>
        </p:spPr>
      </p:pic>
      <p:pic>
        <p:nvPicPr>
          <p:cNvPr id="11" name="Picture 10" descr="Future of multilateral trade rules"/>
          <p:cNvPicPr/>
          <p:nvPr/>
        </p:nvPicPr>
        <p:blipFill>
          <a:blip r:embed="rId5"/>
          <a:srcRect/>
          <a:stretch>
            <a:fillRect/>
          </a:stretch>
        </p:blipFill>
        <p:spPr bwMode="auto">
          <a:xfrm>
            <a:off x="5760721" y="4331335"/>
            <a:ext cx="4998720" cy="2285999"/>
          </a:xfrm>
          <a:prstGeom prst="rect">
            <a:avLst/>
          </a:prstGeom>
          <a:noFill/>
          <a:ln w="9525">
            <a:noFill/>
            <a:miter lim="800000"/>
            <a:headEnd/>
            <a:tailEnd/>
          </a:ln>
        </p:spPr>
      </p:pic>
      <p:pic>
        <p:nvPicPr>
          <p:cNvPr id="13" name="Picture 12" descr="https://www.wfm-igp.org/wp-content/uploads/wfm-igp-its-time-to-end-the-suffering.jpg"/>
          <p:cNvPicPr/>
          <p:nvPr/>
        </p:nvPicPr>
        <p:blipFill>
          <a:blip r:embed="rId6"/>
          <a:srcRect/>
          <a:stretch>
            <a:fillRect/>
          </a:stretch>
        </p:blipFill>
        <p:spPr bwMode="auto">
          <a:xfrm>
            <a:off x="187960" y="1223645"/>
            <a:ext cx="5013960" cy="2095500"/>
          </a:xfrm>
          <a:prstGeom prst="rect">
            <a:avLst/>
          </a:prstGeom>
          <a:noFill/>
          <a:ln w="9525">
            <a:noFill/>
            <a:miter lim="800000"/>
            <a:headEnd/>
            <a:tailEnd/>
          </a:ln>
        </p:spPr>
      </p:pic>
    </p:spTree>
    <p:extLst>
      <p:ext uri="{BB962C8B-B14F-4D97-AF65-F5344CB8AC3E}">
        <p14:creationId xmlns:p14="http://schemas.microsoft.com/office/powerpoint/2010/main" xmlns="" val="6322053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smtClean="0">
                <a:solidFill>
                  <a:schemeClr val="bg1"/>
                </a:solidFill>
                <a:latin typeface="Arial" panose="020B0604020202020204" pitchFamily="34" charset="0"/>
                <a:cs typeface="Arial" panose="020B0604020202020204" pitchFamily="34" charset="0"/>
              </a:rPr>
              <a:t>APPRECIATION </a:t>
            </a:r>
            <a:endParaRPr lang="x-none" sz="4800" dirty="0">
              <a:solidFill>
                <a:schemeClr val="bg1"/>
              </a:solidFill>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xmlns="" id="{A836A705-5EC9-3E1C-3CCC-FFA836C95CEA}"/>
              </a:ext>
            </a:extLst>
          </p:cNvPr>
          <p:cNvSpPr txBox="1">
            <a:spLocks/>
          </p:cNvSpPr>
          <p:nvPr/>
        </p:nvSpPr>
        <p:spPr>
          <a:xfrm>
            <a:off x="10296293" y="272465"/>
            <a:ext cx="1642946" cy="559293"/>
          </a:xfrm>
          <a:prstGeom prst="rect">
            <a:avLst/>
          </a:prstGeom>
          <a:ln>
            <a:solidFill>
              <a:srgbClr val="FF0000"/>
            </a:solidFill>
          </a:ln>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rgbClr val="FF0000"/>
                </a:solidFill>
                <a:latin typeface="Arial" panose="020B0604020202020204" pitchFamily="34" charset="0"/>
                <a:cs typeface="Arial" panose="020B0604020202020204" pitchFamily="34" charset="0"/>
              </a:rPr>
              <a:t>Place your institution logo here after removing this text box!</a:t>
            </a:r>
            <a:endParaRPr lang="x-none" sz="1000" b="1" dirty="0">
              <a:solidFill>
                <a:srgbClr val="FF0000"/>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xmlns="" id="{8A4625A7-A4FC-6B6E-2D16-2A1FEF584678}"/>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smtClean="0">
                <a:solidFill>
                  <a:schemeClr val="bg1"/>
                </a:solidFill>
                <a:latin typeface="Arial" panose="020B0604020202020204" pitchFamily="34" charset="0"/>
                <a:cs typeface="Arial" panose="020B0604020202020204" pitchFamily="34" charset="0"/>
              </a:rPr>
              <a:t>P5;1-037</a:t>
            </a:r>
            <a:endParaRPr lang="x-none" sz="24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xmlns="" id="{5697553C-F754-7E6F-207D-38FFFBBDD788}"/>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x-none" sz="2000" b="1" dirty="0">
              <a:solidFill>
                <a:schemeClr val="bg1"/>
              </a:solidFill>
              <a:latin typeface="Arial" panose="020B0604020202020204" pitchFamily="34" charset="0"/>
              <a:cs typeface="Arial" panose="020B0604020202020204" pitchFamily="34" charset="0"/>
            </a:endParaRPr>
          </a:p>
        </p:txBody>
      </p:sp>
      <p:pic>
        <p:nvPicPr>
          <p:cNvPr id="7" name="Picture 2"/>
          <p:cNvPicPr>
            <a:picLocks noChangeAspect="1" noChangeArrowheads="1"/>
          </p:cNvPicPr>
          <p:nvPr/>
        </p:nvPicPr>
        <p:blipFill>
          <a:blip r:embed="rId2"/>
          <a:srcRect/>
          <a:stretch>
            <a:fillRect/>
          </a:stretch>
        </p:blipFill>
        <p:spPr bwMode="auto">
          <a:xfrm>
            <a:off x="10291665" y="205273"/>
            <a:ext cx="1900335" cy="643813"/>
          </a:xfrm>
          <a:prstGeom prst="rect">
            <a:avLst/>
          </a:prstGeom>
          <a:noFill/>
          <a:ln w="9525">
            <a:noFill/>
            <a:miter lim="800000"/>
            <a:headEnd/>
            <a:tailEnd/>
          </a:ln>
          <a:effectLst/>
        </p:spPr>
      </p:pic>
      <p:pic>
        <p:nvPicPr>
          <p:cNvPr id="8" name="Picture 7" descr="Thank You In Many Languages World Map In Typography Word Cloud,  Multilingual For Education Or Thanksgiving Day Royalty Free SVG, Cliparts,  Vectors, And Stock Illustration. Image 80855241."/>
          <p:cNvPicPr/>
          <p:nvPr/>
        </p:nvPicPr>
        <p:blipFill>
          <a:blip r:embed="rId3"/>
          <a:srcRect/>
          <a:stretch>
            <a:fillRect/>
          </a:stretch>
        </p:blipFill>
        <p:spPr bwMode="auto">
          <a:xfrm>
            <a:off x="1158240" y="1300480"/>
            <a:ext cx="8727440" cy="5049520"/>
          </a:xfrm>
          <a:prstGeom prst="rect">
            <a:avLst/>
          </a:prstGeom>
          <a:noFill/>
          <a:ln w="9525">
            <a:noFill/>
            <a:miter lim="800000"/>
            <a:headEnd/>
            <a:tailEnd/>
          </a:ln>
        </p:spPr>
      </p:pic>
    </p:spTree>
    <p:extLst>
      <p:ext uri="{BB962C8B-B14F-4D97-AF65-F5344CB8AC3E}">
        <p14:creationId xmlns:p14="http://schemas.microsoft.com/office/powerpoint/2010/main" xmlns="" val="448056080"/>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30395</TotalTime>
  <Words>729</Words>
  <Application>Microsoft Office PowerPoint</Application>
  <PresentationFormat>Custom</PresentationFormat>
  <Paragraphs>49</Paragraphs>
  <Slides>7</Slides>
  <Notes>1</Notes>
  <HiddenSlides>0</HiddenSlides>
  <MMClips>0</MMClips>
  <ScaleCrop>false</ScaleCrop>
  <HeadingPairs>
    <vt:vector size="4" baseType="variant">
      <vt:variant>
        <vt:lpstr>Theme</vt:lpstr>
      </vt:variant>
      <vt:variant>
        <vt:i4>2</vt:i4>
      </vt:variant>
      <vt:variant>
        <vt:lpstr>Slide Titles</vt:lpstr>
      </vt:variant>
      <vt:variant>
        <vt:i4>7</vt:i4>
      </vt:variant>
    </vt:vector>
  </HeadingPairs>
  <TitlesOfParts>
    <vt:vector size="9" baseType="lpstr">
      <vt:lpstr>Custom Design</vt:lpstr>
      <vt:lpstr>Office Theme</vt:lpstr>
      <vt:lpstr>Slide 1</vt:lpstr>
      <vt:lpstr>Slide 2</vt:lpstr>
      <vt:lpstr>Slide 3</vt:lpstr>
      <vt:lpstr>Slide 4</vt:lpstr>
      <vt:lpstr>Slide 5</vt:lpstr>
      <vt:lpstr>Slide 6</vt:lpstr>
      <vt:lpstr>Slide 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Moshir Kyrollos</dc:creator>
  <cp:lastModifiedBy>ABDULMAJEED.IBRAHIM</cp:lastModifiedBy>
  <cp:revision>131</cp:revision>
  <dcterms:created xsi:type="dcterms:W3CDTF">2023-04-18T13:25:54Z</dcterms:created>
  <dcterms:modified xsi:type="dcterms:W3CDTF">2023-06-10T22:53:44Z</dcterms:modified>
</cp:coreProperties>
</file>