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notesMasterIdLst>
    <p:notesMasterId r:id="rId12"/>
  </p:notesMasterIdLst>
  <p:sldIdLst>
    <p:sldId id="261" r:id="rId3"/>
    <p:sldId id="256" r:id="rId4"/>
    <p:sldId id="262" r:id="rId5"/>
    <p:sldId id="263" r:id="rId6"/>
    <p:sldId id="264" r:id="rId7"/>
    <p:sldId id="267" r:id="rId8"/>
    <p:sldId id="268" r:id="rId9"/>
    <p:sldId id="265" r:id="rId10"/>
    <p:sldId id="269" r:id="rId11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/Cover Slide" id="{3F57730A-5715-AC46-A105-BB04A9144E5D}">
          <p14:sldIdLst>
            <p14:sldId id="261"/>
          </p14:sldIdLst>
        </p14:section>
        <p14:section name="Presentation Template" id="{D3474E28-4AA6-E748-B496-81F08868819A}">
          <p14:sldIdLst>
            <p14:sldId id="256"/>
            <p14:sldId id="262"/>
            <p14:sldId id="263"/>
            <p14:sldId id="264"/>
            <p14:sldId id="267"/>
            <p14:sldId id="268"/>
            <p14:sldId id="265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79"/>
    <p:restoredTop sz="93522" autoAdjust="0"/>
  </p:normalViewPr>
  <p:slideViewPr>
    <p:cSldViewPr snapToGrid="0">
      <p:cViewPr>
        <p:scale>
          <a:sx n="71" d="100"/>
          <a:sy n="71" d="100"/>
        </p:scale>
        <p:origin x="840" y="-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0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6DD9B8-00E5-4EFA-943A-42C32368C990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0084CC-1C8F-4472-A7DC-673CFA377FD1}">
      <dgm:prSet phldrT="[Text]" custT="1"/>
      <dgm:spPr>
        <a:solidFill>
          <a:srgbClr val="4472C4">
            <a:lumMod val="50000"/>
          </a:srgbClr>
        </a:solidFill>
        <a:ln w="19050" cap="flat" cmpd="sng" algn="ctr">
          <a:solidFill>
            <a:srgbClr val="FFC000">
              <a:lumMod val="60000"/>
              <a:lumOff val="40000"/>
            </a:srgbClr>
          </a:solidFill>
          <a:prstDash val="solid"/>
          <a:miter lim="800000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Environmental</a:t>
          </a:r>
        </a:p>
      </dgm:t>
    </dgm:pt>
    <dgm:pt modelId="{1A262272-E5C2-4A6E-9116-6147BDBD0AC1}" type="parTrans" cxnId="{A960B97F-396C-4AF3-872B-EA82E2AA229E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501C05-BA92-4EB3-813D-A4ECF1413B72}" type="sibTrans" cxnId="{A960B97F-396C-4AF3-872B-EA82E2AA229E}">
      <dgm:prSet custT="1"/>
      <dgm:spPr>
        <a:solidFill>
          <a:schemeClr val="accent1">
            <a:lumMod val="50000"/>
          </a:schemeClr>
        </a:solidFill>
        <a:ln w="1905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Gender &amp; Reproductive</a:t>
          </a:r>
        </a:p>
      </dgm:t>
    </dgm:pt>
    <dgm:pt modelId="{93D22F18-718A-4CFB-988E-74725496D28C}">
      <dgm:prSet phldrT="[Text]" custT="1"/>
      <dgm:spPr>
        <a:solidFill>
          <a:schemeClr val="accent4">
            <a:lumMod val="60000"/>
            <a:lumOff val="40000"/>
          </a:schemeClr>
        </a:solidFill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Injustices Resulting From Nuclear Testing </a:t>
          </a:r>
        </a:p>
      </dgm:t>
    </dgm:pt>
    <dgm:pt modelId="{FF84517C-525A-47AC-9B0D-293891A7172C}" type="parTrans" cxnId="{7E827E3F-BBE7-408F-B2CD-14A813E44115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F8DCDE-9092-4ABA-8F6F-99C97A0F313E}" type="sibTrans" cxnId="{7E827E3F-BBE7-408F-B2CD-14A813E44115}">
      <dgm:prSet custT="1"/>
      <dgm:spPr>
        <a:solidFill>
          <a:srgbClr val="4472C4">
            <a:lumMod val="50000"/>
          </a:srgbClr>
        </a:solidFill>
        <a:ln w="19050" cap="flat" cmpd="sng" algn="ctr">
          <a:solidFill>
            <a:srgbClr val="FFC000">
              <a:lumMod val="60000"/>
              <a:lumOff val="40000"/>
            </a:srgbClr>
          </a:solidFill>
          <a:prstDash val="solid"/>
          <a:miter lim="800000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Racial</a:t>
          </a:r>
        </a:p>
      </dgm:t>
    </dgm:pt>
    <dgm:pt modelId="{87134734-DFCB-43F2-BB31-A513ED73EE19}">
      <dgm:prSet phldrT="[Text]" custT="1"/>
      <dgm:spPr>
        <a:solidFill>
          <a:srgbClr val="4472C4">
            <a:lumMod val="50000"/>
          </a:srgbClr>
        </a:solidFill>
        <a:ln w="19050" cap="flat" cmpd="sng" algn="ctr">
          <a:solidFill>
            <a:srgbClr val="FFC000">
              <a:lumMod val="60000"/>
              <a:lumOff val="40000"/>
            </a:srgbClr>
          </a:solidFill>
          <a:prstDash val="solid"/>
          <a:miter lim="800000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Generational </a:t>
          </a:r>
        </a:p>
      </dgm:t>
    </dgm:pt>
    <dgm:pt modelId="{D18D2C01-835C-40FC-983E-6CA6F4E1E82E}" type="parTrans" cxnId="{F0F098F2-CDBF-4680-A97C-E0B3C7EF4C59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B60DB3-7930-41BF-B354-3005766ADFD7}" type="sibTrans" cxnId="{F0F098F2-CDBF-4680-A97C-E0B3C7EF4C59}">
      <dgm:prSet custT="1"/>
      <dgm:spPr>
        <a:solidFill>
          <a:srgbClr val="4472C4">
            <a:lumMod val="50000"/>
          </a:srgbClr>
        </a:solidFill>
        <a:ln w="19050" cap="flat" cmpd="sng" algn="ctr">
          <a:solidFill>
            <a:srgbClr val="FFC000">
              <a:lumMod val="60000"/>
              <a:lumOff val="40000"/>
            </a:srgbClr>
          </a:solidFill>
          <a:prstDash val="solid"/>
          <a:miter lim="800000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Information-related</a:t>
          </a:r>
        </a:p>
      </dgm:t>
    </dgm:pt>
    <dgm:pt modelId="{B6DA7844-ED9A-469B-92A7-514994A3E1E8}" type="pres">
      <dgm:prSet presAssocID="{896DD9B8-00E5-4EFA-943A-42C32368C990}" presName="Name0" presStyleCnt="0">
        <dgm:presLayoutVars>
          <dgm:chMax/>
          <dgm:chPref/>
          <dgm:dir/>
          <dgm:animLvl val="lvl"/>
        </dgm:presLayoutVars>
      </dgm:prSet>
      <dgm:spPr/>
    </dgm:pt>
    <dgm:pt modelId="{9E5932CE-BA7F-4405-8455-793193E25D46}" type="pres">
      <dgm:prSet presAssocID="{6F0084CC-1C8F-4472-A7DC-673CFA377FD1}" presName="composite" presStyleCnt="0"/>
      <dgm:spPr/>
    </dgm:pt>
    <dgm:pt modelId="{C87840E0-1760-424B-9978-D3393BBF11B6}" type="pres">
      <dgm:prSet presAssocID="{6F0084CC-1C8F-4472-A7DC-673CFA377FD1}" presName="Parent1" presStyleLbl="node1" presStyleIdx="0" presStyleCnt="6">
        <dgm:presLayoutVars>
          <dgm:chMax val="1"/>
          <dgm:chPref val="1"/>
          <dgm:bulletEnabled val="1"/>
        </dgm:presLayoutVars>
      </dgm:prSet>
      <dgm:spPr>
        <a:xfrm rot="5400000">
          <a:off x="3186441" y="124400"/>
          <a:ext cx="1883427" cy="1638582"/>
        </a:xfrm>
        <a:prstGeom prst="hexagon">
          <a:avLst>
            <a:gd name="adj" fmla="val 25000"/>
            <a:gd name="vf" fmla="val 115470"/>
          </a:avLst>
        </a:prstGeom>
      </dgm:spPr>
    </dgm:pt>
    <dgm:pt modelId="{5AB29B29-BEE8-4A8F-A9CA-DBB74D2A5E77}" type="pres">
      <dgm:prSet presAssocID="{6F0084CC-1C8F-4472-A7DC-673CFA377FD1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3B75C878-383E-410D-9B92-D515CDD6B069}" type="pres">
      <dgm:prSet presAssocID="{6F0084CC-1C8F-4472-A7DC-673CFA377FD1}" presName="BalanceSpacing" presStyleCnt="0"/>
      <dgm:spPr/>
    </dgm:pt>
    <dgm:pt modelId="{7C08D6E4-C75E-442F-9BF3-7C7FD5B97A8D}" type="pres">
      <dgm:prSet presAssocID="{6F0084CC-1C8F-4472-A7DC-673CFA377FD1}" presName="BalanceSpacing1" presStyleCnt="0"/>
      <dgm:spPr/>
    </dgm:pt>
    <dgm:pt modelId="{3FCD42FA-270D-4FC4-8A11-B8C4A0904BA0}" type="pres">
      <dgm:prSet presAssocID="{14501C05-BA92-4EB3-813D-A4ECF1413B72}" presName="Accent1Text" presStyleLbl="node1" presStyleIdx="1" presStyleCnt="6"/>
      <dgm:spPr/>
    </dgm:pt>
    <dgm:pt modelId="{68A7B0D9-A480-41BE-8E81-BD2E764D223A}" type="pres">
      <dgm:prSet presAssocID="{14501C05-BA92-4EB3-813D-A4ECF1413B72}" presName="spaceBetweenRectangles" presStyleCnt="0"/>
      <dgm:spPr/>
    </dgm:pt>
    <dgm:pt modelId="{79CA6076-DDA1-4753-8EA4-9525E9BAD06F}" type="pres">
      <dgm:prSet presAssocID="{93D22F18-718A-4CFB-988E-74725496D28C}" presName="composite" presStyleCnt="0"/>
      <dgm:spPr/>
    </dgm:pt>
    <dgm:pt modelId="{DE9D48AF-E1F9-4CEA-BA32-CA17914CFC55}" type="pres">
      <dgm:prSet presAssocID="{93D22F18-718A-4CFB-988E-74725496D28C}" presName="Parent1" presStyleLbl="node1" presStyleIdx="2" presStyleCnt="6" custLinFactNeighborX="-1764" custLinFactNeighborY="0">
        <dgm:presLayoutVars>
          <dgm:chMax val="1"/>
          <dgm:chPref val="1"/>
          <dgm:bulletEnabled val="1"/>
        </dgm:presLayoutVars>
      </dgm:prSet>
      <dgm:spPr>
        <a:xfrm rot="5400000">
          <a:off x="2269311" y="1723054"/>
          <a:ext cx="1883427" cy="1638582"/>
        </a:xfrm>
        <a:prstGeom prst="hexagon">
          <a:avLst>
            <a:gd name="adj" fmla="val 25000"/>
            <a:gd name="vf" fmla="val 115470"/>
          </a:avLst>
        </a:prstGeom>
      </dgm:spPr>
    </dgm:pt>
    <dgm:pt modelId="{6BE9C51D-488F-44DE-B5A7-AD3FA9DE1E37}" type="pres">
      <dgm:prSet presAssocID="{93D22F18-718A-4CFB-988E-74725496D28C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67233F80-9FA4-461F-9A2F-BEF86550F587}" type="pres">
      <dgm:prSet presAssocID="{93D22F18-718A-4CFB-988E-74725496D28C}" presName="BalanceSpacing" presStyleCnt="0"/>
      <dgm:spPr/>
    </dgm:pt>
    <dgm:pt modelId="{22DEFA2C-D2EB-4A04-9016-168250EEB04F}" type="pres">
      <dgm:prSet presAssocID="{93D22F18-718A-4CFB-988E-74725496D28C}" presName="BalanceSpacing1" presStyleCnt="0"/>
      <dgm:spPr/>
    </dgm:pt>
    <dgm:pt modelId="{84574685-5A57-4960-8734-C064A7434A57}" type="pres">
      <dgm:prSet presAssocID="{E0F8DCDE-9092-4ABA-8F6F-99C97A0F313E}" presName="Accent1Text" presStyleLbl="node1" presStyleIdx="3" presStyleCnt="6"/>
      <dgm:spPr>
        <a:xfrm rot="5400000">
          <a:off x="4067885" y="1723054"/>
          <a:ext cx="1883427" cy="1638582"/>
        </a:xfrm>
        <a:prstGeom prst="hexagon">
          <a:avLst>
            <a:gd name="adj" fmla="val 25000"/>
            <a:gd name="vf" fmla="val 115470"/>
          </a:avLst>
        </a:prstGeom>
      </dgm:spPr>
    </dgm:pt>
    <dgm:pt modelId="{486B07A3-D931-4583-AB99-3A41B4887749}" type="pres">
      <dgm:prSet presAssocID="{E0F8DCDE-9092-4ABA-8F6F-99C97A0F313E}" presName="spaceBetweenRectangles" presStyleCnt="0"/>
      <dgm:spPr/>
    </dgm:pt>
    <dgm:pt modelId="{4E769DE3-3F92-4625-AC6F-971E8898B9F3}" type="pres">
      <dgm:prSet presAssocID="{87134734-DFCB-43F2-BB31-A513ED73EE19}" presName="composite" presStyleCnt="0"/>
      <dgm:spPr/>
    </dgm:pt>
    <dgm:pt modelId="{B8985CA8-D486-4E97-8548-7F7037A4959A}" type="pres">
      <dgm:prSet presAssocID="{87134734-DFCB-43F2-BB31-A513ED73EE19}" presName="Parent1" presStyleLbl="node1" presStyleIdx="4" presStyleCnt="6">
        <dgm:presLayoutVars>
          <dgm:chMax val="1"/>
          <dgm:chPref val="1"/>
          <dgm:bulletEnabled val="1"/>
        </dgm:presLayoutVars>
      </dgm:prSet>
      <dgm:spPr>
        <a:xfrm rot="5400000">
          <a:off x="3186441" y="3321707"/>
          <a:ext cx="1883427" cy="1638582"/>
        </a:xfrm>
        <a:prstGeom prst="hexagon">
          <a:avLst>
            <a:gd name="adj" fmla="val 25000"/>
            <a:gd name="vf" fmla="val 115470"/>
          </a:avLst>
        </a:prstGeom>
      </dgm:spPr>
    </dgm:pt>
    <dgm:pt modelId="{210817F4-7679-4626-ACD9-3FE5F5BBC1CC}" type="pres">
      <dgm:prSet presAssocID="{87134734-DFCB-43F2-BB31-A513ED73EE19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00361A6A-9682-4E37-90CD-6161B5F6BBD5}" type="pres">
      <dgm:prSet presAssocID="{87134734-DFCB-43F2-BB31-A513ED73EE19}" presName="BalanceSpacing" presStyleCnt="0"/>
      <dgm:spPr/>
    </dgm:pt>
    <dgm:pt modelId="{F5A99181-573B-49BF-91C5-2D77DE877355}" type="pres">
      <dgm:prSet presAssocID="{87134734-DFCB-43F2-BB31-A513ED73EE19}" presName="BalanceSpacing1" presStyleCnt="0"/>
      <dgm:spPr/>
    </dgm:pt>
    <dgm:pt modelId="{50AA1D50-D22E-4400-96D1-409BC8B02EF1}" type="pres">
      <dgm:prSet presAssocID="{D7B60DB3-7930-41BF-B354-3005766ADFD7}" presName="Accent1Text" presStyleLbl="node1" presStyleIdx="5" presStyleCnt="6"/>
      <dgm:spPr>
        <a:xfrm rot="5400000">
          <a:off x="1416772" y="3321707"/>
          <a:ext cx="1883427" cy="1638582"/>
        </a:xfrm>
        <a:prstGeom prst="hexagon">
          <a:avLst>
            <a:gd name="adj" fmla="val 25000"/>
            <a:gd name="vf" fmla="val 115470"/>
          </a:avLst>
        </a:prstGeom>
      </dgm:spPr>
    </dgm:pt>
  </dgm:ptLst>
  <dgm:cxnLst>
    <dgm:cxn modelId="{25D3E310-B0EB-4CBE-8A76-DC56ADA89203}" type="presOf" srcId="{D7B60DB3-7930-41BF-B354-3005766ADFD7}" destId="{50AA1D50-D22E-4400-96D1-409BC8B02EF1}" srcOrd="0" destOrd="0" presId="urn:microsoft.com/office/officeart/2008/layout/AlternatingHexagons"/>
    <dgm:cxn modelId="{5964F31F-B66F-4A23-8622-4DB3BA4D21B5}" type="presOf" srcId="{6F0084CC-1C8F-4472-A7DC-673CFA377FD1}" destId="{C87840E0-1760-424B-9978-D3393BBF11B6}" srcOrd="0" destOrd="0" presId="urn:microsoft.com/office/officeart/2008/layout/AlternatingHexagons"/>
    <dgm:cxn modelId="{23DE6C20-B5AE-493B-90B6-A51F7121E938}" type="presOf" srcId="{87134734-DFCB-43F2-BB31-A513ED73EE19}" destId="{B8985CA8-D486-4E97-8548-7F7037A4959A}" srcOrd="0" destOrd="0" presId="urn:microsoft.com/office/officeart/2008/layout/AlternatingHexagons"/>
    <dgm:cxn modelId="{2F29DB39-14F8-4B4E-9253-402049CB09F4}" type="presOf" srcId="{14501C05-BA92-4EB3-813D-A4ECF1413B72}" destId="{3FCD42FA-270D-4FC4-8A11-B8C4A0904BA0}" srcOrd="0" destOrd="0" presId="urn:microsoft.com/office/officeart/2008/layout/AlternatingHexagons"/>
    <dgm:cxn modelId="{7E827E3F-BBE7-408F-B2CD-14A813E44115}" srcId="{896DD9B8-00E5-4EFA-943A-42C32368C990}" destId="{93D22F18-718A-4CFB-988E-74725496D28C}" srcOrd="1" destOrd="0" parTransId="{FF84517C-525A-47AC-9B0D-293891A7172C}" sibTransId="{E0F8DCDE-9092-4ABA-8F6F-99C97A0F313E}"/>
    <dgm:cxn modelId="{F1717966-7B9D-4DC1-B1BF-4E766E269DD5}" type="presOf" srcId="{896DD9B8-00E5-4EFA-943A-42C32368C990}" destId="{B6DA7844-ED9A-469B-92A7-514994A3E1E8}" srcOrd="0" destOrd="0" presId="urn:microsoft.com/office/officeart/2008/layout/AlternatingHexagons"/>
    <dgm:cxn modelId="{04EF9C4F-61B1-4451-A3A5-8504E2276F83}" type="presOf" srcId="{93D22F18-718A-4CFB-988E-74725496D28C}" destId="{DE9D48AF-E1F9-4CEA-BA32-CA17914CFC55}" srcOrd="0" destOrd="0" presId="urn:microsoft.com/office/officeart/2008/layout/AlternatingHexagons"/>
    <dgm:cxn modelId="{60ECAC5A-AFEA-4CC5-A4B8-3DCF3D5651E6}" type="presOf" srcId="{E0F8DCDE-9092-4ABA-8F6F-99C97A0F313E}" destId="{84574685-5A57-4960-8734-C064A7434A57}" srcOrd="0" destOrd="0" presId="urn:microsoft.com/office/officeart/2008/layout/AlternatingHexagons"/>
    <dgm:cxn modelId="{A960B97F-396C-4AF3-872B-EA82E2AA229E}" srcId="{896DD9B8-00E5-4EFA-943A-42C32368C990}" destId="{6F0084CC-1C8F-4472-A7DC-673CFA377FD1}" srcOrd="0" destOrd="0" parTransId="{1A262272-E5C2-4A6E-9116-6147BDBD0AC1}" sibTransId="{14501C05-BA92-4EB3-813D-A4ECF1413B72}"/>
    <dgm:cxn modelId="{F0F098F2-CDBF-4680-A97C-E0B3C7EF4C59}" srcId="{896DD9B8-00E5-4EFA-943A-42C32368C990}" destId="{87134734-DFCB-43F2-BB31-A513ED73EE19}" srcOrd="2" destOrd="0" parTransId="{D18D2C01-835C-40FC-983E-6CA6F4E1E82E}" sibTransId="{D7B60DB3-7930-41BF-B354-3005766ADFD7}"/>
    <dgm:cxn modelId="{7BDD4195-7250-4CE6-AFC0-77CDA5EBC039}" type="presParOf" srcId="{B6DA7844-ED9A-469B-92A7-514994A3E1E8}" destId="{9E5932CE-BA7F-4405-8455-793193E25D46}" srcOrd="0" destOrd="0" presId="urn:microsoft.com/office/officeart/2008/layout/AlternatingHexagons"/>
    <dgm:cxn modelId="{596581DE-878A-4898-86AA-1BC268C90B1B}" type="presParOf" srcId="{9E5932CE-BA7F-4405-8455-793193E25D46}" destId="{C87840E0-1760-424B-9978-D3393BBF11B6}" srcOrd="0" destOrd="0" presId="urn:microsoft.com/office/officeart/2008/layout/AlternatingHexagons"/>
    <dgm:cxn modelId="{0D045E6F-C76F-482A-B866-B3683841F847}" type="presParOf" srcId="{9E5932CE-BA7F-4405-8455-793193E25D46}" destId="{5AB29B29-BEE8-4A8F-A9CA-DBB74D2A5E77}" srcOrd="1" destOrd="0" presId="urn:microsoft.com/office/officeart/2008/layout/AlternatingHexagons"/>
    <dgm:cxn modelId="{6435104C-FD02-47B4-8873-C8DDDC1DF85E}" type="presParOf" srcId="{9E5932CE-BA7F-4405-8455-793193E25D46}" destId="{3B75C878-383E-410D-9B92-D515CDD6B069}" srcOrd="2" destOrd="0" presId="urn:microsoft.com/office/officeart/2008/layout/AlternatingHexagons"/>
    <dgm:cxn modelId="{1C4E87FD-F72D-4D0D-B860-03435A43E28B}" type="presParOf" srcId="{9E5932CE-BA7F-4405-8455-793193E25D46}" destId="{7C08D6E4-C75E-442F-9BF3-7C7FD5B97A8D}" srcOrd="3" destOrd="0" presId="urn:microsoft.com/office/officeart/2008/layout/AlternatingHexagons"/>
    <dgm:cxn modelId="{733C9C28-BBCC-488F-A72D-F2ECE0B3CC94}" type="presParOf" srcId="{9E5932CE-BA7F-4405-8455-793193E25D46}" destId="{3FCD42FA-270D-4FC4-8A11-B8C4A0904BA0}" srcOrd="4" destOrd="0" presId="urn:microsoft.com/office/officeart/2008/layout/AlternatingHexagons"/>
    <dgm:cxn modelId="{DAF761FE-D30E-468A-8163-6A99F2DF30A8}" type="presParOf" srcId="{B6DA7844-ED9A-469B-92A7-514994A3E1E8}" destId="{68A7B0D9-A480-41BE-8E81-BD2E764D223A}" srcOrd="1" destOrd="0" presId="urn:microsoft.com/office/officeart/2008/layout/AlternatingHexagons"/>
    <dgm:cxn modelId="{1AB300AF-4DF9-4833-8F27-D635D5697111}" type="presParOf" srcId="{B6DA7844-ED9A-469B-92A7-514994A3E1E8}" destId="{79CA6076-DDA1-4753-8EA4-9525E9BAD06F}" srcOrd="2" destOrd="0" presId="urn:microsoft.com/office/officeart/2008/layout/AlternatingHexagons"/>
    <dgm:cxn modelId="{07B3BB31-22EB-4404-A569-E091A1051B5C}" type="presParOf" srcId="{79CA6076-DDA1-4753-8EA4-9525E9BAD06F}" destId="{DE9D48AF-E1F9-4CEA-BA32-CA17914CFC55}" srcOrd="0" destOrd="0" presId="urn:microsoft.com/office/officeart/2008/layout/AlternatingHexagons"/>
    <dgm:cxn modelId="{3F46A96B-FD57-4954-A539-741C2094A9DD}" type="presParOf" srcId="{79CA6076-DDA1-4753-8EA4-9525E9BAD06F}" destId="{6BE9C51D-488F-44DE-B5A7-AD3FA9DE1E37}" srcOrd="1" destOrd="0" presId="urn:microsoft.com/office/officeart/2008/layout/AlternatingHexagons"/>
    <dgm:cxn modelId="{E10CCCE5-45B5-4B79-A711-F15C0528FB1A}" type="presParOf" srcId="{79CA6076-DDA1-4753-8EA4-9525E9BAD06F}" destId="{67233F80-9FA4-461F-9A2F-BEF86550F587}" srcOrd="2" destOrd="0" presId="urn:microsoft.com/office/officeart/2008/layout/AlternatingHexagons"/>
    <dgm:cxn modelId="{638383A9-5FA3-439B-90A5-0E280AEFFCF1}" type="presParOf" srcId="{79CA6076-DDA1-4753-8EA4-9525E9BAD06F}" destId="{22DEFA2C-D2EB-4A04-9016-168250EEB04F}" srcOrd="3" destOrd="0" presId="urn:microsoft.com/office/officeart/2008/layout/AlternatingHexagons"/>
    <dgm:cxn modelId="{A1FE68D1-DF11-4102-9B9E-DB881C19B3F1}" type="presParOf" srcId="{79CA6076-DDA1-4753-8EA4-9525E9BAD06F}" destId="{84574685-5A57-4960-8734-C064A7434A57}" srcOrd="4" destOrd="0" presId="urn:microsoft.com/office/officeart/2008/layout/AlternatingHexagons"/>
    <dgm:cxn modelId="{89D1B9A2-7826-4500-B5B8-6269C292F4DB}" type="presParOf" srcId="{B6DA7844-ED9A-469B-92A7-514994A3E1E8}" destId="{486B07A3-D931-4583-AB99-3A41B4887749}" srcOrd="3" destOrd="0" presId="urn:microsoft.com/office/officeart/2008/layout/AlternatingHexagons"/>
    <dgm:cxn modelId="{7EB7B4D7-CDD8-4668-83A6-0C5F6D08D5EC}" type="presParOf" srcId="{B6DA7844-ED9A-469B-92A7-514994A3E1E8}" destId="{4E769DE3-3F92-4625-AC6F-971E8898B9F3}" srcOrd="4" destOrd="0" presId="urn:microsoft.com/office/officeart/2008/layout/AlternatingHexagons"/>
    <dgm:cxn modelId="{FD64CF2C-0390-49CF-8C6E-49C03D313D97}" type="presParOf" srcId="{4E769DE3-3F92-4625-AC6F-971E8898B9F3}" destId="{B8985CA8-D486-4E97-8548-7F7037A4959A}" srcOrd="0" destOrd="0" presId="urn:microsoft.com/office/officeart/2008/layout/AlternatingHexagons"/>
    <dgm:cxn modelId="{FC93CDB3-8FCF-4A30-B0C1-5F6E20F8C41D}" type="presParOf" srcId="{4E769DE3-3F92-4625-AC6F-971E8898B9F3}" destId="{210817F4-7679-4626-ACD9-3FE5F5BBC1CC}" srcOrd="1" destOrd="0" presId="urn:microsoft.com/office/officeart/2008/layout/AlternatingHexagons"/>
    <dgm:cxn modelId="{25438759-2470-4C7B-9CE6-20CEB2F56BE3}" type="presParOf" srcId="{4E769DE3-3F92-4625-AC6F-971E8898B9F3}" destId="{00361A6A-9682-4E37-90CD-6161B5F6BBD5}" srcOrd="2" destOrd="0" presId="urn:microsoft.com/office/officeart/2008/layout/AlternatingHexagons"/>
    <dgm:cxn modelId="{B035DB01-7EE3-4E30-8A02-A064A24FBD55}" type="presParOf" srcId="{4E769DE3-3F92-4625-AC6F-971E8898B9F3}" destId="{F5A99181-573B-49BF-91C5-2D77DE877355}" srcOrd="3" destOrd="0" presId="urn:microsoft.com/office/officeart/2008/layout/AlternatingHexagons"/>
    <dgm:cxn modelId="{203E409E-C0D8-4000-9CCD-6F481BD6E85F}" type="presParOf" srcId="{4E769DE3-3F92-4625-AC6F-971E8898B9F3}" destId="{50AA1D50-D22E-4400-96D1-409BC8B02EF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840E0-1760-424B-9978-D3393BBF11B6}">
      <dsp:nvSpPr>
        <dsp:cNvPr id="0" name=""/>
        <dsp:cNvSpPr/>
      </dsp:nvSpPr>
      <dsp:spPr>
        <a:xfrm rot="5400000">
          <a:off x="3186441" y="124400"/>
          <a:ext cx="1883427" cy="1638582"/>
        </a:xfrm>
        <a:prstGeom prst="hexagon">
          <a:avLst>
            <a:gd name="adj" fmla="val 25000"/>
            <a:gd name="vf" fmla="val 115470"/>
          </a:avLst>
        </a:prstGeom>
        <a:solidFill>
          <a:srgbClr val="4472C4">
            <a:lumMod val="50000"/>
          </a:srgbClr>
        </a:solidFill>
        <a:ln w="19050" cap="flat" cmpd="sng" algn="ctr">
          <a:solidFill>
            <a:srgbClr val="FFC000">
              <a:lumMod val="60000"/>
              <a:lumOff val="4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Environmental</a:t>
          </a:r>
        </a:p>
      </dsp:txBody>
      <dsp:txXfrm rot="-5400000">
        <a:off x="3564209" y="295479"/>
        <a:ext cx="1127890" cy="1296425"/>
      </dsp:txXfrm>
    </dsp:sp>
    <dsp:sp modelId="{5AB29B29-BEE8-4A8F-A9CA-DBB74D2A5E77}">
      <dsp:nvSpPr>
        <dsp:cNvPr id="0" name=""/>
        <dsp:cNvSpPr/>
      </dsp:nvSpPr>
      <dsp:spPr>
        <a:xfrm>
          <a:off x="4997168" y="378663"/>
          <a:ext cx="2101905" cy="1130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CD42FA-270D-4FC4-8A11-B8C4A0904BA0}">
      <dsp:nvSpPr>
        <dsp:cNvPr id="0" name=""/>
        <dsp:cNvSpPr/>
      </dsp:nvSpPr>
      <dsp:spPr>
        <a:xfrm rot="5400000">
          <a:off x="1416772" y="124400"/>
          <a:ext cx="1883427" cy="163858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50000"/>
          </a:schemeClr>
        </a:solidFill>
        <a:ln w="1905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Arial" panose="020B0604020202020204" pitchFamily="34" charset="0"/>
              <a:cs typeface="Arial" panose="020B0604020202020204" pitchFamily="34" charset="0"/>
            </a:rPr>
            <a:t>Gender &amp; Reproductive</a:t>
          </a:r>
        </a:p>
      </dsp:txBody>
      <dsp:txXfrm rot="-5400000">
        <a:off x="1794540" y="295479"/>
        <a:ext cx="1127890" cy="1296425"/>
      </dsp:txXfrm>
    </dsp:sp>
    <dsp:sp modelId="{DE9D48AF-E1F9-4CEA-BA32-CA17914CFC55}">
      <dsp:nvSpPr>
        <dsp:cNvPr id="0" name=""/>
        <dsp:cNvSpPr/>
      </dsp:nvSpPr>
      <dsp:spPr>
        <a:xfrm rot="5400000">
          <a:off x="2269311" y="1723054"/>
          <a:ext cx="1883427" cy="1638582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lumMod val="60000"/>
            <a:lumOff val="40000"/>
          </a:schemeClr>
        </a:solidFill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Injustices Resulting From Nuclear Testing </a:t>
          </a:r>
        </a:p>
      </dsp:txBody>
      <dsp:txXfrm rot="-5400000">
        <a:off x="2647079" y="1894133"/>
        <a:ext cx="1127890" cy="1296425"/>
      </dsp:txXfrm>
    </dsp:sp>
    <dsp:sp modelId="{6BE9C51D-488F-44DE-B5A7-AD3FA9DE1E37}">
      <dsp:nvSpPr>
        <dsp:cNvPr id="0" name=""/>
        <dsp:cNvSpPr/>
      </dsp:nvSpPr>
      <dsp:spPr>
        <a:xfrm>
          <a:off x="318733" y="1977317"/>
          <a:ext cx="2034102" cy="1130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574685-5A57-4960-8734-C064A7434A57}">
      <dsp:nvSpPr>
        <dsp:cNvPr id="0" name=""/>
        <dsp:cNvSpPr/>
      </dsp:nvSpPr>
      <dsp:spPr>
        <a:xfrm rot="5400000">
          <a:off x="4067885" y="1723054"/>
          <a:ext cx="1883427" cy="1638582"/>
        </a:xfrm>
        <a:prstGeom prst="hexagon">
          <a:avLst>
            <a:gd name="adj" fmla="val 25000"/>
            <a:gd name="vf" fmla="val 115470"/>
          </a:avLst>
        </a:prstGeom>
        <a:solidFill>
          <a:srgbClr val="4472C4">
            <a:lumMod val="50000"/>
          </a:srgbClr>
        </a:solidFill>
        <a:ln w="19050" cap="flat" cmpd="sng" algn="ctr">
          <a:solidFill>
            <a:srgbClr val="FFC000">
              <a:lumMod val="60000"/>
              <a:lumOff val="4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Racial</a:t>
          </a:r>
        </a:p>
      </dsp:txBody>
      <dsp:txXfrm rot="-5400000">
        <a:off x="4445653" y="1894133"/>
        <a:ext cx="1127890" cy="1296425"/>
      </dsp:txXfrm>
    </dsp:sp>
    <dsp:sp modelId="{B8985CA8-D486-4E97-8548-7F7037A4959A}">
      <dsp:nvSpPr>
        <dsp:cNvPr id="0" name=""/>
        <dsp:cNvSpPr/>
      </dsp:nvSpPr>
      <dsp:spPr>
        <a:xfrm rot="5400000">
          <a:off x="3186441" y="3321707"/>
          <a:ext cx="1883427" cy="1638582"/>
        </a:xfrm>
        <a:prstGeom prst="hexagon">
          <a:avLst>
            <a:gd name="adj" fmla="val 25000"/>
            <a:gd name="vf" fmla="val 115470"/>
          </a:avLst>
        </a:prstGeom>
        <a:solidFill>
          <a:srgbClr val="4472C4">
            <a:lumMod val="50000"/>
          </a:srgbClr>
        </a:solidFill>
        <a:ln w="19050" cap="flat" cmpd="sng" algn="ctr">
          <a:solidFill>
            <a:srgbClr val="FFC000">
              <a:lumMod val="60000"/>
              <a:lumOff val="4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Generational </a:t>
          </a:r>
        </a:p>
      </dsp:txBody>
      <dsp:txXfrm rot="-5400000">
        <a:off x="3564209" y="3492786"/>
        <a:ext cx="1127890" cy="1296425"/>
      </dsp:txXfrm>
    </dsp:sp>
    <dsp:sp modelId="{210817F4-7679-4626-ACD9-3FE5F5BBC1CC}">
      <dsp:nvSpPr>
        <dsp:cNvPr id="0" name=""/>
        <dsp:cNvSpPr/>
      </dsp:nvSpPr>
      <dsp:spPr>
        <a:xfrm>
          <a:off x="4997168" y="3575970"/>
          <a:ext cx="2101905" cy="1130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A1D50-D22E-4400-96D1-409BC8B02EF1}">
      <dsp:nvSpPr>
        <dsp:cNvPr id="0" name=""/>
        <dsp:cNvSpPr/>
      </dsp:nvSpPr>
      <dsp:spPr>
        <a:xfrm rot="5400000">
          <a:off x="1416772" y="3321707"/>
          <a:ext cx="1883427" cy="1638582"/>
        </a:xfrm>
        <a:prstGeom prst="hexagon">
          <a:avLst>
            <a:gd name="adj" fmla="val 25000"/>
            <a:gd name="vf" fmla="val 115470"/>
          </a:avLst>
        </a:prstGeom>
        <a:solidFill>
          <a:srgbClr val="4472C4">
            <a:lumMod val="50000"/>
          </a:srgbClr>
        </a:solidFill>
        <a:ln w="19050" cap="flat" cmpd="sng" algn="ctr">
          <a:solidFill>
            <a:srgbClr val="FFC000">
              <a:lumMod val="60000"/>
              <a:lumOff val="4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Information-related</a:t>
          </a:r>
        </a:p>
      </dsp:txBody>
      <dsp:txXfrm rot="-5400000">
        <a:off x="1794540" y="3492786"/>
        <a:ext cx="1127890" cy="12964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330D6-E870-40A2-9C8A-E33C4C3F5079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DF7D7-9655-42D8-B0C7-B283459AA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0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7DF7D7-9655-42D8-B0C7-B283459AA5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12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7DF7D7-9655-42D8-B0C7-B283459AA5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381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7DF7D7-9655-42D8-B0C7-B283459AA5F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95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215ECF44-0FCA-1717-6177-766F13B9527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397498"/>
            <a:ext cx="1003300" cy="1219199"/>
            <a:chOff x="6942" y="3400"/>
            <a:chExt cx="632" cy="768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B873EFF3-4F89-4731-E9E8-AAA21F372914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E69EBC7-81FB-27CC-1DC9-21F0101A3D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0CD6128-75A1-A75A-7386-9074387193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142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3FC91-6701-22B3-F986-D2DE7F993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7.emf"/><Relationship Id="rId3" Type="http://schemas.openxmlformats.org/officeDocument/2006/relationships/image" Target="../media/image1.jpg"/><Relationship Id="rId7" Type="http://schemas.openxmlformats.org/officeDocument/2006/relationships/slide" Target="../slides/slide4.xml"/><Relationship Id="rId12" Type="http://schemas.openxmlformats.org/officeDocument/2006/relationships/image" Target="../media/image6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slide" Target="../slides/slide8.xml"/><Relationship Id="rId5" Type="http://schemas.openxmlformats.org/officeDocument/2006/relationships/slide" Target="../slides/slide2.xm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slide" Target="../slides/slide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8.png"/><Relationship Id="rId18" Type="http://schemas.openxmlformats.org/officeDocument/2006/relationships/image" Target="../media/image12.emf"/><Relationship Id="rId26" Type="http://schemas.openxmlformats.org/officeDocument/2006/relationships/image" Target="../media/image16.emf"/><Relationship Id="rId3" Type="http://schemas.openxmlformats.org/officeDocument/2006/relationships/slideLayout" Target="../slideLayouts/slideLayout4.xml"/><Relationship Id="rId21" Type="http://schemas.openxmlformats.org/officeDocument/2006/relationships/slide" Target="../slides/slide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17" Type="http://schemas.openxmlformats.org/officeDocument/2006/relationships/slide" Target="../slides/slide2.xml"/><Relationship Id="rId25" Type="http://schemas.openxmlformats.org/officeDocument/2006/relationships/slide" Target="../slides/slide8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1.emf"/><Relationship Id="rId20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image" Target="../media/image15.emf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0.emf"/><Relationship Id="rId23" Type="http://schemas.openxmlformats.org/officeDocument/2006/relationships/slide" Target="../slides/slide5.xml"/><Relationship Id="rId10" Type="http://schemas.openxmlformats.org/officeDocument/2006/relationships/slideLayout" Target="../slideLayouts/slideLayout11.xml"/><Relationship Id="rId19" Type="http://schemas.openxmlformats.org/officeDocument/2006/relationships/slide" Target="../slides/slide3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9.emf"/><Relationship Id="rId22" Type="http://schemas.openxmlformats.org/officeDocument/2006/relationships/image" Target="../media/image1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38A48F-A32D-1367-E754-FD1441CC12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24" y="400850"/>
            <a:ext cx="2039389" cy="1019695"/>
          </a:xfrm>
          <a:prstGeom prst="rect">
            <a:avLst/>
          </a:prstGeom>
        </p:spPr>
      </p:pic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id="{180DFF96-CBFD-BE49-06A1-72B2C840F2F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5118" y="1927567"/>
            <a:ext cx="1803400" cy="723900"/>
          </a:xfrm>
          <a:prstGeom prst="rect">
            <a:avLst/>
          </a:prstGeom>
        </p:spPr>
      </p:pic>
      <p:pic>
        <p:nvPicPr>
          <p:cNvPr id="17" name="Picture 16">
            <a:hlinkClick r:id="rId7" action="ppaction://hlinksldjump"/>
            <a:extLst>
              <a:ext uri="{FF2B5EF4-FFF2-40B4-BE49-F238E27FC236}">
                <a16:creationId xmlns:a16="http://schemas.microsoft.com/office/drawing/2014/main" id="{8A824A85-4E9D-4703-1A33-A7316C08896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19167" y="1927567"/>
            <a:ext cx="1803400" cy="723900"/>
          </a:xfrm>
          <a:prstGeom prst="rect">
            <a:avLst/>
          </a:prstGeom>
        </p:spPr>
      </p:pic>
      <p:pic>
        <p:nvPicPr>
          <p:cNvPr id="19" name="Picture 18">
            <a:hlinkClick r:id="rId9" action="ppaction://hlinksldjump"/>
            <a:extLst>
              <a:ext uri="{FF2B5EF4-FFF2-40B4-BE49-F238E27FC236}">
                <a16:creationId xmlns:a16="http://schemas.microsoft.com/office/drawing/2014/main" id="{C7F0C88D-B6B0-C38F-4C5B-39A96B625EA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569433" y="1927567"/>
            <a:ext cx="1803400" cy="723900"/>
          </a:xfrm>
          <a:prstGeom prst="rect">
            <a:avLst/>
          </a:prstGeom>
        </p:spPr>
      </p:pic>
      <p:pic>
        <p:nvPicPr>
          <p:cNvPr id="20" name="Picture 19">
            <a:hlinkClick r:id="rId11" action="ppaction://hlinksldjump"/>
            <a:extLst>
              <a:ext uri="{FF2B5EF4-FFF2-40B4-BE49-F238E27FC236}">
                <a16:creationId xmlns:a16="http://schemas.microsoft.com/office/drawing/2014/main" id="{8ECB7A75-0964-BEB3-0070-79F92D4D6FB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073482" y="1927567"/>
            <a:ext cx="1803400" cy="723900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7F864E7-E11A-601B-0EAF-441012483A6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379720" y="3624775"/>
            <a:ext cx="1432560" cy="396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id="{87BECB55-2370-A93A-504C-917D8AAAC01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40003" y="2912198"/>
            <a:ext cx="2161727" cy="2160000"/>
            <a:chOff x="1720" y="1835"/>
            <a:chExt cx="1253" cy="1252"/>
          </a:xfrm>
        </p:grpSpPr>
        <p:sp>
          <p:nvSpPr>
            <p:cNvPr id="27" name="AutoShape 10">
              <a:extLst>
                <a:ext uri="{FF2B5EF4-FFF2-40B4-BE49-F238E27FC236}">
                  <a16:creationId xmlns:a16="http://schemas.microsoft.com/office/drawing/2014/main" id="{0BF46A3D-AFD0-A49B-C2E9-1B2B73179EF1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8D737626-C88A-9461-D26D-7D37D49B48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30B50F5E-56B1-5228-9769-5202FABA30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11">
            <a:extLst>
              <a:ext uri="{FF2B5EF4-FFF2-40B4-BE49-F238E27FC236}">
                <a16:creationId xmlns:a16="http://schemas.microsoft.com/office/drawing/2014/main" id="{697910CC-4673-7714-0AAC-019E7ED7A60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90269" y="2932111"/>
            <a:ext cx="2161727" cy="2160000"/>
            <a:chOff x="1720" y="1835"/>
            <a:chExt cx="1253" cy="1252"/>
          </a:xfrm>
        </p:grpSpPr>
        <p:sp>
          <p:nvSpPr>
            <p:cNvPr id="31" name="AutoShape 10">
              <a:extLst>
                <a:ext uri="{FF2B5EF4-FFF2-40B4-BE49-F238E27FC236}">
                  <a16:creationId xmlns:a16="http://schemas.microsoft.com/office/drawing/2014/main" id="{38F824B9-9A90-6EAD-87E6-628E66C05A3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366E077A-5836-EBB2-0444-76188B27B9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79137E47-A439-04D3-7800-24C7697559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4" name="Group 11">
            <a:extLst>
              <a:ext uri="{FF2B5EF4-FFF2-40B4-BE49-F238E27FC236}">
                <a16:creationId xmlns:a16="http://schemas.microsoft.com/office/drawing/2014/main" id="{1D38449B-7C18-ABFD-7088-115319826A8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94318" y="2912198"/>
            <a:ext cx="2161727" cy="2160000"/>
            <a:chOff x="1720" y="1835"/>
            <a:chExt cx="1253" cy="1252"/>
          </a:xfrm>
        </p:grpSpPr>
        <p:sp>
          <p:nvSpPr>
            <p:cNvPr id="35" name="AutoShape 10">
              <a:extLst>
                <a:ext uri="{FF2B5EF4-FFF2-40B4-BE49-F238E27FC236}">
                  <a16:creationId xmlns:a16="http://schemas.microsoft.com/office/drawing/2014/main" id="{D5977EF8-B3CB-0B81-AC41-3C2BC0F80C3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F3924527-DFC7-2B7F-5519-6FC0B96C02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85040B19-2A7A-19CC-5A2F-0B28E79FA1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11">
            <a:extLst>
              <a:ext uri="{FF2B5EF4-FFF2-40B4-BE49-F238E27FC236}">
                <a16:creationId xmlns:a16="http://schemas.microsoft.com/office/drawing/2014/main" id="{6AF918A3-7A8E-8548-961B-6CDF3C710F7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5955" y="2932111"/>
            <a:ext cx="2161727" cy="2160000"/>
            <a:chOff x="1720" y="1835"/>
            <a:chExt cx="1253" cy="1252"/>
          </a:xfrm>
        </p:grpSpPr>
        <p:sp>
          <p:nvSpPr>
            <p:cNvPr id="39" name="AutoShape 10">
              <a:extLst>
                <a:ext uri="{FF2B5EF4-FFF2-40B4-BE49-F238E27FC236}">
                  <a16:creationId xmlns:a16="http://schemas.microsoft.com/office/drawing/2014/main" id="{7B701403-7F66-93FD-8F50-A85E680EAC9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2C723704-3C24-092E-E0D7-DD5533DCE0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E552E5E4-A131-E945-A2C6-724F991CB798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" name="Group 4">
            <a:extLst>
              <a:ext uri="{FF2B5EF4-FFF2-40B4-BE49-F238E27FC236}">
                <a16:creationId xmlns:a16="http://schemas.microsoft.com/office/drawing/2014/main" id="{8360A02C-CB7E-D46E-5E90-D8CD446F431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162550" y="4986338"/>
            <a:ext cx="1866900" cy="1625600"/>
            <a:chOff x="3252" y="3141"/>
            <a:chExt cx="1176" cy="1024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3DEBD16A-D37B-E95C-21B4-FC855993F4C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252" y="3141"/>
              <a:ext cx="1176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80130735-FEF1-6DC4-7B95-DFCE3EBC62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9" y="4004"/>
              <a:ext cx="902" cy="149"/>
            </a:xfrm>
            <a:custGeom>
              <a:avLst/>
              <a:gdLst>
                <a:gd name="T0" fmla="*/ 83 w 1913"/>
                <a:gd name="T1" fmla="*/ 349 h 349"/>
                <a:gd name="T2" fmla="*/ 83 w 1913"/>
                <a:gd name="T3" fmla="*/ 349 h 349"/>
                <a:gd name="T4" fmla="*/ 0 w 1913"/>
                <a:gd name="T5" fmla="*/ 265 h 349"/>
                <a:gd name="T6" fmla="*/ 0 w 1913"/>
                <a:gd name="T7" fmla="*/ 83 h 349"/>
                <a:gd name="T8" fmla="*/ 83 w 1913"/>
                <a:gd name="T9" fmla="*/ 0 h 349"/>
                <a:gd name="T10" fmla="*/ 1829 w 1913"/>
                <a:gd name="T11" fmla="*/ 0 h 349"/>
                <a:gd name="T12" fmla="*/ 1913 w 1913"/>
                <a:gd name="T13" fmla="*/ 83 h 349"/>
                <a:gd name="T14" fmla="*/ 1913 w 1913"/>
                <a:gd name="T15" fmla="*/ 265 h 349"/>
                <a:gd name="T16" fmla="*/ 1829 w 1913"/>
                <a:gd name="T17" fmla="*/ 349 h 349"/>
                <a:gd name="T18" fmla="*/ 83 w 1913"/>
                <a:gd name="T1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3" h="349">
                  <a:moveTo>
                    <a:pt x="83" y="349"/>
                  </a:moveTo>
                  <a:lnTo>
                    <a:pt x="83" y="349"/>
                  </a:lnTo>
                  <a:cubicBezTo>
                    <a:pt x="37" y="349"/>
                    <a:pt x="0" y="311"/>
                    <a:pt x="0" y="265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829" y="0"/>
                  </a:lnTo>
                  <a:cubicBezTo>
                    <a:pt x="1875" y="0"/>
                    <a:pt x="1913" y="37"/>
                    <a:pt x="1913" y="83"/>
                  </a:cubicBezTo>
                  <a:lnTo>
                    <a:pt x="1913" y="265"/>
                  </a:lnTo>
                  <a:cubicBezTo>
                    <a:pt x="1913" y="311"/>
                    <a:pt x="1875" y="349"/>
                    <a:pt x="1829" y="349"/>
                  </a:cubicBezTo>
                  <a:lnTo>
                    <a:pt x="83" y="34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2630D5B-8DBE-D04E-C2BB-3A7250FD01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5" y="3987"/>
              <a:ext cx="959" cy="159"/>
            </a:xfrm>
            <a:custGeom>
              <a:avLst/>
              <a:gdLst>
                <a:gd name="T0" fmla="*/ 1849 w 1953"/>
                <a:gd name="T1" fmla="*/ 0 h 388"/>
                <a:gd name="T2" fmla="*/ 1849 w 1953"/>
                <a:gd name="T3" fmla="*/ 0 h 388"/>
                <a:gd name="T4" fmla="*/ 103 w 1953"/>
                <a:gd name="T5" fmla="*/ 0 h 388"/>
                <a:gd name="T6" fmla="*/ 0 w 1953"/>
                <a:gd name="T7" fmla="*/ 103 h 388"/>
                <a:gd name="T8" fmla="*/ 0 w 1953"/>
                <a:gd name="T9" fmla="*/ 285 h 388"/>
                <a:gd name="T10" fmla="*/ 103 w 1953"/>
                <a:gd name="T11" fmla="*/ 388 h 388"/>
                <a:gd name="T12" fmla="*/ 1849 w 1953"/>
                <a:gd name="T13" fmla="*/ 388 h 388"/>
                <a:gd name="T14" fmla="*/ 1953 w 1953"/>
                <a:gd name="T15" fmla="*/ 285 h 388"/>
                <a:gd name="T16" fmla="*/ 1953 w 1953"/>
                <a:gd name="T17" fmla="*/ 103 h 388"/>
                <a:gd name="T18" fmla="*/ 1849 w 1953"/>
                <a:gd name="T19" fmla="*/ 0 h 388"/>
                <a:gd name="T20" fmla="*/ 1849 w 1953"/>
                <a:gd name="T21" fmla="*/ 40 h 388"/>
                <a:gd name="T22" fmla="*/ 1849 w 1953"/>
                <a:gd name="T23" fmla="*/ 40 h 388"/>
                <a:gd name="T24" fmla="*/ 1913 w 1953"/>
                <a:gd name="T25" fmla="*/ 103 h 388"/>
                <a:gd name="T26" fmla="*/ 1913 w 1953"/>
                <a:gd name="T27" fmla="*/ 285 h 388"/>
                <a:gd name="T28" fmla="*/ 1849 w 1953"/>
                <a:gd name="T29" fmla="*/ 348 h 388"/>
                <a:gd name="T30" fmla="*/ 103 w 1953"/>
                <a:gd name="T31" fmla="*/ 348 h 388"/>
                <a:gd name="T32" fmla="*/ 39 w 1953"/>
                <a:gd name="T33" fmla="*/ 285 h 388"/>
                <a:gd name="T34" fmla="*/ 39 w 1953"/>
                <a:gd name="T35" fmla="*/ 103 h 388"/>
                <a:gd name="T36" fmla="*/ 103 w 1953"/>
                <a:gd name="T37" fmla="*/ 40 h 388"/>
                <a:gd name="T38" fmla="*/ 1849 w 1953"/>
                <a:gd name="T39" fmla="*/ 4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3" h="388">
                  <a:moveTo>
                    <a:pt x="1849" y="0"/>
                  </a:moveTo>
                  <a:lnTo>
                    <a:pt x="1849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285"/>
                  </a:lnTo>
                  <a:cubicBezTo>
                    <a:pt x="0" y="342"/>
                    <a:pt x="46" y="388"/>
                    <a:pt x="103" y="388"/>
                  </a:cubicBezTo>
                  <a:lnTo>
                    <a:pt x="1849" y="388"/>
                  </a:lnTo>
                  <a:cubicBezTo>
                    <a:pt x="1906" y="388"/>
                    <a:pt x="1953" y="342"/>
                    <a:pt x="1953" y="285"/>
                  </a:cubicBezTo>
                  <a:lnTo>
                    <a:pt x="1953" y="103"/>
                  </a:lnTo>
                  <a:cubicBezTo>
                    <a:pt x="1953" y="46"/>
                    <a:pt x="1906" y="0"/>
                    <a:pt x="1849" y="0"/>
                  </a:cubicBezTo>
                  <a:close/>
                  <a:moveTo>
                    <a:pt x="1849" y="40"/>
                  </a:moveTo>
                  <a:lnTo>
                    <a:pt x="1849" y="40"/>
                  </a:lnTo>
                  <a:cubicBezTo>
                    <a:pt x="1884" y="40"/>
                    <a:pt x="1913" y="68"/>
                    <a:pt x="1913" y="103"/>
                  </a:cubicBezTo>
                  <a:lnTo>
                    <a:pt x="1913" y="285"/>
                  </a:lnTo>
                  <a:cubicBezTo>
                    <a:pt x="1913" y="320"/>
                    <a:pt x="1884" y="348"/>
                    <a:pt x="1849" y="348"/>
                  </a:cubicBezTo>
                  <a:lnTo>
                    <a:pt x="103" y="348"/>
                  </a:lnTo>
                  <a:cubicBezTo>
                    <a:pt x="68" y="348"/>
                    <a:pt x="39" y="320"/>
                    <a:pt x="39" y="285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849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7391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63ED861-2009-804A-DA63-25067E1265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416375" y="2263000"/>
            <a:ext cx="213360" cy="21336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7858BCE-D687-37FC-2353-137131A1CA8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629735" y="4211192"/>
            <a:ext cx="209550" cy="209550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ED5D67C-73FB-63AA-8125-DF08EED1312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206825" y="4216497"/>
            <a:ext cx="209550" cy="209550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AF3CB3B6-1731-A92A-A437-14AAD868607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402263"/>
            <a:ext cx="1003300" cy="1214437"/>
            <a:chOff x="6942" y="3403"/>
            <a:chExt cx="632" cy="765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DCBF34F5-26D5-0C9F-4A67-C6C86967111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8D6E367-F762-73DB-6DE5-1113BEFE91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49" y="4028"/>
              <a:ext cx="621" cy="133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A87382-F3C6-C43A-60BB-A3CDE8623C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2" y="4022"/>
              <a:ext cx="635" cy="146"/>
            </a:xfrm>
            <a:custGeom>
              <a:avLst/>
              <a:gdLst>
                <a:gd name="T0" fmla="*/ 1786 w 1889"/>
                <a:gd name="T1" fmla="*/ 0 h 436"/>
                <a:gd name="T2" fmla="*/ 1786 w 1889"/>
                <a:gd name="T3" fmla="*/ 0 h 436"/>
                <a:gd name="T4" fmla="*/ 103 w 1889"/>
                <a:gd name="T5" fmla="*/ 0 h 436"/>
                <a:gd name="T6" fmla="*/ 0 w 1889"/>
                <a:gd name="T7" fmla="*/ 103 h 436"/>
                <a:gd name="T8" fmla="*/ 0 w 1889"/>
                <a:gd name="T9" fmla="*/ 333 h 436"/>
                <a:gd name="T10" fmla="*/ 103 w 1889"/>
                <a:gd name="T11" fmla="*/ 436 h 436"/>
                <a:gd name="T12" fmla="*/ 1786 w 1889"/>
                <a:gd name="T13" fmla="*/ 436 h 436"/>
                <a:gd name="T14" fmla="*/ 1889 w 1889"/>
                <a:gd name="T15" fmla="*/ 333 h 436"/>
                <a:gd name="T16" fmla="*/ 1889 w 1889"/>
                <a:gd name="T17" fmla="*/ 103 h 436"/>
                <a:gd name="T18" fmla="*/ 1786 w 1889"/>
                <a:gd name="T19" fmla="*/ 0 h 436"/>
                <a:gd name="T20" fmla="*/ 1786 w 1889"/>
                <a:gd name="T21" fmla="*/ 40 h 436"/>
                <a:gd name="T22" fmla="*/ 1786 w 1889"/>
                <a:gd name="T23" fmla="*/ 40 h 436"/>
                <a:gd name="T24" fmla="*/ 1849 w 1889"/>
                <a:gd name="T25" fmla="*/ 103 h 436"/>
                <a:gd name="T26" fmla="*/ 1849 w 1889"/>
                <a:gd name="T27" fmla="*/ 333 h 436"/>
                <a:gd name="T28" fmla="*/ 1786 w 1889"/>
                <a:gd name="T29" fmla="*/ 396 h 436"/>
                <a:gd name="T30" fmla="*/ 103 w 1889"/>
                <a:gd name="T31" fmla="*/ 396 h 436"/>
                <a:gd name="T32" fmla="*/ 39 w 1889"/>
                <a:gd name="T33" fmla="*/ 333 h 436"/>
                <a:gd name="T34" fmla="*/ 39 w 1889"/>
                <a:gd name="T35" fmla="*/ 103 h 436"/>
                <a:gd name="T36" fmla="*/ 103 w 1889"/>
                <a:gd name="T37" fmla="*/ 40 h 436"/>
                <a:gd name="T38" fmla="*/ 1786 w 1889"/>
                <a:gd name="T39" fmla="*/ 4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6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333"/>
                  </a:lnTo>
                  <a:cubicBezTo>
                    <a:pt x="0" y="390"/>
                    <a:pt x="46" y="436"/>
                    <a:pt x="103" y="436"/>
                  </a:cubicBezTo>
                  <a:lnTo>
                    <a:pt x="1786" y="436"/>
                  </a:lnTo>
                  <a:cubicBezTo>
                    <a:pt x="1843" y="436"/>
                    <a:pt x="1889" y="390"/>
                    <a:pt x="1889" y="333"/>
                  </a:cubicBezTo>
                  <a:lnTo>
                    <a:pt x="1889" y="103"/>
                  </a:lnTo>
                  <a:cubicBezTo>
                    <a:pt x="1889" y="46"/>
                    <a:pt x="1843" y="0"/>
                    <a:pt x="1786" y="0"/>
                  </a:cubicBezTo>
                  <a:close/>
                  <a:moveTo>
                    <a:pt x="1786" y="40"/>
                  </a:moveTo>
                  <a:lnTo>
                    <a:pt x="1786" y="40"/>
                  </a:lnTo>
                  <a:cubicBezTo>
                    <a:pt x="1821" y="40"/>
                    <a:pt x="1849" y="68"/>
                    <a:pt x="1849" y="103"/>
                  </a:cubicBezTo>
                  <a:lnTo>
                    <a:pt x="1849" y="333"/>
                  </a:lnTo>
                  <a:cubicBezTo>
                    <a:pt x="1849" y="368"/>
                    <a:pt x="1821" y="396"/>
                    <a:pt x="1786" y="396"/>
                  </a:cubicBezTo>
                  <a:lnTo>
                    <a:pt x="103" y="396"/>
                  </a:lnTo>
                  <a:cubicBezTo>
                    <a:pt x="68" y="396"/>
                    <a:pt x="39" y="368"/>
                    <a:pt x="39" y="333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786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0703B6A-5FF7-015E-042D-8745E7231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BE2A276-C0BA-CB2E-3892-CD40858020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3" name="Picture 2">
            <a:hlinkClick r:id="rId17" action="ppaction://hlinksldjump"/>
            <a:extLst>
              <a:ext uri="{FF2B5EF4-FFF2-40B4-BE49-F238E27FC236}">
                <a16:creationId xmlns:a16="http://schemas.microsoft.com/office/drawing/2014/main" id="{B1C84D55-A942-9070-D461-6FC27CA0883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060217" y="2647996"/>
            <a:ext cx="933450" cy="184150"/>
          </a:xfrm>
          <a:prstGeom prst="rect">
            <a:avLst/>
          </a:prstGeom>
        </p:spPr>
      </p:pic>
      <p:pic>
        <p:nvPicPr>
          <p:cNvPr id="7" name="Picture 6">
            <a:hlinkClick r:id="rId19" action="ppaction://hlinksldjump"/>
            <a:extLst>
              <a:ext uri="{FF2B5EF4-FFF2-40B4-BE49-F238E27FC236}">
                <a16:creationId xmlns:a16="http://schemas.microsoft.com/office/drawing/2014/main" id="{1F6FBDA4-4013-5BEA-2835-95646E47ADD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060217" y="2954826"/>
            <a:ext cx="933450" cy="184150"/>
          </a:xfrm>
          <a:prstGeom prst="rect">
            <a:avLst/>
          </a:prstGeom>
        </p:spPr>
      </p:pic>
      <p:pic>
        <p:nvPicPr>
          <p:cNvPr id="18" name="Picture 17">
            <a:hlinkClick r:id="rId21" action="ppaction://hlinksldjump"/>
            <a:extLst>
              <a:ext uri="{FF2B5EF4-FFF2-40B4-BE49-F238E27FC236}">
                <a16:creationId xmlns:a16="http://schemas.microsoft.com/office/drawing/2014/main" id="{B19F0FF6-70E5-6118-625F-D9C56736541B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060217" y="3261656"/>
            <a:ext cx="933450" cy="184150"/>
          </a:xfrm>
          <a:prstGeom prst="rect">
            <a:avLst/>
          </a:prstGeom>
        </p:spPr>
      </p:pic>
      <p:pic>
        <p:nvPicPr>
          <p:cNvPr id="19" name="Picture 18">
            <a:hlinkClick r:id="rId23" action="ppaction://hlinksldjump"/>
            <a:extLst>
              <a:ext uri="{FF2B5EF4-FFF2-40B4-BE49-F238E27FC236}">
                <a16:creationId xmlns:a16="http://schemas.microsoft.com/office/drawing/2014/main" id="{467F2B49-89D3-0193-0FF9-CFD8A85665CC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1060217" y="3568486"/>
            <a:ext cx="933450" cy="184150"/>
          </a:xfrm>
          <a:prstGeom prst="rect">
            <a:avLst/>
          </a:prstGeom>
        </p:spPr>
      </p:pic>
      <p:pic>
        <p:nvPicPr>
          <p:cNvPr id="20" name="Picture 19">
            <a:hlinkClick r:id="rId25" action="ppaction://hlinksldjump"/>
            <a:extLst>
              <a:ext uri="{FF2B5EF4-FFF2-40B4-BE49-F238E27FC236}">
                <a16:creationId xmlns:a16="http://schemas.microsoft.com/office/drawing/2014/main" id="{2C7B1878-B62B-51CE-B862-063FE9E341AC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1060217" y="3872988"/>
            <a:ext cx="933450" cy="18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0ECAE0-79BD-21CF-C96D-4DD448C0663E}"/>
              </a:ext>
            </a:extLst>
          </p:cNvPr>
          <p:cNvSpPr txBox="1"/>
          <p:nvPr/>
        </p:nvSpPr>
        <p:spPr>
          <a:xfrm>
            <a:off x="2682932" y="278271"/>
            <a:ext cx="682613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 Justice Mechanisms: Addressing Nuclear Legacies in Kazakhstan and the Marshall Islands</a:t>
            </a:r>
            <a:endParaRPr lang="en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Kseniia Pirnavskaia</a:t>
            </a:r>
            <a:endParaRPr lang="en-A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Graduate School of Science and Technology Policy, Korea Advanced Institute of Science and Technology </a:t>
            </a:r>
            <a:endParaRPr lang="en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554C68-8F60-5BAE-2899-01FF4F782708}"/>
              </a:ext>
            </a:extLst>
          </p:cNvPr>
          <p:cNvSpPr txBox="1">
            <a:spLocks/>
          </p:cNvSpPr>
          <p:nvPr/>
        </p:nvSpPr>
        <p:spPr>
          <a:xfrm>
            <a:off x="178626" y="2958859"/>
            <a:ext cx="2016242" cy="2138142"/>
          </a:xfrm>
          <a:prstGeom prst="rect">
            <a:avLst/>
          </a:prstGeom>
        </p:spPr>
        <p:txBody>
          <a:bodyPr lIns="108000" tIns="108000" rIns="108000" bIns="108000" anchor="ctr" anchorCtr="1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Communities affected by nuclear testing continue to face a multitude of challenges that have not been adequately addressed, resulting in ongoing injustices.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Mechanisms of justice should be revisited due to the potential resumption of nuclear testing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046321D-4DFA-7CD5-1C74-CE4A75C696CA}"/>
              </a:ext>
            </a:extLst>
          </p:cNvPr>
          <p:cNvSpPr txBox="1">
            <a:spLocks/>
          </p:cNvSpPr>
          <p:nvPr/>
        </p:nvSpPr>
        <p:spPr>
          <a:xfrm>
            <a:off x="5338029" y="6313980"/>
            <a:ext cx="1531435" cy="28052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P5.1-113</a:t>
            </a:r>
            <a:endParaRPr lang="en-AT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8602C3A-EEB9-9EC8-F223-9D699EB1860B}"/>
              </a:ext>
            </a:extLst>
          </p:cNvPr>
          <p:cNvSpPr txBox="1">
            <a:spLocks/>
          </p:cNvSpPr>
          <p:nvPr/>
        </p:nvSpPr>
        <p:spPr>
          <a:xfrm>
            <a:off x="2612398" y="3030779"/>
            <a:ext cx="2157309" cy="2066221"/>
          </a:xfrm>
          <a:prstGeom prst="rect">
            <a:avLst/>
          </a:prstGeom>
        </p:spPr>
        <p:txBody>
          <a:bodyPr lIns="108000" tIns="108000" rIns="108000" bIns="10800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 qualitative comparative case study incorporated a diverse dataset, incl. testimonies, hearings, reports, news, and oral history. 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data was analysed using content analysis with a qualitative blended coding approach.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1788AB8-A468-C471-8A86-3C9F2FE8E750}"/>
              </a:ext>
            </a:extLst>
          </p:cNvPr>
          <p:cNvSpPr txBox="1">
            <a:spLocks/>
          </p:cNvSpPr>
          <p:nvPr/>
        </p:nvSpPr>
        <p:spPr>
          <a:xfrm>
            <a:off x="7404363" y="2922999"/>
            <a:ext cx="2157309" cy="2294459"/>
          </a:xfrm>
          <a:prstGeom prst="rect">
            <a:avLst/>
          </a:prstGeom>
        </p:spPr>
        <p:txBody>
          <a:bodyPr lIns="108000" tIns="108000" rIns="108000" bIns="108000" anchor="ctr" anchorCtr="1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Mechanisms of justice:</a:t>
            </a:r>
          </a:p>
          <a:p>
            <a:pPr>
              <a:lnSpc>
                <a:spcPct val="110000"/>
              </a:lnSpc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acknowledgment, declassification, capacity-building, research, media, liability, compensation, healthcare, environmental remediation, reintegration, international support, grassroots initiatives, international norm, education &amp; empowerment, historical commemoration &amp; arts</a:t>
            </a:r>
          </a:p>
          <a:p>
            <a:endParaRPr lang="en-US" sz="900" dirty="0">
              <a:solidFill>
                <a:srgbClr val="F4F0E8"/>
              </a:solidFill>
              <a:effectLst/>
              <a:latin typeface="YADXm3pZ1HU 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A1C2F89-F7C0-CB4E-A6DB-48E3F2C367AF}"/>
              </a:ext>
            </a:extLst>
          </p:cNvPr>
          <p:cNvSpPr txBox="1">
            <a:spLocks/>
          </p:cNvSpPr>
          <p:nvPr/>
        </p:nvSpPr>
        <p:spPr>
          <a:xfrm>
            <a:off x="9893187" y="2989681"/>
            <a:ext cx="2189519" cy="2066220"/>
          </a:xfrm>
          <a:prstGeom prst="rect">
            <a:avLst/>
          </a:prstGeom>
        </p:spPr>
        <p:txBody>
          <a:bodyPr lIns="108000" tIns="108000" rIns="108000" bIns="10800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Justice mechanisms should be survivor-friendly, survivor-oriented &amp; survivor-inclusive. 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Non-traditional approaches like capacity-building, research, arts, education, etc., contribute to addressing the varied social, cultural, emotional, and spiritual needs of survivors.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64650A7-E68E-DCD4-2E1A-7212FE03F57F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B52A18-3232-424E-973B-D13A2F88D5EC}"/>
              </a:ext>
            </a:extLst>
          </p:cNvPr>
          <p:cNvGrpSpPr/>
          <p:nvPr/>
        </p:nvGrpSpPr>
        <p:grpSpPr>
          <a:xfrm>
            <a:off x="10251791" y="278270"/>
            <a:ext cx="1108610" cy="1108611"/>
            <a:chOff x="10251791" y="278270"/>
            <a:chExt cx="1108610" cy="110861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722DC6F-C3F9-4DB4-A1CF-9E4E4A939C85}"/>
                </a:ext>
              </a:extLst>
            </p:cNvPr>
            <p:cNvSpPr/>
            <p:nvPr/>
          </p:nvSpPr>
          <p:spPr>
            <a:xfrm>
              <a:off x="10251791" y="278270"/>
              <a:ext cx="1108610" cy="10620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KAIST - Wikipedia">
              <a:extLst>
                <a:ext uri="{FF2B5EF4-FFF2-40B4-BE49-F238E27FC236}">
                  <a16:creationId xmlns:a16="http://schemas.microsoft.com/office/drawing/2014/main" id="{CB616C62-8EBF-42AB-ABC0-D2E4AF56C1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1791" y="278271"/>
              <a:ext cx="1108610" cy="1108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36716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9922F0B-1586-C5C9-5799-0BA2D9F3F16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P5.1-113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59F5DA-4A29-8EBC-DF1C-FF30611F5BAA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22EB90C-802B-45E7-8490-3750ACD43C77}"/>
              </a:ext>
            </a:extLst>
          </p:cNvPr>
          <p:cNvGrpSpPr/>
          <p:nvPr/>
        </p:nvGrpSpPr>
        <p:grpSpPr>
          <a:xfrm>
            <a:off x="10832834" y="238570"/>
            <a:ext cx="1108610" cy="1108611"/>
            <a:chOff x="10251791" y="278270"/>
            <a:chExt cx="1108610" cy="110861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30A223B-BCA9-49C3-BC15-E065E2F9F752}"/>
                </a:ext>
              </a:extLst>
            </p:cNvPr>
            <p:cNvSpPr/>
            <p:nvPr/>
          </p:nvSpPr>
          <p:spPr>
            <a:xfrm>
              <a:off x="10251791" y="278270"/>
              <a:ext cx="1108610" cy="10620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2" descr="KAIST - Wikipedia">
              <a:extLst>
                <a:ext uri="{FF2B5EF4-FFF2-40B4-BE49-F238E27FC236}">
                  <a16:creationId xmlns:a16="http://schemas.microsoft.com/office/drawing/2014/main" id="{88EA7A2E-5147-4960-BA0B-A6F001B796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1791" y="278271"/>
              <a:ext cx="1108610" cy="1108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7B339DF-F229-4E51-A925-CEE0A3857F60}"/>
              </a:ext>
            </a:extLst>
          </p:cNvPr>
          <p:cNvSpPr txBox="1"/>
          <p:nvPr/>
        </p:nvSpPr>
        <p:spPr>
          <a:xfrm>
            <a:off x="470042" y="1859131"/>
            <a:ext cx="60977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Communities affected by nuclear weapons testing still suffer;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1299DB-1CC6-4228-8BAB-D6C408F9132F}"/>
              </a:ext>
            </a:extLst>
          </p:cNvPr>
          <p:cNvSpPr txBox="1"/>
          <p:nvPr/>
        </p:nvSpPr>
        <p:spPr>
          <a:xfrm>
            <a:off x="470042" y="2549209"/>
            <a:ext cx="609771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373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Human costs of nuclear testing:</a:t>
            </a:r>
            <a:endParaRPr lang="en-US" dirty="0">
              <a:solidFill>
                <a:srgbClr val="37373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b="0" i="0" dirty="0">
                <a:solidFill>
                  <a:srgbClr val="37373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physical &amp; mental health damage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b="0" i="0" dirty="0">
                <a:solidFill>
                  <a:srgbClr val="37373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birth defects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b="0" i="0" dirty="0">
                <a:solidFill>
                  <a:srgbClr val="37373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forced displacement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b="0" i="0" dirty="0">
                <a:solidFill>
                  <a:srgbClr val="37373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damage to socioeconomic development &amp; social order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b="0" i="0" dirty="0">
                <a:solidFill>
                  <a:srgbClr val="37373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social stigma &amp; discrimination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b="0" i="0" dirty="0">
                <a:solidFill>
                  <a:srgbClr val="37373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unsafe long-term conditions for habitation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A7C22C-2B19-4C8D-BFA0-744C4873EB3C}"/>
              </a:ext>
            </a:extLst>
          </p:cNvPr>
          <p:cNvSpPr txBox="1"/>
          <p:nvPr/>
        </p:nvSpPr>
        <p:spPr>
          <a:xfrm>
            <a:off x="470042" y="4912666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Injustices - not adequately addressed;</a:t>
            </a: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E0F4B5BB-2C0E-40C1-8F23-410DED61B7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1042611"/>
              </p:ext>
            </p:extLst>
          </p:nvPr>
        </p:nvGraphicFramePr>
        <p:xfrm>
          <a:off x="4943211" y="1417674"/>
          <a:ext cx="7417808" cy="5084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8AC0D7F2-2D7D-4BE5-A618-08113A0D7370}"/>
              </a:ext>
            </a:extLst>
          </p:cNvPr>
          <p:cNvGrpSpPr/>
          <p:nvPr/>
        </p:nvGrpSpPr>
        <p:grpSpPr>
          <a:xfrm>
            <a:off x="470042" y="5449584"/>
            <a:ext cx="6259531" cy="646331"/>
            <a:chOff x="470042" y="5332439"/>
            <a:chExt cx="6259531" cy="64633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67A8EAF-0E38-4C6E-B725-A6451417867C}"/>
                </a:ext>
              </a:extLst>
            </p:cNvPr>
            <p:cNvSpPr txBox="1"/>
            <p:nvPr/>
          </p:nvSpPr>
          <p:spPr>
            <a:xfrm>
              <a:off x="470042" y="5332439"/>
              <a:ext cx="625953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Existing security challenges      a resumption of nuclear testing;</a:t>
              </a:r>
            </a:p>
          </p:txBody>
        </p:sp>
        <p:pic>
          <p:nvPicPr>
            <p:cNvPr id="19" name="Graphic 18" descr="Back with solid fill">
              <a:extLst>
                <a:ext uri="{FF2B5EF4-FFF2-40B4-BE49-F238E27FC236}">
                  <a16:creationId xmlns:a16="http://schemas.microsoft.com/office/drawing/2014/main" id="{A399B235-BBE0-4C95-9A9D-A7463747E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599807" y="5337257"/>
              <a:ext cx="436653" cy="4366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085246" y="225573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E6463D-C745-9B54-4D33-67949EA3BB46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P5.1-113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7B9D86-C489-FEF5-C84B-979ED6098558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0FEFA5A-14E0-460F-84E2-CD2D3F91881E}"/>
              </a:ext>
            </a:extLst>
          </p:cNvPr>
          <p:cNvGrpSpPr/>
          <p:nvPr/>
        </p:nvGrpSpPr>
        <p:grpSpPr>
          <a:xfrm>
            <a:off x="10832834" y="238570"/>
            <a:ext cx="1108610" cy="1108611"/>
            <a:chOff x="10251791" y="278270"/>
            <a:chExt cx="1108610" cy="110861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4BCF3D2-80F7-4C89-9CE5-61B17E679AB1}"/>
                </a:ext>
              </a:extLst>
            </p:cNvPr>
            <p:cNvSpPr/>
            <p:nvPr/>
          </p:nvSpPr>
          <p:spPr>
            <a:xfrm>
              <a:off x="10251791" y="278270"/>
              <a:ext cx="1108610" cy="10620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2" descr="KAIST - Wikipedia">
              <a:extLst>
                <a:ext uri="{FF2B5EF4-FFF2-40B4-BE49-F238E27FC236}">
                  <a16:creationId xmlns:a16="http://schemas.microsoft.com/office/drawing/2014/main" id="{C84D7A6C-4777-4034-AF64-B57048B695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1791" y="278271"/>
              <a:ext cx="1108610" cy="1108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DC119D1-C62D-4163-A9F7-82C509177E57}"/>
              </a:ext>
            </a:extLst>
          </p:cNvPr>
          <p:cNvGrpSpPr/>
          <p:nvPr/>
        </p:nvGrpSpPr>
        <p:grpSpPr>
          <a:xfrm>
            <a:off x="402402" y="4448967"/>
            <a:ext cx="6711595" cy="1877483"/>
            <a:chOff x="398122" y="1446139"/>
            <a:chExt cx="6711595" cy="187748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0BC468-5CFA-4CC6-AC62-A574CB3B9F80}"/>
                </a:ext>
              </a:extLst>
            </p:cNvPr>
            <p:cNvSpPr txBox="1"/>
            <p:nvPr/>
          </p:nvSpPr>
          <p:spPr>
            <a:xfrm>
              <a:off x="398122" y="1846294"/>
              <a:ext cx="6711595" cy="1477328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Theory of transitional justice 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(TJ) (truth-seeking, prosecution, reparations, &amp; guarantee for non-recurrence through reform)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additional pillar - </a:t>
              </a:r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memory &amp; commemoration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Feminist approach 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TJ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8E8FD57-3692-4DD7-A393-AA409C46909B}"/>
                </a:ext>
              </a:extLst>
            </p:cNvPr>
            <p:cNvSpPr txBox="1"/>
            <p:nvPr/>
          </p:nvSpPr>
          <p:spPr>
            <a:xfrm>
              <a:off x="398122" y="1446139"/>
              <a:ext cx="6711594" cy="400110"/>
            </a:xfrm>
            <a:prstGeom prst="rect">
              <a:avLst/>
            </a:prstGeom>
            <a:noFill/>
            <a:ln w="19050">
              <a:solidFill>
                <a:schemeClr val="accent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Research Design &amp; Theoretical Framework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EA16CDB-95F1-4FF0-897C-609EC010C952}"/>
              </a:ext>
            </a:extLst>
          </p:cNvPr>
          <p:cNvGrpSpPr/>
          <p:nvPr/>
        </p:nvGrpSpPr>
        <p:grpSpPr>
          <a:xfrm>
            <a:off x="402402" y="1347181"/>
            <a:ext cx="6711595" cy="2708479"/>
            <a:chOff x="398122" y="1446139"/>
            <a:chExt cx="6711595" cy="270847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AA047F1-3088-4F18-B202-A9B43D097B97}"/>
                </a:ext>
              </a:extLst>
            </p:cNvPr>
            <p:cNvSpPr txBox="1"/>
            <p:nvPr/>
          </p:nvSpPr>
          <p:spPr>
            <a:xfrm>
              <a:off x="398122" y="1846294"/>
              <a:ext cx="6711595" cy="2308324"/>
            </a:xfrm>
            <a:prstGeom prst="rect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Which instruments are used to address injustices in the context of nuclear weapons testing?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How have they been applied in the US and Soviet Union nuclear testing programs in the Marshall Islands and Kazakhstan?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What are the possible gaps in their applications?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23A7DE6-DACA-44F4-98DC-4C32F3EE5724}"/>
                </a:ext>
              </a:extLst>
            </p:cNvPr>
            <p:cNvSpPr txBox="1"/>
            <p:nvPr/>
          </p:nvSpPr>
          <p:spPr>
            <a:xfrm>
              <a:off x="398122" y="1446139"/>
              <a:ext cx="6711594" cy="400110"/>
            </a:xfrm>
            <a:prstGeom prst="rect">
              <a:avLst/>
            </a:prstGeom>
            <a:noFill/>
            <a:ln w="19050">
              <a:solidFill>
                <a:schemeClr val="accent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Research Questions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CD7B4B7-761C-4071-AD1D-1CE04A14A66C}"/>
              </a:ext>
            </a:extLst>
          </p:cNvPr>
          <p:cNvGrpSpPr/>
          <p:nvPr/>
        </p:nvGrpSpPr>
        <p:grpSpPr>
          <a:xfrm>
            <a:off x="7513628" y="1349346"/>
            <a:ext cx="3024427" cy="2749226"/>
            <a:chOff x="601404" y="625659"/>
            <a:chExt cx="5776512" cy="303490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12EF6B3-7D9E-4927-AD86-299E55065D6D}"/>
                </a:ext>
              </a:extLst>
            </p:cNvPr>
            <p:cNvSpPr txBox="1"/>
            <p:nvPr/>
          </p:nvSpPr>
          <p:spPr>
            <a:xfrm>
              <a:off x="601404" y="1418159"/>
              <a:ext cx="5776512" cy="2242406"/>
            </a:xfrm>
            <a:prstGeom prst="rect">
              <a:avLst/>
            </a:prstGeom>
            <a:noFill/>
            <a:ln w="1905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wrap="square">
              <a:spAutoFit/>
            </a:bodyPr>
            <a:lstStyle/>
            <a:p>
              <a:pP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Availability of data</a:t>
              </a:r>
            </a:p>
            <a:p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Access to survivors &amp; their testimonies</a:t>
              </a:r>
            </a:p>
            <a:p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largest nuclear testing programmes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7ABC3E0-762E-4399-8DE0-E8F10C97E4FD}"/>
                </a:ext>
              </a:extLst>
            </p:cNvPr>
            <p:cNvSpPr txBox="1"/>
            <p:nvPr/>
          </p:nvSpPr>
          <p:spPr>
            <a:xfrm>
              <a:off x="601404" y="625659"/>
              <a:ext cx="5776512" cy="781444"/>
            </a:xfrm>
            <a:prstGeom prst="rect">
              <a:avLst/>
            </a:prstGeom>
            <a:noFill/>
            <a:ln w="19050">
              <a:solidFill>
                <a:schemeClr val="accent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Justification for Case Studies</a:t>
              </a:r>
            </a:p>
          </p:txBody>
        </p:sp>
      </p:grpSp>
      <p:pic>
        <p:nvPicPr>
          <p:cNvPr id="6148" name="Picture 4" descr="Nuclear testing at Bikini Atoll - Wikipedia">
            <a:extLst>
              <a:ext uri="{FF2B5EF4-FFF2-40B4-BE49-F238E27FC236}">
                <a16:creationId xmlns:a16="http://schemas.microsoft.com/office/drawing/2014/main" id="{FF5178B1-2E81-4B38-B7A9-3EFD3F5A39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4" r="9060"/>
          <a:stretch/>
        </p:blipFill>
        <p:spPr bwMode="auto">
          <a:xfrm>
            <a:off x="7513628" y="4247104"/>
            <a:ext cx="1462755" cy="2255261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Once Again, An Idea for Former Semipalatinsk Test Site to Become Tourist  Attraction">
            <a:extLst>
              <a:ext uri="{FF2B5EF4-FFF2-40B4-BE49-F238E27FC236}">
                <a16:creationId xmlns:a16="http://schemas.microsoft.com/office/drawing/2014/main" id="{FF9634CA-0D0A-4573-8082-A5A2A4C31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300" y="4247104"/>
            <a:ext cx="1462755" cy="2255261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705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361A04DC-1FF3-4C5B-B1EF-B162BE311480}"/>
              </a:ext>
            </a:extLst>
          </p:cNvPr>
          <p:cNvGrpSpPr/>
          <p:nvPr/>
        </p:nvGrpSpPr>
        <p:grpSpPr>
          <a:xfrm>
            <a:off x="3648643" y="1988020"/>
            <a:ext cx="3431725" cy="4206401"/>
            <a:chOff x="6840026" y="1536307"/>
            <a:chExt cx="5366393" cy="7023526"/>
          </a:xfrm>
          <a:solidFill>
            <a:schemeClr val="accent1">
              <a:lumMod val="50000"/>
            </a:schemeClr>
          </a:solidFill>
        </p:grpSpPr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6983E200-755C-45DE-9D19-B31EDECD5318}"/>
                </a:ext>
              </a:extLst>
            </p:cNvPr>
            <p:cNvGrpSpPr/>
            <p:nvPr/>
          </p:nvGrpSpPr>
          <p:grpSpPr>
            <a:xfrm>
              <a:off x="6840026" y="1536307"/>
              <a:ext cx="5366393" cy="7023526"/>
              <a:chOff x="0" y="-62702"/>
              <a:chExt cx="3525957" cy="4614767"/>
            </a:xfrm>
            <a:grpFill/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D1CFA6C0-B87A-4270-BB54-8E79642D92C3}"/>
                  </a:ext>
                </a:extLst>
              </p:cNvPr>
              <p:cNvSpPr/>
              <p:nvPr/>
            </p:nvSpPr>
            <p:spPr>
              <a:xfrm>
                <a:off x="0" y="-62702"/>
                <a:ext cx="3525957" cy="4614767"/>
              </a:xfrm>
              <a:custGeom>
                <a:avLst/>
                <a:gdLst/>
                <a:ahLst/>
                <a:cxnLst/>
                <a:rect l="l" t="t" r="r" b="b"/>
                <a:pathLst>
                  <a:path w="3525957" h="4614767">
                    <a:moveTo>
                      <a:pt x="3401497" y="4614767"/>
                    </a:moveTo>
                    <a:lnTo>
                      <a:pt x="124460" y="4614767"/>
                    </a:lnTo>
                    <a:cubicBezTo>
                      <a:pt x="55880" y="4614767"/>
                      <a:pt x="0" y="4558886"/>
                      <a:pt x="0" y="4490307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401497" y="0"/>
                    </a:lnTo>
                    <a:cubicBezTo>
                      <a:pt x="3470077" y="0"/>
                      <a:pt x="3525957" y="55880"/>
                      <a:pt x="3525957" y="124460"/>
                    </a:cubicBezTo>
                    <a:lnTo>
                      <a:pt x="3525957" y="4490307"/>
                    </a:lnTo>
                    <a:cubicBezTo>
                      <a:pt x="3525957" y="4558887"/>
                      <a:pt x="3470077" y="4614767"/>
                      <a:pt x="3401497" y="4614767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FA5FF9FB-A40C-41D7-853C-03A444E05C39}"/>
                </a:ext>
              </a:extLst>
            </p:cNvPr>
            <p:cNvSpPr txBox="1"/>
            <p:nvPr/>
          </p:nvSpPr>
          <p:spPr>
            <a:xfrm>
              <a:off x="7114700" y="3187632"/>
              <a:ext cx="4954635" cy="4432251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marL="592262" lvl="1" indent="-296131">
                <a:buFont typeface="Arial"/>
                <a:buChar char="•"/>
              </a:pPr>
              <a:r>
                <a:rPr lang="en-US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testimonies </a:t>
              </a:r>
            </a:p>
            <a:p>
              <a:pPr marL="592262" lvl="1" indent="-296131">
                <a:buFont typeface="Arial"/>
                <a:buChar char="•"/>
              </a:pPr>
              <a:r>
                <a:rPr lang="en-US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hearings</a:t>
              </a:r>
            </a:p>
            <a:p>
              <a:pPr marL="592262" lvl="1" indent="-296131">
                <a:buFont typeface="Arial"/>
                <a:buChar char="•"/>
              </a:pPr>
              <a:r>
                <a:rPr lang="en-US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government &amp; IO’s reports</a:t>
              </a:r>
            </a:p>
            <a:p>
              <a:pPr marL="592262" lvl="1" indent="-296131">
                <a:buFont typeface="Arial"/>
                <a:buChar char="•"/>
              </a:pPr>
              <a:r>
                <a:rPr lang="en-US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scholarship &amp; news articles</a:t>
              </a:r>
            </a:p>
            <a:p>
              <a:pPr marL="592262" lvl="1" indent="-296131">
                <a:buFont typeface="Arial"/>
                <a:buChar char="•"/>
              </a:pPr>
              <a:r>
                <a:rPr lang="en-US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conferences field work – notetaking </a:t>
              </a:r>
            </a:p>
            <a:p>
              <a:pPr marL="592262" lvl="1" indent="-296131">
                <a:buFont typeface="Arial"/>
                <a:buChar char="•"/>
              </a:pPr>
              <a:r>
                <a:rPr lang="en-US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Nuclear Pep Talk recording</a:t>
              </a:r>
            </a:p>
            <a:p>
              <a:pPr marL="0" lvl="0" indent="0">
                <a:spcBef>
                  <a:spcPct val="0"/>
                </a:spcBef>
              </a:pPr>
              <a:endPara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Freeform 11">
            <a:extLst>
              <a:ext uri="{FF2B5EF4-FFF2-40B4-BE49-F238E27FC236}">
                <a16:creationId xmlns:a16="http://schemas.microsoft.com/office/drawing/2014/main" id="{D22D8376-E84F-4984-B4BF-8B43C25AD025}"/>
              </a:ext>
            </a:extLst>
          </p:cNvPr>
          <p:cNvSpPr/>
          <p:nvPr/>
        </p:nvSpPr>
        <p:spPr>
          <a:xfrm>
            <a:off x="4438576" y="2073926"/>
            <a:ext cx="1874980" cy="545133"/>
          </a:xfrm>
          <a:custGeom>
            <a:avLst/>
            <a:gdLst/>
            <a:ahLst/>
            <a:cxnLst/>
            <a:rect l="l" t="t" r="r" b="b"/>
            <a:pathLst>
              <a:path w="712835" h="315009">
                <a:moveTo>
                  <a:pt x="0" y="0"/>
                </a:moveTo>
                <a:lnTo>
                  <a:pt x="712835" y="0"/>
                </a:lnTo>
                <a:lnTo>
                  <a:pt x="712835" y="315009"/>
                </a:lnTo>
                <a:lnTo>
                  <a:pt x="0" y="315009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BA6E9A0-04A9-1F29-F239-4E9CDDDE29A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P5.1-113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64D2B1-4606-9726-8487-E03DE1731415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EEA8DD-CD0E-4B6F-805F-A4D0B235EBEF}"/>
              </a:ext>
            </a:extLst>
          </p:cNvPr>
          <p:cNvGrpSpPr/>
          <p:nvPr/>
        </p:nvGrpSpPr>
        <p:grpSpPr>
          <a:xfrm>
            <a:off x="10832834" y="238570"/>
            <a:ext cx="1108610" cy="1108611"/>
            <a:chOff x="10251791" y="278270"/>
            <a:chExt cx="1108610" cy="110861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A8D09D6-549A-4E24-9DE6-B98441713285}"/>
                </a:ext>
              </a:extLst>
            </p:cNvPr>
            <p:cNvSpPr/>
            <p:nvPr/>
          </p:nvSpPr>
          <p:spPr>
            <a:xfrm>
              <a:off x="10251791" y="278270"/>
              <a:ext cx="1108610" cy="10620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Picture 2" descr="KAIST - Wikipedia">
              <a:extLst>
                <a:ext uri="{FF2B5EF4-FFF2-40B4-BE49-F238E27FC236}">
                  <a16:creationId xmlns:a16="http://schemas.microsoft.com/office/drawing/2014/main" id="{F8D39962-0BCF-4ED9-8AD6-DBD12E2587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1791" y="278271"/>
              <a:ext cx="1108610" cy="1108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BFAB410-2AF6-4D24-BF02-57ECBB504ED9}"/>
              </a:ext>
            </a:extLst>
          </p:cNvPr>
          <p:cNvGrpSpPr/>
          <p:nvPr/>
        </p:nvGrpSpPr>
        <p:grpSpPr>
          <a:xfrm>
            <a:off x="830678" y="2357560"/>
            <a:ext cx="2404510" cy="3305498"/>
            <a:chOff x="1281291" y="1563738"/>
            <a:chExt cx="5366393" cy="7023526"/>
          </a:xfrm>
          <a:solidFill>
            <a:schemeClr val="accent1">
              <a:lumMod val="50000"/>
            </a:schemeClr>
          </a:solidFill>
        </p:grpSpPr>
        <p:grpSp>
          <p:nvGrpSpPr>
            <p:cNvPr id="11" name="Group 2">
              <a:extLst>
                <a:ext uri="{FF2B5EF4-FFF2-40B4-BE49-F238E27FC236}">
                  <a16:creationId xmlns:a16="http://schemas.microsoft.com/office/drawing/2014/main" id="{95B93CC1-AC52-427B-9C70-79EC0F5687B6}"/>
                </a:ext>
              </a:extLst>
            </p:cNvPr>
            <p:cNvGrpSpPr/>
            <p:nvPr/>
          </p:nvGrpSpPr>
          <p:grpSpPr>
            <a:xfrm>
              <a:off x="1281291" y="1563738"/>
              <a:ext cx="5366393" cy="7023526"/>
              <a:chOff x="0" y="0"/>
              <a:chExt cx="3525957" cy="4614767"/>
            </a:xfrm>
            <a:grpFill/>
          </p:grpSpPr>
          <p:sp>
            <p:nvSpPr>
              <p:cNvPr id="12" name="Freeform 3">
                <a:extLst>
                  <a:ext uri="{FF2B5EF4-FFF2-40B4-BE49-F238E27FC236}">
                    <a16:creationId xmlns:a16="http://schemas.microsoft.com/office/drawing/2014/main" id="{69E4F040-BB5D-4DCD-B588-AB4887BFC108}"/>
                  </a:ext>
                </a:extLst>
              </p:cNvPr>
              <p:cNvSpPr/>
              <p:nvPr/>
            </p:nvSpPr>
            <p:spPr>
              <a:xfrm>
                <a:off x="0" y="0"/>
                <a:ext cx="3525957" cy="4614767"/>
              </a:xfrm>
              <a:custGeom>
                <a:avLst/>
                <a:gdLst/>
                <a:ahLst/>
                <a:cxnLst/>
                <a:rect l="l" t="t" r="r" b="b"/>
                <a:pathLst>
                  <a:path w="3525957" h="4614767">
                    <a:moveTo>
                      <a:pt x="3401497" y="4614767"/>
                    </a:moveTo>
                    <a:lnTo>
                      <a:pt x="124460" y="4614767"/>
                    </a:lnTo>
                    <a:cubicBezTo>
                      <a:pt x="55880" y="4614767"/>
                      <a:pt x="0" y="4558886"/>
                      <a:pt x="0" y="4490307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401497" y="0"/>
                    </a:lnTo>
                    <a:cubicBezTo>
                      <a:pt x="3470077" y="0"/>
                      <a:pt x="3525957" y="55880"/>
                      <a:pt x="3525957" y="124460"/>
                    </a:cubicBezTo>
                    <a:lnTo>
                      <a:pt x="3525957" y="4490307"/>
                    </a:lnTo>
                    <a:cubicBezTo>
                      <a:pt x="3525957" y="4558887"/>
                      <a:pt x="3470077" y="4614767"/>
                      <a:pt x="3401497" y="4614767"/>
                    </a:cubicBezTo>
                    <a:close/>
                  </a:path>
                </a:pathLst>
              </a:custGeom>
              <a:grpFill/>
            </p:spPr>
          </p:sp>
        </p:grpSp>
        <p:grpSp>
          <p:nvGrpSpPr>
            <p:cNvPr id="29" name="Group 20">
              <a:extLst>
                <a:ext uri="{FF2B5EF4-FFF2-40B4-BE49-F238E27FC236}">
                  <a16:creationId xmlns:a16="http://schemas.microsoft.com/office/drawing/2014/main" id="{9AA30B2D-5413-4518-8FDC-B33ADFB256EA}"/>
                </a:ext>
              </a:extLst>
            </p:cNvPr>
            <p:cNvGrpSpPr/>
            <p:nvPr/>
          </p:nvGrpSpPr>
          <p:grpSpPr>
            <a:xfrm>
              <a:off x="2219083" y="3241453"/>
              <a:ext cx="3618651" cy="3283838"/>
              <a:chOff x="-802" y="-11025"/>
              <a:chExt cx="953060" cy="864879"/>
            </a:xfrm>
            <a:grpFill/>
          </p:grpSpPr>
          <p:sp>
            <p:nvSpPr>
              <p:cNvPr id="30" name="Freeform 21">
                <a:extLst>
                  <a:ext uri="{FF2B5EF4-FFF2-40B4-BE49-F238E27FC236}">
                    <a16:creationId xmlns:a16="http://schemas.microsoft.com/office/drawing/2014/main" id="{388362B4-FD71-41F8-B8C5-3240423EDF7E}"/>
                  </a:ext>
                </a:extLst>
              </p:cNvPr>
              <p:cNvSpPr/>
              <p:nvPr/>
            </p:nvSpPr>
            <p:spPr>
              <a:xfrm>
                <a:off x="-802" y="-11025"/>
                <a:ext cx="917786" cy="864879"/>
              </a:xfrm>
              <a:custGeom>
                <a:avLst/>
                <a:gdLst/>
                <a:ahLst/>
                <a:cxnLst/>
                <a:rect l="l" t="t" r="r" b="b"/>
                <a:pathLst>
                  <a:path w="917786" h="864879">
                    <a:moveTo>
                      <a:pt x="0" y="0"/>
                    </a:moveTo>
                    <a:lnTo>
                      <a:pt x="917786" y="0"/>
                    </a:lnTo>
                    <a:lnTo>
                      <a:pt x="917786" y="864879"/>
                    </a:lnTo>
                    <a:lnTo>
                      <a:pt x="0" y="864879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31" name="TextBox 22">
                <a:extLst>
                  <a:ext uri="{FF2B5EF4-FFF2-40B4-BE49-F238E27FC236}">
                    <a16:creationId xmlns:a16="http://schemas.microsoft.com/office/drawing/2014/main" id="{7AFDE5DB-D7F5-4415-BFB5-5C274C05EEF3}"/>
                  </a:ext>
                </a:extLst>
              </p:cNvPr>
              <p:cNvSpPr txBox="1"/>
              <p:nvPr/>
            </p:nvSpPr>
            <p:spPr>
              <a:xfrm>
                <a:off x="1631" y="57768"/>
                <a:ext cx="950627" cy="79608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40"/>
                  </a:lnSpc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2" name="TextBox 23">
              <a:extLst>
                <a:ext uri="{FF2B5EF4-FFF2-40B4-BE49-F238E27FC236}">
                  <a16:creationId xmlns:a16="http://schemas.microsoft.com/office/drawing/2014/main" id="{812761D3-5715-4994-B537-107FB6431EEA}"/>
                </a:ext>
              </a:extLst>
            </p:cNvPr>
            <p:cNvSpPr txBox="1"/>
            <p:nvPr/>
          </p:nvSpPr>
          <p:spPr>
            <a:xfrm>
              <a:off x="2280583" y="4192648"/>
              <a:ext cx="3457172" cy="176570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Qualitative Comparative Case Study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066D0E7-8CAF-43F1-867A-A46215BD0126}"/>
              </a:ext>
            </a:extLst>
          </p:cNvPr>
          <p:cNvGrpSpPr/>
          <p:nvPr/>
        </p:nvGrpSpPr>
        <p:grpSpPr>
          <a:xfrm>
            <a:off x="7241795" y="1978268"/>
            <a:ext cx="3261774" cy="4206401"/>
            <a:chOff x="7209104" y="1734919"/>
            <a:chExt cx="3419588" cy="4389439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0AC3731-52CE-49FC-9D15-2F1334B65BEF}"/>
                </a:ext>
              </a:extLst>
            </p:cNvPr>
            <p:cNvGrpSpPr/>
            <p:nvPr/>
          </p:nvGrpSpPr>
          <p:grpSpPr>
            <a:xfrm>
              <a:off x="7209104" y="1734919"/>
              <a:ext cx="3419588" cy="4389439"/>
              <a:chOff x="12288254" y="1664315"/>
              <a:chExt cx="5366393" cy="7023526"/>
            </a:xfrm>
            <a:solidFill>
              <a:schemeClr val="accent1">
                <a:lumMod val="50000"/>
              </a:schemeClr>
            </a:solidFill>
          </p:grpSpPr>
          <p:grpSp>
            <p:nvGrpSpPr>
              <p:cNvPr id="15" name="Group 6">
                <a:extLst>
                  <a:ext uri="{FF2B5EF4-FFF2-40B4-BE49-F238E27FC236}">
                    <a16:creationId xmlns:a16="http://schemas.microsoft.com/office/drawing/2014/main" id="{CFB63FE8-C11D-4A8C-A520-4C705469ACE0}"/>
                  </a:ext>
                </a:extLst>
              </p:cNvPr>
              <p:cNvGrpSpPr/>
              <p:nvPr/>
            </p:nvGrpSpPr>
            <p:grpSpPr>
              <a:xfrm>
                <a:off x="12288254" y="1664315"/>
                <a:ext cx="5366393" cy="7023526"/>
                <a:chOff x="-72608" y="21405"/>
                <a:chExt cx="3525957" cy="4614767"/>
              </a:xfrm>
              <a:grpFill/>
            </p:grpSpPr>
            <p:sp>
              <p:nvSpPr>
                <p:cNvPr id="16" name="Freeform 7">
                  <a:extLst>
                    <a:ext uri="{FF2B5EF4-FFF2-40B4-BE49-F238E27FC236}">
                      <a16:creationId xmlns:a16="http://schemas.microsoft.com/office/drawing/2014/main" id="{3DC95D9A-1645-4F30-BD54-5011D0639DE6}"/>
                    </a:ext>
                  </a:extLst>
                </p:cNvPr>
                <p:cNvSpPr/>
                <p:nvPr/>
              </p:nvSpPr>
              <p:spPr>
                <a:xfrm>
                  <a:off x="-72608" y="21405"/>
                  <a:ext cx="3525957" cy="46147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5957" h="4614767">
                      <a:moveTo>
                        <a:pt x="3401497" y="4614767"/>
                      </a:moveTo>
                      <a:lnTo>
                        <a:pt x="124460" y="4614767"/>
                      </a:lnTo>
                      <a:cubicBezTo>
                        <a:pt x="55880" y="4614767"/>
                        <a:pt x="0" y="4558886"/>
                        <a:pt x="0" y="4490307"/>
                      </a:cubicBezTo>
                      <a:lnTo>
                        <a:pt x="0" y="124460"/>
                      </a:lnTo>
                      <a:cubicBezTo>
                        <a:pt x="0" y="55880"/>
                        <a:pt x="55880" y="0"/>
                        <a:pt x="124460" y="0"/>
                      </a:cubicBezTo>
                      <a:lnTo>
                        <a:pt x="3401497" y="0"/>
                      </a:lnTo>
                      <a:cubicBezTo>
                        <a:pt x="3470077" y="0"/>
                        <a:pt x="3525957" y="55880"/>
                        <a:pt x="3525957" y="124460"/>
                      </a:cubicBezTo>
                      <a:lnTo>
                        <a:pt x="3525957" y="4490307"/>
                      </a:lnTo>
                      <a:cubicBezTo>
                        <a:pt x="3525957" y="4558887"/>
                        <a:pt x="3470077" y="4614767"/>
                        <a:pt x="3401497" y="4614767"/>
                      </a:cubicBezTo>
                      <a:close/>
                    </a:path>
                  </a:pathLst>
                </a:custGeom>
                <a:grpFill/>
              </p:spPr>
            </p:sp>
          </p:grpSp>
          <p:sp>
            <p:nvSpPr>
              <p:cNvPr id="23" name="TextBox 14">
                <a:extLst>
                  <a:ext uri="{FF2B5EF4-FFF2-40B4-BE49-F238E27FC236}">
                    <a16:creationId xmlns:a16="http://schemas.microsoft.com/office/drawing/2014/main" id="{7DD2ADA4-61F0-4E6C-8EFC-4C6090D956B2}"/>
                  </a:ext>
                </a:extLst>
              </p:cNvPr>
              <p:cNvSpPr txBox="1"/>
              <p:nvPr/>
            </p:nvSpPr>
            <p:spPr>
              <a:xfrm>
                <a:off x="12739859" y="3360991"/>
                <a:ext cx="4439229" cy="2216125"/>
              </a:xfrm>
              <a:prstGeom prst="rect">
                <a:avLst/>
              </a:prstGeom>
              <a:grpFill/>
            </p:spPr>
            <p:txBody>
              <a:bodyPr wrap="square" lIns="0" tIns="0" rIns="0" bIns="0" rtlCol="0" anchor="t">
                <a:spAutoFit/>
              </a:bodyPr>
              <a:lstStyle/>
              <a:p>
                <a:pPr marL="592262" lvl="1" indent="-296131" algn="l">
                  <a:buFont typeface="Arial"/>
                  <a:buChar char="•"/>
                </a:pPr>
                <a:r>
                  <a:rPr lang="en-US" u="none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content analysis</a:t>
                </a:r>
              </a:p>
              <a:p>
                <a:pPr marL="592262" lvl="1" indent="-296131" algn="l">
                  <a:buFont typeface="Arial"/>
                  <a:buChar char="•"/>
                </a:pPr>
                <a:r>
                  <a:rPr lang="en-US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qualitative</a:t>
                </a:r>
                <a:r>
                  <a:rPr lang="en-US" u="none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blended coding approach (deductive &amp; inductive)</a:t>
                </a:r>
              </a:p>
            </p:txBody>
          </p:sp>
        </p:grp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F13A4023-7567-4422-8F79-AB1CF64799B7}"/>
                </a:ext>
              </a:extLst>
            </p:cNvPr>
            <p:cNvSpPr/>
            <p:nvPr/>
          </p:nvSpPr>
          <p:spPr>
            <a:xfrm>
              <a:off x="8053064" y="1860270"/>
              <a:ext cx="1874980" cy="545133"/>
            </a:xfrm>
            <a:custGeom>
              <a:avLst/>
              <a:gdLst/>
              <a:ahLst/>
              <a:cxnLst/>
              <a:rect l="l" t="t" r="r" b="b"/>
              <a:pathLst>
                <a:path w="712835" h="315009">
                  <a:moveTo>
                    <a:pt x="0" y="0"/>
                  </a:moveTo>
                  <a:lnTo>
                    <a:pt x="712835" y="0"/>
                  </a:lnTo>
                  <a:lnTo>
                    <a:pt x="712835" y="315009"/>
                  </a:lnTo>
                  <a:lnTo>
                    <a:pt x="0" y="315009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TextBox 13">
              <a:extLst>
                <a:ext uri="{FF2B5EF4-FFF2-40B4-BE49-F238E27FC236}">
                  <a16:creationId xmlns:a16="http://schemas.microsoft.com/office/drawing/2014/main" id="{3F635237-47F7-462A-9588-5557DEE9953B}"/>
                </a:ext>
              </a:extLst>
            </p:cNvPr>
            <p:cNvSpPr txBox="1"/>
            <p:nvPr/>
          </p:nvSpPr>
          <p:spPr>
            <a:xfrm>
              <a:off x="7967492" y="1811953"/>
              <a:ext cx="2060454" cy="4730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AT"/>
              </a:defPPr>
              <a:lvl2pPr marL="0" lvl="1" indent="0" algn="ctr">
                <a:lnSpc>
                  <a:spcPts val="4181"/>
                </a:lnSpc>
                <a:defRPr sz="2000" b="1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</a:lstStyle>
            <a:p>
              <a:pPr lvl="1"/>
              <a:r>
                <a:rPr lang="en-US" dirty="0"/>
                <a:t>Data Analysis</a:t>
              </a:r>
            </a:p>
          </p:txBody>
        </p:sp>
      </p:grpSp>
      <p:sp>
        <p:nvSpPr>
          <p:cNvPr id="38" name="TextBox 13">
            <a:extLst>
              <a:ext uri="{FF2B5EF4-FFF2-40B4-BE49-F238E27FC236}">
                <a16:creationId xmlns:a16="http://schemas.microsoft.com/office/drawing/2014/main" id="{2A82AC12-70A7-4E21-B7DC-91891CC28CA1}"/>
              </a:ext>
            </a:extLst>
          </p:cNvPr>
          <p:cNvSpPr txBox="1"/>
          <p:nvPr/>
        </p:nvSpPr>
        <p:spPr>
          <a:xfrm>
            <a:off x="4375700" y="2054190"/>
            <a:ext cx="2000732" cy="4623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4181"/>
              </a:lnSpc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Collection</a:t>
            </a:r>
          </a:p>
        </p:txBody>
      </p:sp>
    </p:spTree>
    <p:extLst>
      <p:ext uri="{BB962C8B-B14F-4D97-AF65-F5344CB8AC3E}">
        <p14:creationId xmlns:p14="http://schemas.microsoft.com/office/powerpoint/2010/main" val="732286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D44082-17FA-6E7D-2B88-0AE62611BEE5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P5.1-113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32BD46-931C-582C-C0E2-909578D4D19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5F966D5-F3C0-4AD0-92E2-21EEFAD730B4}"/>
              </a:ext>
            </a:extLst>
          </p:cNvPr>
          <p:cNvGrpSpPr/>
          <p:nvPr/>
        </p:nvGrpSpPr>
        <p:grpSpPr>
          <a:xfrm>
            <a:off x="10832834" y="238570"/>
            <a:ext cx="1108610" cy="1108611"/>
            <a:chOff x="10251791" y="278270"/>
            <a:chExt cx="1108610" cy="110861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A82B448-A947-4135-8ACA-0F67420FBA78}"/>
                </a:ext>
              </a:extLst>
            </p:cNvPr>
            <p:cNvSpPr/>
            <p:nvPr/>
          </p:nvSpPr>
          <p:spPr>
            <a:xfrm>
              <a:off x="10251791" y="278270"/>
              <a:ext cx="1108610" cy="10620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2" descr="KAIST - Wikipedia">
              <a:extLst>
                <a:ext uri="{FF2B5EF4-FFF2-40B4-BE49-F238E27FC236}">
                  <a16:creationId xmlns:a16="http://schemas.microsoft.com/office/drawing/2014/main" id="{BB1C2693-3014-4D21-BAB1-A3562129B0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1791" y="278271"/>
              <a:ext cx="1108610" cy="1108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2D245216-62C3-4E38-9971-C15E9F77E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18" y="1158243"/>
            <a:ext cx="10132900" cy="569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45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(1/2)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D44082-17FA-6E7D-2B88-0AE62611BEE5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P5.1-113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32BD46-931C-582C-C0E2-909578D4D19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5F966D5-F3C0-4AD0-92E2-21EEFAD730B4}"/>
              </a:ext>
            </a:extLst>
          </p:cNvPr>
          <p:cNvGrpSpPr/>
          <p:nvPr/>
        </p:nvGrpSpPr>
        <p:grpSpPr>
          <a:xfrm>
            <a:off x="10832834" y="238570"/>
            <a:ext cx="1108610" cy="1108611"/>
            <a:chOff x="10251791" y="278270"/>
            <a:chExt cx="1108610" cy="110861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A82B448-A947-4135-8ACA-0F67420FBA78}"/>
                </a:ext>
              </a:extLst>
            </p:cNvPr>
            <p:cNvSpPr/>
            <p:nvPr/>
          </p:nvSpPr>
          <p:spPr>
            <a:xfrm>
              <a:off x="10251791" y="278270"/>
              <a:ext cx="1108610" cy="10620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2" descr="KAIST - Wikipedia">
              <a:extLst>
                <a:ext uri="{FF2B5EF4-FFF2-40B4-BE49-F238E27FC236}">
                  <a16:creationId xmlns:a16="http://schemas.microsoft.com/office/drawing/2014/main" id="{BB1C2693-3014-4D21-BAB1-A3562129B0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1791" y="278271"/>
              <a:ext cx="1108610" cy="1108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A03A7F10-8A1F-4E14-92DE-41944B63BE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3050"/>
          <a:stretch/>
        </p:blipFill>
        <p:spPr>
          <a:xfrm>
            <a:off x="191274" y="4778293"/>
            <a:ext cx="5247610" cy="17828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5280408-FAFA-4A49-9B8D-9DEC9134A3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4429" y="1347181"/>
            <a:ext cx="5078875" cy="32877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DA5B0E2-8612-4F60-B82B-E5C9C743CE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274" y="1366017"/>
            <a:ext cx="5247610" cy="32877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279EE5D-CCE3-4340-BB98-BF5592D4851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3658"/>
          <a:stretch/>
        </p:blipFill>
        <p:spPr>
          <a:xfrm>
            <a:off x="5574429" y="4778294"/>
            <a:ext cx="5078875" cy="178287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10666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(2/2)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D44082-17FA-6E7D-2B88-0AE62611BEE5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P5.1-113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32BD46-931C-582C-C0E2-909578D4D19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5F966D5-F3C0-4AD0-92E2-21EEFAD730B4}"/>
              </a:ext>
            </a:extLst>
          </p:cNvPr>
          <p:cNvGrpSpPr/>
          <p:nvPr/>
        </p:nvGrpSpPr>
        <p:grpSpPr>
          <a:xfrm>
            <a:off x="10832834" y="238570"/>
            <a:ext cx="1108610" cy="1108611"/>
            <a:chOff x="10251791" y="278270"/>
            <a:chExt cx="1108610" cy="110861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A82B448-A947-4135-8ACA-0F67420FBA78}"/>
                </a:ext>
              </a:extLst>
            </p:cNvPr>
            <p:cNvSpPr/>
            <p:nvPr/>
          </p:nvSpPr>
          <p:spPr>
            <a:xfrm>
              <a:off x="10251791" y="278270"/>
              <a:ext cx="1108610" cy="10620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2" descr="KAIST - Wikipedia">
              <a:extLst>
                <a:ext uri="{FF2B5EF4-FFF2-40B4-BE49-F238E27FC236}">
                  <a16:creationId xmlns:a16="http://schemas.microsoft.com/office/drawing/2014/main" id="{BB1C2693-3014-4D21-BAB1-A3562129B0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1791" y="278271"/>
              <a:ext cx="1108610" cy="1108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D108266F-8DC4-41E3-93F6-BB5E0EBE94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381"/>
          <a:stretch/>
        </p:blipFill>
        <p:spPr>
          <a:xfrm>
            <a:off x="194827" y="5148197"/>
            <a:ext cx="5113010" cy="17098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63F9B40-D7AE-4B38-AC86-48B2841B209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631"/>
          <a:stretch/>
        </p:blipFill>
        <p:spPr>
          <a:xfrm>
            <a:off x="5435888" y="1910982"/>
            <a:ext cx="5268893" cy="44743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9A033A6-5A2B-44E4-AB01-36EC0220E40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276"/>
          <a:stretch/>
        </p:blipFill>
        <p:spPr>
          <a:xfrm>
            <a:off x="194828" y="3020231"/>
            <a:ext cx="5113009" cy="20700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0FC1390-1F55-47F3-A6BB-C4E0CEA4ECD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4005"/>
          <a:stretch/>
        </p:blipFill>
        <p:spPr>
          <a:xfrm>
            <a:off x="194827" y="1249521"/>
            <a:ext cx="5113009" cy="170980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69799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 (1/2)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8C265B7-8CC9-C945-6901-364B5B6546C6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P5.1-113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821806-AD21-A1E2-97F0-06948A5B57C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16B7197-6BDD-41C9-ADB3-17802953D229}"/>
              </a:ext>
            </a:extLst>
          </p:cNvPr>
          <p:cNvGrpSpPr/>
          <p:nvPr/>
        </p:nvGrpSpPr>
        <p:grpSpPr>
          <a:xfrm>
            <a:off x="10832834" y="238570"/>
            <a:ext cx="1108610" cy="1108611"/>
            <a:chOff x="10251791" y="278270"/>
            <a:chExt cx="1108610" cy="110861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6BAE2A5-F7A6-4866-8FBF-5926FF302533}"/>
                </a:ext>
              </a:extLst>
            </p:cNvPr>
            <p:cNvSpPr/>
            <p:nvPr/>
          </p:nvSpPr>
          <p:spPr>
            <a:xfrm>
              <a:off x="10251791" y="278270"/>
              <a:ext cx="1108610" cy="10620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2" descr="KAIST - Wikipedia">
              <a:extLst>
                <a:ext uri="{FF2B5EF4-FFF2-40B4-BE49-F238E27FC236}">
                  <a16:creationId xmlns:a16="http://schemas.microsoft.com/office/drawing/2014/main" id="{E60E7539-C7FD-40B4-8C1D-2E4400A535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1791" y="278271"/>
              <a:ext cx="1108610" cy="1108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55482B4-ED3C-4FE7-A53B-27B2F43DC87C}"/>
              </a:ext>
            </a:extLst>
          </p:cNvPr>
          <p:cNvGrpSpPr/>
          <p:nvPr/>
        </p:nvGrpSpPr>
        <p:grpSpPr>
          <a:xfrm>
            <a:off x="397785" y="1297710"/>
            <a:ext cx="8921706" cy="2632586"/>
            <a:chOff x="402403" y="1347181"/>
            <a:chExt cx="7938034" cy="324837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8E12E94-9097-430C-9744-0E87979BC11E}"/>
                </a:ext>
              </a:extLst>
            </p:cNvPr>
            <p:cNvSpPr txBox="1"/>
            <p:nvPr/>
          </p:nvSpPr>
          <p:spPr>
            <a:xfrm>
              <a:off x="402403" y="1747291"/>
              <a:ext cx="7938034" cy="2848266"/>
            </a:xfrm>
            <a:prstGeom prst="rect">
              <a:avLst/>
            </a:prstGeom>
            <a:noFill/>
            <a:ln w="19050">
              <a:solidFill>
                <a:schemeClr val="accent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Justice mechanisms: survivor-friendly, survivor-oriented, survivor-inclusive;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Reintegration of survivors;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Comprehensive environmental remediation;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Non-conventional nuclear justice mechanisms for sustainability;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Long-term norm against nuclear injustices involving the younger generation;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Use of international instruments like TPNW as a standard approach;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Positive obligations as legally binding international norms;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Advancing humanitarian consequences discussion through global platforms.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15C277D-F901-422A-A7AE-714BA9B39EB1}"/>
                </a:ext>
              </a:extLst>
            </p:cNvPr>
            <p:cNvSpPr txBox="1"/>
            <p:nvPr/>
          </p:nvSpPr>
          <p:spPr>
            <a:xfrm>
              <a:off x="402403" y="1347181"/>
              <a:ext cx="7938034" cy="400110"/>
            </a:xfrm>
            <a:prstGeom prst="rect">
              <a:avLst/>
            </a:prstGeom>
            <a:noFill/>
            <a:ln w="19050">
              <a:solidFill>
                <a:schemeClr val="accent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Policy Implications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569A8C1-7112-4243-8A7C-58029B40B0A9}"/>
              </a:ext>
            </a:extLst>
          </p:cNvPr>
          <p:cNvGrpSpPr/>
          <p:nvPr/>
        </p:nvGrpSpPr>
        <p:grpSpPr>
          <a:xfrm>
            <a:off x="406750" y="4164908"/>
            <a:ext cx="8921706" cy="2431435"/>
            <a:chOff x="402403" y="1273102"/>
            <a:chExt cx="7938034" cy="300017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B4DE1B4-D67C-408F-8597-C95B33953221}"/>
                </a:ext>
              </a:extLst>
            </p:cNvPr>
            <p:cNvSpPr txBox="1"/>
            <p:nvPr/>
          </p:nvSpPr>
          <p:spPr>
            <a:xfrm>
              <a:off x="402403" y="1766802"/>
              <a:ext cx="7938034" cy="2506475"/>
            </a:xfrm>
            <a:prstGeom prst="rect">
              <a:avLst/>
            </a:prstGeom>
            <a:noFill/>
            <a:ln w="19050">
              <a:solidFill>
                <a:schemeClr val="accent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Nuclear injustice cases are unique and contextual, complicating the classification of justice mechanisms;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Nuclear justice is trans-generational and cross-border, extending beyond individual cases;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No universal perception of nuclear justice or universally applicable mechanisms;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Effectiveness of policy choices depends on the political will and interests of states;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Accountability requires the active involvement of diverse stakeholders.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C8AA980-AA45-4E98-8DFE-CE92A3CB0BD7}"/>
                </a:ext>
              </a:extLst>
            </p:cNvPr>
            <p:cNvSpPr txBox="1"/>
            <p:nvPr/>
          </p:nvSpPr>
          <p:spPr>
            <a:xfrm>
              <a:off x="402403" y="1273102"/>
              <a:ext cx="7938034" cy="493700"/>
            </a:xfrm>
            <a:prstGeom prst="rect">
              <a:avLst/>
            </a:prstGeom>
            <a:noFill/>
            <a:ln w="19050">
              <a:solidFill>
                <a:schemeClr val="accent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Limitations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2205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 (2/2)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8C265B7-8CC9-C945-6901-364B5B6546C6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P5.1-113</a:t>
            </a:r>
            <a:endParaRPr lang="en-A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821806-AD21-A1E2-97F0-06948A5B57C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16B7197-6BDD-41C9-ADB3-17802953D229}"/>
              </a:ext>
            </a:extLst>
          </p:cNvPr>
          <p:cNvGrpSpPr/>
          <p:nvPr/>
        </p:nvGrpSpPr>
        <p:grpSpPr>
          <a:xfrm>
            <a:off x="10832834" y="238570"/>
            <a:ext cx="1108610" cy="1108611"/>
            <a:chOff x="10251791" y="278270"/>
            <a:chExt cx="1108610" cy="110861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6BAE2A5-F7A6-4866-8FBF-5926FF302533}"/>
                </a:ext>
              </a:extLst>
            </p:cNvPr>
            <p:cNvSpPr/>
            <p:nvPr/>
          </p:nvSpPr>
          <p:spPr>
            <a:xfrm>
              <a:off x="10251791" y="278270"/>
              <a:ext cx="1108610" cy="10620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2" descr="KAIST - Wikipedia">
              <a:extLst>
                <a:ext uri="{FF2B5EF4-FFF2-40B4-BE49-F238E27FC236}">
                  <a16:creationId xmlns:a16="http://schemas.microsoft.com/office/drawing/2014/main" id="{E60E7539-C7FD-40B4-8C1D-2E4400A535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1791" y="278271"/>
              <a:ext cx="1108610" cy="1108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4394017-F087-4744-94A9-5E6C746C75C8}"/>
              </a:ext>
            </a:extLst>
          </p:cNvPr>
          <p:cNvGrpSpPr/>
          <p:nvPr/>
        </p:nvGrpSpPr>
        <p:grpSpPr>
          <a:xfrm>
            <a:off x="637931" y="1520785"/>
            <a:ext cx="9576586" cy="4930316"/>
            <a:chOff x="402403" y="1347181"/>
            <a:chExt cx="8494329" cy="554297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EFC5983-633B-4548-831A-75A5892ACEA6}"/>
                </a:ext>
              </a:extLst>
            </p:cNvPr>
            <p:cNvSpPr txBox="1"/>
            <p:nvPr/>
          </p:nvSpPr>
          <p:spPr>
            <a:xfrm>
              <a:off x="402403" y="1803636"/>
              <a:ext cx="8494329" cy="5086519"/>
            </a:xfrm>
            <a:prstGeom prst="rect">
              <a:avLst/>
            </a:prstGeom>
            <a:noFill/>
            <a:ln w="19050">
              <a:solidFill>
                <a:schemeClr val="accent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u="sng" dirty="0">
                  <a:latin typeface="Arial" panose="020B0604020202020204" pitchFamily="34" charset="0"/>
                  <a:cs typeface="Arial" panose="020B0604020202020204" pitchFamily="34" charset="0"/>
                </a:rPr>
                <a:t>Capacity-building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help develop national relevant expertise in the affected states/communities;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prioritising the recruitment of individuals from states affected by nuclear testing;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cooperate with national institutions and research centres;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u="sng" dirty="0">
                  <a:latin typeface="Arial" panose="020B0604020202020204" pitchFamily="34" charset="0"/>
                  <a:cs typeface="Arial" panose="020B0604020202020204" pitchFamily="34" charset="0"/>
                </a:rPr>
                <a:t>International Support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include mentions of humanitarian consequences of nuclear testing and challenges the survivors face during the bilateral meetings, international addresses, and other available platforms; 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include voices of survivors in the CTBTO’s conferences;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b="0" i="0" u="sng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Researc</a:t>
              </a:r>
              <a:r>
                <a:rPr lang="en-US" u="sng" dirty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: conduct actionable research on past/future nuclear testing and share it with the affected states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b="0" i="0" u="sng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Education &amp; Empowerment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Include modules on nuclear testing legacy in CTBTO’s educational initiatives such as mentorship, fellowship, and other CYG activities; 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invite youth from survivors’ communities to join CYG and establish projects for and with them.</a:t>
              </a:r>
              <a:endPara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75A9F2D-2025-41DF-856F-04653FD847C3}"/>
                </a:ext>
              </a:extLst>
            </p:cNvPr>
            <p:cNvSpPr txBox="1"/>
            <p:nvPr/>
          </p:nvSpPr>
          <p:spPr>
            <a:xfrm>
              <a:off x="402403" y="1347181"/>
              <a:ext cx="8494329" cy="449829"/>
            </a:xfrm>
            <a:prstGeom prst="rect">
              <a:avLst/>
            </a:prstGeom>
            <a:noFill/>
            <a:ln w="19050">
              <a:solidFill>
                <a:schemeClr val="accent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CTBTO Potential Contribution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83738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815</Words>
  <Application>Microsoft Office PowerPoint</Application>
  <PresentationFormat>Widescreen</PresentationFormat>
  <Paragraphs>115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YADXm3pZ1HU 0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Admin</cp:lastModifiedBy>
  <cp:revision>56</cp:revision>
  <dcterms:created xsi:type="dcterms:W3CDTF">2023-04-18T13:25:54Z</dcterms:created>
  <dcterms:modified xsi:type="dcterms:W3CDTF">2023-06-10T11:24:50Z</dcterms:modified>
</cp:coreProperties>
</file>