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4.jpg"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8" r:id="rId8"/>
    <p:sldId id="265"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8"/>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p:restoredTop sz="94694"/>
  </p:normalViewPr>
  <p:slideViewPr>
    <p:cSldViewPr snapToGrid="0">
      <p:cViewPr varScale="1">
        <p:scale>
          <a:sx n="77" d="100"/>
          <a:sy n="77" d="100"/>
        </p:scale>
        <p:origin x="101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7.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7.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P5.1-526</a:t>
            </a:r>
            <a:endParaRPr lang="en-AT" sz="120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AT" sz="75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8B44452C-97AB-60EC-3725-64C4CC794CDA}"/>
              </a:ext>
            </a:extLst>
          </p:cNvPr>
          <p:cNvSpPr txBox="1">
            <a:spLocks/>
          </p:cNvSpPr>
          <p:nvPr/>
        </p:nvSpPr>
        <p:spPr>
          <a:xfrm>
            <a:off x="185981" y="2958858"/>
            <a:ext cx="2069019" cy="2062591"/>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Government of Indonesia (</a:t>
            </a:r>
            <a:r>
              <a:rPr lang="en-US" sz="1200" dirty="0" err="1">
                <a:latin typeface="Arial" panose="020B0604020202020204" pitchFamily="34" charset="0"/>
                <a:cs typeface="Arial" panose="020B0604020202020204" pitchFamily="34" charset="0"/>
              </a:rPr>
              <a:t>GoI</a:t>
            </a:r>
            <a:r>
              <a:rPr lang="en-US" sz="1200" dirty="0">
                <a:latin typeface="Arial" panose="020B0604020202020204" pitchFamily="34" charset="0"/>
                <a:cs typeface="Arial" panose="020B0604020202020204" pitchFamily="34" charset="0"/>
              </a:rPr>
              <a:t>) has shown it firm political position and proactive support for “</a:t>
            </a:r>
            <a:r>
              <a:rPr lang="en-US" sz="1200" b="1" i="1" dirty="0">
                <a:latin typeface="Arial" panose="020B0604020202020204" pitchFamily="34" charset="0"/>
                <a:cs typeface="Arial" panose="020B0604020202020204" pitchFamily="34" charset="0"/>
              </a:rPr>
              <a:t>atoms for peace</a:t>
            </a:r>
            <a:r>
              <a:rPr lang="en-US" sz="1200" dirty="0">
                <a:latin typeface="Arial" panose="020B0604020202020204" pitchFamily="34" charset="0"/>
                <a:cs typeface="Arial" panose="020B0604020202020204" pitchFamily="34" charset="0"/>
              </a:rPr>
              <a:t>” since the active pioneering of IAEA in 1957.</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However, does the daring legal contribution to global nuclear agenda (including CTBT) positively contributes the nuclear development in Indonesia? What are the present challenges?</a:t>
            </a:r>
          </a:p>
        </p:txBody>
      </p:sp>
      <p:sp>
        <p:nvSpPr>
          <p:cNvPr id="10" name="Title 1">
            <a:extLst>
              <a:ext uri="{FF2B5EF4-FFF2-40B4-BE49-F238E27FC236}">
                <a16:creationId xmlns:a16="http://schemas.microsoft.com/office/drawing/2014/main" id="{5AE820C4-7568-CE07-17B3-B07347EBF1DF}"/>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Legal rationale of </a:t>
            </a:r>
            <a:r>
              <a:rPr lang="en-US" sz="1200" dirty="0" err="1">
                <a:latin typeface="Arial" panose="020B0604020202020204" pitchFamily="34" charset="0"/>
                <a:cs typeface="Arial" panose="020B0604020202020204" pitchFamily="34" charset="0"/>
              </a:rPr>
              <a:t>GoI</a:t>
            </a:r>
            <a:r>
              <a:rPr lang="en-US" sz="1200" dirty="0">
                <a:latin typeface="Arial" panose="020B0604020202020204" pitchFamily="34" charset="0"/>
                <a:cs typeface="Arial" panose="020B0604020202020204" pitchFamily="34" charset="0"/>
              </a:rPr>
              <a:t> contribution to CTBT traced by historical statutory analysis.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 descriptive analysis is presented to criticize how the daring policy has created a dilemma for national nuclear development.</a:t>
            </a:r>
          </a:p>
        </p:txBody>
      </p:sp>
      <p:sp>
        <p:nvSpPr>
          <p:cNvPr id="11" name="Title 1">
            <a:extLst>
              <a:ext uri="{FF2B5EF4-FFF2-40B4-BE49-F238E27FC236}">
                <a16:creationId xmlns:a16="http://schemas.microsoft.com/office/drawing/2014/main" id="{609A8247-581F-247E-7A51-B56664C6F15E}"/>
              </a:ext>
            </a:extLst>
          </p:cNvPr>
          <p:cNvSpPr txBox="1">
            <a:spLocks/>
          </p:cNvSpPr>
          <p:nvPr/>
        </p:nvSpPr>
        <p:spPr>
          <a:xfrm>
            <a:off x="7426275" y="2958859"/>
            <a:ext cx="2069020" cy="2062590"/>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err="1">
                <a:latin typeface="Arial" panose="020B0604020202020204" pitchFamily="34" charset="0"/>
                <a:cs typeface="Arial" panose="020B0604020202020204" pitchFamily="34" charset="0"/>
              </a:rPr>
              <a:t>GoI</a:t>
            </a:r>
            <a:r>
              <a:rPr lang="en-US" sz="1200" dirty="0">
                <a:latin typeface="Arial" panose="020B0604020202020204" pitchFamily="34" charset="0"/>
                <a:cs typeface="Arial" panose="020B0604020202020204" pitchFamily="34" charset="0"/>
              </a:rPr>
              <a:t> active contribution for global nuclear agenda is affected by “</a:t>
            </a:r>
            <a:r>
              <a:rPr lang="en-US" sz="1200" b="1" i="1" dirty="0">
                <a:latin typeface="Arial" panose="020B0604020202020204" pitchFamily="34" charset="0"/>
                <a:cs typeface="Arial" panose="020B0604020202020204" pitchFamily="34" charset="0"/>
              </a:rPr>
              <a:t>idee das </a:t>
            </a:r>
            <a:r>
              <a:rPr lang="en-US" sz="1200" b="1" i="1" dirty="0" err="1">
                <a:latin typeface="Arial" panose="020B0604020202020204" pitchFamily="34" charset="0"/>
                <a:cs typeface="Arial" panose="020B0604020202020204" pitchFamily="34" charset="0"/>
              </a:rPr>
              <a:t>rechtstaat</a:t>
            </a:r>
            <a:r>
              <a:rPr lang="en-US" sz="1200" dirty="0">
                <a:latin typeface="Arial" panose="020B0604020202020204" pitchFamily="34" charset="0"/>
                <a:cs typeface="Arial" panose="020B0604020202020204" pitchFamily="34" charset="0"/>
              </a:rPr>
              <a:t>” mandated in constitution;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Existing nuclear laws in Indonesia haven’t firmly regulated the four pillars of Safety, Security, Safeguard, and </a:t>
            </a:r>
            <a:r>
              <a:rPr lang="en-US" sz="1200" dirty="0" err="1">
                <a:latin typeface="Arial" panose="020B0604020202020204" pitchFamily="34" charset="0"/>
                <a:cs typeface="Arial" panose="020B0604020202020204" pitchFamily="34" charset="0"/>
              </a:rPr>
              <a:t>Liabilty</a:t>
            </a:r>
            <a:r>
              <a:rPr lang="en-US" sz="1200" dirty="0">
                <a:latin typeface="Arial" panose="020B0604020202020204" pitchFamily="34" charset="0"/>
                <a:cs typeface="Arial" panose="020B0604020202020204" pitchFamily="34" charset="0"/>
              </a:rPr>
              <a:t>, which affects the development of nuclear potential.</a:t>
            </a:r>
          </a:p>
        </p:txBody>
      </p:sp>
      <p:sp>
        <p:nvSpPr>
          <p:cNvPr id="12" name="Title 1">
            <a:extLst>
              <a:ext uri="{FF2B5EF4-FFF2-40B4-BE49-F238E27FC236}">
                <a16:creationId xmlns:a16="http://schemas.microsoft.com/office/drawing/2014/main" id="{BD7A94BA-2641-8C17-4C1B-09128053F217}"/>
              </a:ext>
            </a:extLst>
          </p:cNvPr>
          <p:cNvSpPr txBox="1">
            <a:spLocks/>
          </p:cNvSpPr>
          <p:nvPr/>
        </p:nvSpPr>
        <p:spPr>
          <a:xfrm>
            <a:off x="9937000" y="2958859"/>
            <a:ext cx="2069020" cy="2062590"/>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Indonesia’s strategic geo-position is significant in supporting the full enactment of CTBT.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Active support of </a:t>
            </a:r>
            <a:r>
              <a:rPr lang="en-US" sz="1200" dirty="0" err="1">
                <a:latin typeface="Arial" panose="020B0604020202020204" pitchFamily="34" charset="0"/>
                <a:cs typeface="Arial" panose="020B0604020202020204" pitchFamily="34" charset="0"/>
              </a:rPr>
              <a:t>GoI</a:t>
            </a:r>
            <a:r>
              <a:rPr lang="en-US" sz="1200" dirty="0">
                <a:latin typeface="Arial" panose="020B0604020202020204" pitchFamily="34" charset="0"/>
                <a:cs typeface="Arial" panose="020B0604020202020204" pitchFamily="34" charset="0"/>
              </a:rPr>
              <a:t> should be balanced with the advanced development of nuclear potential, </a:t>
            </a:r>
            <a:r>
              <a:rPr lang="en-US" sz="1200" dirty="0" err="1">
                <a:latin typeface="Arial" panose="020B0604020202020204" pitchFamily="34" charset="0"/>
                <a:cs typeface="Arial" panose="020B0604020202020204" pitchFamily="34" charset="0"/>
              </a:rPr>
              <a:t>i.e</a:t>
            </a:r>
            <a:r>
              <a:rPr lang="en-US" sz="1200" dirty="0">
                <a:latin typeface="Arial" panose="020B0604020202020204" pitchFamily="34" charset="0"/>
                <a:cs typeface="Arial" panose="020B0604020202020204" pitchFamily="34" charset="0"/>
              </a:rPr>
              <a:t> legal, economic, political, environment, and social framework.</a:t>
            </a:r>
          </a:p>
        </p:txBody>
      </p:sp>
      <p:sp>
        <p:nvSpPr>
          <p:cNvPr id="3" name="TextBox 2">
            <a:extLst>
              <a:ext uri="{FF2B5EF4-FFF2-40B4-BE49-F238E27FC236}">
                <a16:creationId xmlns:a16="http://schemas.microsoft.com/office/drawing/2014/main" id="{034168A8-6D9A-20A2-32AB-44A8C087CD38}"/>
              </a:ext>
            </a:extLst>
          </p:cNvPr>
          <p:cNvSpPr txBox="1"/>
          <p:nvPr/>
        </p:nvSpPr>
        <p:spPr>
          <a:xfrm>
            <a:off x="2061274" y="82373"/>
            <a:ext cx="8547316" cy="1138773"/>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Daring in Dilemma: Raison </a:t>
            </a:r>
            <a:r>
              <a:rPr lang="en-US" b="1" dirty="0" err="1">
                <a:solidFill>
                  <a:schemeClr val="bg1"/>
                </a:solidFill>
                <a:latin typeface="Arial" panose="020B0604020202020204" pitchFamily="34" charset="0"/>
                <a:cs typeface="Arial" panose="020B0604020202020204" pitchFamily="34" charset="0"/>
              </a:rPr>
              <a:t>d’Etre</a:t>
            </a:r>
            <a:r>
              <a:rPr lang="en-US" b="1" dirty="0">
                <a:solidFill>
                  <a:schemeClr val="bg1"/>
                </a:solidFill>
                <a:latin typeface="Arial" panose="020B0604020202020204" pitchFamily="34" charset="0"/>
                <a:cs typeface="Arial" panose="020B0604020202020204" pitchFamily="34" charset="0"/>
              </a:rPr>
              <a:t> of Indonesian Legal Contribution</a:t>
            </a:r>
          </a:p>
          <a:p>
            <a:pPr algn="ctr"/>
            <a:r>
              <a:rPr lang="en-US" b="1" dirty="0">
                <a:solidFill>
                  <a:schemeClr val="bg1"/>
                </a:solidFill>
                <a:latin typeface="Arial" panose="020B0604020202020204" pitchFamily="34" charset="0"/>
                <a:cs typeface="Arial" panose="020B0604020202020204" pitchFamily="34" charset="0"/>
              </a:rPr>
              <a:t>to Comprehensive Nuclear-Test-Ban Treaty and Its Challenges</a:t>
            </a:r>
          </a:p>
          <a:p>
            <a:pPr algn="ctr"/>
            <a:r>
              <a:rPr lang="en-GB" b="1" dirty="0">
                <a:solidFill>
                  <a:schemeClr val="bg1"/>
                </a:solidFill>
                <a:latin typeface="Arial" panose="020B0604020202020204" pitchFamily="34" charset="0"/>
                <a:cs typeface="Arial" panose="020B0604020202020204" pitchFamily="34" charset="0"/>
              </a:rPr>
              <a:t>Wahyu Yun Santoso</a:t>
            </a:r>
          </a:p>
          <a:p>
            <a:pPr algn="ctr"/>
            <a:r>
              <a:rPr lang="en-GB" sz="1400" dirty="0">
                <a:solidFill>
                  <a:schemeClr val="bg1"/>
                </a:solidFill>
                <a:latin typeface="Arial" panose="020B0604020202020204" pitchFamily="34" charset="0"/>
                <a:cs typeface="Arial" panose="020B0604020202020204" pitchFamily="34" charset="0"/>
              </a:rPr>
              <a:t>Faculty of Law, Centre for Environmental Studies (PSLH) Universitas Gadjah </a:t>
            </a:r>
            <a:r>
              <a:rPr lang="en-GB" sz="1400" dirty="0" err="1">
                <a:solidFill>
                  <a:schemeClr val="bg1"/>
                </a:solidFill>
                <a:latin typeface="Arial" panose="020B0604020202020204" pitchFamily="34" charset="0"/>
                <a:cs typeface="Arial" panose="020B0604020202020204" pitchFamily="34" charset="0"/>
              </a:rPr>
              <a:t>Mada</a:t>
            </a:r>
            <a:r>
              <a:rPr lang="en-GB" sz="1400" dirty="0">
                <a:solidFill>
                  <a:schemeClr val="bg1"/>
                </a:solidFill>
                <a:latin typeface="Arial" panose="020B0604020202020204" pitchFamily="34" charset="0"/>
                <a:cs typeface="Arial" panose="020B0604020202020204" pitchFamily="34" charset="0"/>
              </a:rPr>
              <a:t>, Indonesia</a:t>
            </a: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CDB7498-235F-127D-3A3E-0C263E98FF2F}"/>
              </a:ext>
            </a:extLst>
          </p:cNvPr>
          <p:cNvPicPr>
            <a:picLocks noChangeAspect="1"/>
          </p:cNvPicPr>
          <p:nvPr/>
        </p:nvPicPr>
        <p:blipFill>
          <a:blip r:embed="rId2"/>
          <a:stretch>
            <a:fillRect/>
          </a:stretch>
        </p:blipFill>
        <p:spPr>
          <a:xfrm>
            <a:off x="9147108" y="1146129"/>
            <a:ext cx="1653616" cy="1812776"/>
          </a:xfrm>
          <a:prstGeom prst="rect">
            <a:avLst/>
          </a:prstGeom>
        </p:spPr>
      </p:pic>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Introduction</a:t>
            </a:r>
            <a:endParaRPr lang="en-AT"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P5.1-526</a:t>
            </a:r>
            <a:endParaRPr lang="en-AT" sz="24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542C251-D258-BA75-AC23-72EFC292608A}"/>
              </a:ext>
            </a:extLst>
          </p:cNvPr>
          <p:cNvSpPr txBox="1"/>
          <p:nvPr/>
        </p:nvSpPr>
        <p:spPr>
          <a:xfrm>
            <a:off x="108155" y="1209369"/>
            <a:ext cx="7525098" cy="2031325"/>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Since early</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Atomic Age</a:t>
            </a:r>
            <a:r>
              <a:rPr lang="en-US" sz="1800" dirty="0">
                <a:latin typeface="Arial" panose="020B0604020202020204" pitchFamily="34" charset="0"/>
                <a:cs typeface="Arial" panose="020B0604020202020204" pitchFamily="34" charset="0"/>
              </a:rPr>
              <a:t>”, the Government of Indonesia (</a:t>
            </a:r>
            <a:r>
              <a:rPr lang="en-US" sz="1800" dirty="0" err="1">
                <a:latin typeface="Arial" panose="020B0604020202020204" pitchFamily="34" charset="0"/>
                <a:cs typeface="Arial" panose="020B0604020202020204" pitchFamily="34" charset="0"/>
              </a:rPr>
              <a:t>GoI</a:t>
            </a:r>
            <a:r>
              <a:rPr lang="en-US" sz="1800" dirty="0">
                <a:latin typeface="Arial" panose="020B0604020202020204" pitchFamily="34" charset="0"/>
                <a:cs typeface="Arial" panose="020B0604020202020204" pitchFamily="34" charset="0"/>
              </a:rPr>
              <a:t>) has shown it firm political position and proactive support for “</a:t>
            </a:r>
            <a:r>
              <a:rPr lang="en-US" sz="1800" b="1" i="1" dirty="0">
                <a:latin typeface="Arial" panose="020B0604020202020204" pitchFamily="34" charset="0"/>
                <a:cs typeface="Arial" panose="020B0604020202020204" pitchFamily="34" charset="0"/>
              </a:rPr>
              <a:t>atoms for peace</a:t>
            </a:r>
            <a:r>
              <a:rPr lang="en-US" sz="1800" dirty="0">
                <a:latin typeface="Arial" panose="020B0604020202020204" pitchFamily="34" charset="0"/>
                <a:cs typeface="Arial" panose="020B0604020202020204" pitchFamily="34" charset="0"/>
              </a:rPr>
              <a:t>” (as proven by the active involvement of pioneering IAEA and many political statements of </a:t>
            </a:r>
            <a:r>
              <a:rPr lang="en-US" sz="1800" dirty="0" err="1">
                <a:latin typeface="Arial" panose="020B0604020202020204" pitchFamily="34" charset="0"/>
                <a:cs typeface="Arial" panose="020B0604020202020204" pitchFamily="34" charset="0"/>
              </a:rPr>
              <a:t>GoI</a:t>
            </a:r>
            <a:r>
              <a:rPr lang="en-US" sz="1800" dirty="0">
                <a:latin typeface="Arial" panose="020B0604020202020204" pitchFamily="34" charset="0"/>
                <a:cs typeface="Arial" panose="020B0604020202020204" pitchFamily="34" charset="0"/>
              </a:rPr>
              <a:t>). However, does the daring legal contribution to the global nuclear agenda (including CTBT despite incomplete support from the remaining eight Annex 2 countries), positively contribute to the development of nuclear power potency? </a:t>
            </a:r>
          </a:p>
        </p:txBody>
      </p:sp>
      <p:sp>
        <p:nvSpPr>
          <p:cNvPr id="5" name="Title 1">
            <a:extLst>
              <a:ext uri="{FF2B5EF4-FFF2-40B4-BE49-F238E27FC236}">
                <a16:creationId xmlns:a16="http://schemas.microsoft.com/office/drawing/2014/main" id="{EF963117-39EE-2048-C65F-3ABF6439B8E0}"/>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AT" sz="75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344D1EF-4FD9-43CA-2B63-9441B1870DCC}"/>
              </a:ext>
            </a:extLst>
          </p:cNvPr>
          <p:cNvSpPr txBox="1"/>
          <p:nvPr/>
        </p:nvSpPr>
        <p:spPr>
          <a:xfrm>
            <a:off x="108156" y="3349487"/>
            <a:ext cx="5388184"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800" dirty="0">
                <a:latin typeface="Arial" panose="020B0604020202020204" pitchFamily="34" charset="0"/>
                <a:cs typeface="Arial" panose="020B0604020202020204" pitchFamily="34" charset="0"/>
              </a:rPr>
              <a:t>In the recent update, adapting to global commitment of energy transition, </a:t>
            </a:r>
            <a:r>
              <a:rPr lang="en-US" sz="1800" dirty="0" err="1">
                <a:latin typeface="Arial" panose="020B0604020202020204" pitchFamily="34" charset="0"/>
                <a:cs typeface="Arial" panose="020B0604020202020204" pitchFamily="34" charset="0"/>
              </a:rPr>
              <a:t>GoI</a:t>
            </a:r>
            <a:r>
              <a:rPr lang="en-US" sz="1800" dirty="0">
                <a:latin typeface="Arial" panose="020B0604020202020204" pitchFamily="34" charset="0"/>
                <a:cs typeface="Arial" panose="020B0604020202020204" pitchFamily="34" charset="0"/>
              </a:rPr>
              <a:t> oppressed with the international mandate and national low “energy mix target”. As in 2020, the shares of renewables, natural gas, oil, and coal were 11.20 percent%, 19.16 percent%, 31.60 percent%, and 38.04 percent % respectively. In the last five years, the development of renewable energy (in which nuclear power is legally defined as part of it) has only reached 11.5 percent%. Yet, under National Energy Policy, support from nuclear power plant will only be started in 2035.</a:t>
            </a:r>
          </a:p>
        </p:txBody>
      </p:sp>
      <p:pic>
        <p:nvPicPr>
          <p:cNvPr id="10" name="Picture 9">
            <a:extLst>
              <a:ext uri="{FF2B5EF4-FFF2-40B4-BE49-F238E27FC236}">
                <a16:creationId xmlns:a16="http://schemas.microsoft.com/office/drawing/2014/main" id="{FD13C1AE-F11D-0A5D-D289-1BEB9B76298D}"/>
              </a:ext>
            </a:extLst>
          </p:cNvPr>
          <p:cNvPicPr>
            <a:picLocks noChangeAspect="1"/>
          </p:cNvPicPr>
          <p:nvPr/>
        </p:nvPicPr>
        <p:blipFill>
          <a:blip r:embed="rId3"/>
          <a:stretch>
            <a:fillRect/>
          </a:stretch>
        </p:blipFill>
        <p:spPr>
          <a:xfrm>
            <a:off x="5630517" y="3101009"/>
            <a:ext cx="5218043" cy="3756991"/>
          </a:xfrm>
          <a:prstGeom prst="rect">
            <a:avLst/>
          </a:prstGeom>
        </p:spPr>
      </p:pic>
      <p:pic>
        <p:nvPicPr>
          <p:cNvPr id="12" name="Picture 11">
            <a:extLst>
              <a:ext uri="{FF2B5EF4-FFF2-40B4-BE49-F238E27FC236}">
                <a16:creationId xmlns:a16="http://schemas.microsoft.com/office/drawing/2014/main" id="{20FDE801-F351-87B1-582F-E5721D75C573}"/>
              </a:ext>
            </a:extLst>
          </p:cNvPr>
          <p:cNvPicPr>
            <a:picLocks noChangeAspect="1"/>
          </p:cNvPicPr>
          <p:nvPr/>
        </p:nvPicPr>
        <p:blipFill>
          <a:blip r:embed="rId4"/>
          <a:stretch>
            <a:fillRect/>
          </a:stretch>
        </p:blipFill>
        <p:spPr>
          <a:xfrm>
            <a:off x="7548920" y="1209369"/>
            <a:ext cx="1704410" cy="1607431"/>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 of the Research</a:t>
            </a:r>
            <a:endParaRPr lang="en-AT" sz="48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7AA679C-20AA-6290-2499-00F29018D13C}"/>
              </a:ext>
            </a:extLst>
          </p:cNvPr>
          <p:cNvSpPr txBox="1"/>
          <p:nvPr/>
        </p:nvSpPr>
        <p:spPr>
          <a:xfrm>
            <a:off x="108154" y="1209369"/>
            <a:ext cx="10662723" cy="1754326"/>
          </a:xfrm>
          <a:prstGeom prst="rect">
            <a:avLst/>
          </a:prstGeom>
          <a:noFill/>
        </p:spPr>
        <p:txBody>
          <a:bodyPr wrap="square">
            <a:spAutoFit/>
          </a:bodyPr>
          <a:lstStyle/>
          <a:p>
            <a:pPr algn="just"/>
            <a:r>
              <a:rPr lang="en-GB" b="0" i="0" dirty="0">
                <a:effectLst/>
                <a:latin typeface="Arial" panose="020B0604020202020204" pitchFamily="34" charset="0"/>
                <a:cs typeface="Arial" panose="020B0604020202020204" pitchFamily="34" charset="0"/>
              </a:rPr>
              <a:t>This study aims to: </a:t>
            </a:r>
          </a:p>
          <a:p>
            <a:pPr algn="just"/>
            <a:endParaRPr lang="en-US" dirty="0">
              <a:latin typeface="Arial" panose="020B0604020202020204" pitchFamily="34" charset="0"/>
              <a:cs typeface="Arial" panose="020B0604020202020204" pitchFamily="34" charset="0"/>
            </a:endParaRPr>
          </a:p>
          <a:p>
            <a:pPr marL="342900" indent="-342900" algn="just">
              <a:buFont typeface="+mj-lt"/>
              <a:buAutoNum type="arabicParenR"/>
            </a:pPr>
            <a:r>
              <a:rPr lang="en-US" dirty="0">
                <a:latin typeface="Arial" panose="020B0604020202020204" pitchFamily="34" charset="0"/>
                <a:cs typeface="Arial" panose="020B0604020202020204" pitchFamily="34" charset="0"/>
              </a:rPr>
              <a:t>examining the legal rationale behind Indonesia’s ratification of CTBT and the socioeconomic challenges affected;</a:t>
            </a:r>
          </a:p>
          <a:p>
            <a:pPr marL="342900" indent="-342900" algn="just">
              <a:buFont typeface="+mj-lt"/>
              <a:buAutoNum type="arabicParenR"/>
            </a:pPr>
            <a:r>
              <a:rPr lang="en-US" dirty="0">
                <a:latin typeface="Arial" panose="020B0604020202020204" pitchFamily="34" charset="0"/>
                <a:cs typeface="Arial" panose="020B0604020202020204" pitchFamily="34" charset="0"/>
              </a:rPr>
              <a:t>reframing geopolitical perspective of Indonesia’s commitment to CTBT and the best available strategy should be imposed to harmonize this commitment with expediency.</a:t>
            </a:r>
          </a:p>
        </p:txBody>
      </p:sp>
      <p:sp>
        <p:nvSpPr>
          <p:cNvPr id="6" name="Title 1">
            <a:extLst>
              <a:ext uri="{FF2B5EF4-FFF2-40B4-BE49-F238E27FC236}">
                <a16:creationId xmlns:a16="http://schemas.microsoft.com/office/drawing/2014/main" id="{4537DAC5-CA83-2513-BA8A-54DE1FDFDD6F}"/>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AT" sz="75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6E3B5F4-BD75-4621-0EE5-FB586C53B862}"/>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P5.1-526</a:t>
            </a:r>
            <a:endParaRPr lang="en-AT" sz="24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9EDF9C5-7FA1-9D18-05AC-695DF514E9C1}"/>
              </a:ext>
            </a:extLst>
          </p:cNvPr>
          <p:cNvPicPr>
            <a:picLocks noChangeAspect="1"/>
          </p:cNvPicPr>
          <p:nvPr/>
        </p:nvPicPr>
        <p:blipFill>
          <a:blip r:embed="rId2"/>
          <a:stretch>
            <a:fillRect/>
          </a:stretch>
        </p:blipFill>
        <p:spPr>
          <a:xfrm>
            <a:off x="397566" y="3048195"/>
            <a:ext cx="7046147" cy="3616655"/>
          </a:xfrm>
          <a:prstGeom prst="rect">
            <a:avLst/>
          </a:prstGeom>
        </p:spPr>
      </p:pic>
      <p:sp>
        <p:nvSpPr>
          <p:cNvPr id="9" name="TextBox 8">
            <a:extLst>
              <a:ext uri="{FF2B5EF4-FFF2-40B4-BE49-F238E27FC236}">
                <a16:creationId xmlns:a16="http://schemas.microsoft.com/office/drawing/2014/main" id="{1A3596F7-88C6-8215-AA11-226EA03A2750}"/>
              </a:ext>
            </a:extLst>
          </p:cNvPr>
          <p:cNvSpPr txBox="1"/>
          <p:nvPr/>
        </p:nvSpPr>
        <p:spPr>
          <a:xfrm>
            <a:off x="7623313" y="4575902"/>
            <a:ext cx="281277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b="0" i="0" dirty="0">
                <a:solidFill>
                  <a:srgbClr val="202122"/>
                </a:solidFill>
                <a:effectLst/>
                <a:latin typeface="Arial" panose="020B0604020202020204" pitchFamily="34" charset="0"/>
              </a:rPr>
              <a:t>As of January 2023, 186 states have signed and 177 states have ratified the treaty. Still, 8 annex 2 states have not signed or ratified the CTBT</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50D3B05-71E7-DD0C-0D46-B4E05E15E876}"/>
              </a:ext>
            </a:extLst>
          </p:cNvPr>
          <p:cNvSpPr txBox="1"/>
          <p:nvPr/>
        </p:nvSpPr>
        <p:spPr>
          <a:xfrm>
            <a:off x="6323804" y="6460865"/>
            <a:ext cx="1458535" cy="2616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0" i="0" dirty="0">
                <a:solidFill>
                  <a:srgbClr val="000000"/>
                </a:solidFill>
                <a:effectLst/>
                <a:latin typeface="LL Brown Web"/>
              </a:rPr>
              <a:t>Source: CTBTO, 2023</a:t>
            </a:r>
            <a:endParaRPr lang="en-ID" sz="1100" dirty="0"/>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Methods and Data</a:t>
            </a:r>
            <a:endParaRPr lang="en-AT" sz="48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8AAFD8-F2AE-8EE6-75EB-23D552FC22AC}"/>
              </a:ext>
            </a:extLst>
          </p:cNvPr>
          <p:cNvSpPr txBox="1"/>
          <p:nvPr/>
        </p:nvSpPr>
        <p:spPr>
          <a:xfrm>
            <a:off x="108154" y="1209369"/>
            <a:ext cx="10662723" cy="2031325"/>
          </a:xfrm>
          <a:prstGeom prst="rect">
            <a:avLst/>
          </a:prstGeom>
          <a:noFill/>
        </p:spPr>
        <p:txBody>
          <a:bodyPr wrap="square">
            <a:spAutoFit/>
          </a:bodyPr>
          <a:lstStyle/>
          <a:p>
            <a:pPr algn="just"/>
            <a:r>
              <a:rPr lang="en-US" sz="1800" dirty="0">
                <a:effectLst/>
                <a:latin typeface="Times New Roman" panose="02020603050405020304" pitchFamily="18" charset="0"/>
                <a:ea typeface="Calibri" panose="020F0502020204030204" pitchFamily="34" charset="0"/>
              </a:rPr>
              <a:t>Using historical-statutory analysis, this study examines the “legal rationale” for Indonesia’s active involvement in nuclear politics, which can be traced back to the preparation committee for the establishment of the IAEA, and becoming a member notwithstanding the high-cost effect of the membership. </a:t>
            </a:r>
          </a:p>
          <a:p>
            <a:pPr algn="just"/>
            <a:endParaRPr lang="en-US" sz="1800" dirty="0">
              <a:effectLst/>
              <a:latin typeface="Times New Roman" panose="02020603050405020304" pitchFamily="18" charset="0"/>
              <a:ea typeface="Calibri" panose="020F0502020204030204" pitchFamily="34" charset="0"/>
            </a:endParaRPr>
          </a:p>
          <a:p>
            <a:pPr algn="just"/>
            <a:r>
              <a:rPr lang="en-US" sz="1800" dirty="0">
                <a:effectLst/>
                <a:latin typeface="Times New Roman" panose="02020603050405020304" pitchFamily="18" charset="0"/>
                <a:ea typeface="Calibri" panose="020F0502020204030204" pitchFamily="34" charset="0"/>
              </a:rPr>
              <a:t>A qualitative-descriptive analysis is presented to criticize how the daring policy has created a dilemma when the need for “noncarbon-emission” energy is imminent while the tardiness of nuclear power plant utilization is under question for energy resilience and sustainability in Indonesia.</a:t>
            </a:r>
            <a:endParaRPr lang="en-US"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8FA2F7BE-5351-7717-BB82-E458B457F862}"/>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AT" sz="750" b="1" dirty="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FCE3BC4B-0217-E21C-EE93-AC8DFAF050B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P5.1-526</a:t>
            </a:r>
            <a:endParaRPr lang="en-AT" sz="24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C76AEED-06B3-5B92-4564-605E0219E82E}"/>
              </a:ext>
            </a:extLst>
          </p:cNvPr>
          <p:cNvSpPr txBox="1"/>
          <p:nvPr/>
        </p:nvSpPr>
        <p:spPr>
          <a:xfrm>
            <a:off x="108154" y="3617306"/>
            <a:ext cx="10662723" cy="313932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1800" b="1" dirty="0">
                <a:effectLst/>
                <a:latin typeface="Times New Roman" panose="02020603050405020304" pitchFamily="18" charset="0"/>
                <a:ea typeface="Calibri" panose="020F0502020204030204" pitchFamily="34" charset="0"/>
              </a:rPr>
              <a:t>Historical milestones</a:t>
            </a:r>
            <a:r>
              <a:rPr lang="en-US" sz="1800" dirty="0">
                <a:effectLst/>
                <a:latin typeface="Times New Roman" panose="02020603050405020304" pitchFamily="18" charset="0"/>
                <a:ea typeface="Calibri" panose="020F0502020204030204" pitchFamily="34" charset="0"/>
              </a:rPr>
              <a:t>:</a:t>
            </a:r>
          </a:p>
          <a:p>
            <a:pPr algn="just"/>
            <a:r>
              <a:rPr lang="en-US" dirty="0">
                <a:latin typeface="Times New Roman" panose="02020603050405020304" pitchFamily="18" charset="0"/>
                <a:cs typeface="Times New Roman" panose="02020603050405020304" pitchFamily="18" charset="0"/>
              </a:rPr>
              <a:t>in the mid of atomic age (‘50s), US-Atomic Energy Commission continuously performed the atomic-bomb test in Pacific Ocean. </a:t>
            </a:r>
            <a:r>
              <a:rPr lang="en-US" dirty="0" err="1">
                <a:latin typeface="Times New Roman" panose="02020603050405020304" pitchFamily="18" charset="0"/>
                <a:cs typeface="Times New Roman" panose="02020603050405020304" pitchFamily="18" charset="0"/>
              </a:rPr>
              <a:t>GoI</a:t>
            </a:r>
            <a:r>
              <a:rPr lang="en-US" dirty="0">
                <a:latin typeface="Times New Roman" panose="02020603050405020304" pitchFamily="18" charset="0"/>
                <a:cs typeface="Times New Roman" panose="02020603050405020304" pitchFamily="18" charset="0"/>
              </a:rPr>
              <a:t> under Sukarno worried about the extent of radioactive impacts, which resulted in Presidential Decree 230/1954 for the establishment of the National Committee for Radioactive Investigation.</a:t>
            </a:r>
          </a:p>
          <a:p>
            <a:pPr algn="just"/>
            <a:endParaRPr lang="en-US" dirty="0">
              <a:latin typeface="Times New Roman" panose="02020603050405020304" pitchFamily="18" charset="0"/>
              <a:cs typeface="Times New Roman" panose="02020603050405020304" pitchFamily="18" charset="0"/>
            </a:endParaRPr>
          </a:p>
          <a:p>
            <a:pPr algn="just"/>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Statutory milestones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1800" dirty="0">
                <a:effectLst/>
                <a:latin typeface="Times New Roman" panose="02020603050405020304" pitchFamily="18" charset="0"/>
                <a:ea typeface="Calibri" panose="020F0502020204030204" pitchFamily="34" charset="0"/>
              </a:rPr>
              <a:t>Agreement for IAEA statute (Law 25/1957); Ratification of NPT (Law 8/1978); Ratification of CPPNM (Presidential Decree 49/1986); Ratification of Early Notification Convention (Presidential Decree 81/1993); Ratification of Convention on Assistance (Presidential Decree 81/1993); Ratification of Treaty on the SEA Nuclear Weapon Free Zone (Law 9/1997); Law 10/1997 on Nuclear Power; and Ratification of CTBT (Law 1/2012); </a:t>
            </a: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Ration </a:t>
            </a:r>
            <a:r>
              <a:rPr lang="en-US" sz="1800" b="1" dirty="0" err="1">
                <a:solidFill>
                  <a:schemeClr val="bg1"/>
                </a:solidFill>
                <a:latin typeface="Arial" panose="020B0604020202020204" pitchFamily="34" charset="0"/>
                <a:cs typeface="Arial" panose="020B0604020202020204" pitchFamily="34" charset="0"/>
              </a:rPr>
              <a:t>d’Etre</a:t>
            </a:r>
            <a:r>
              <a:rPr lang="en-US" sz="1800" b="1" dirty="0">
                <a:solidFill>
                  <a:schemeClr val="bg1"/>
                </a:solidFill>
                <a:latin typeface="Arial" panose="020B0604020202020204" pitchFamily="34" charset="0"/>
                <a:cs typeface="Arial" panose="020B0604020202020204" pitchFamily="34" charset="0"/>
              </a:rPr>
              <a:t> of Indonesia’s Ratification of CTBT</a:t>
            </a:r>
            <a:endParaRPr lang="en-AT" sz="48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03F633-CE49-0E29-4EC5-25B70056CF52}"/>
              </a:ext>
            </a:extLst>
          </p:cNvPr>
          <p:cNvSpPr txBox="1"/>
          <p:nvPr/>
        </p:nvSpPr>
        <p:spPr>
          <a:xfrm>
            <a:off x="2494091" y="1162827"/>
            <a:ext cx="8179163" cy="2585323"/>
          </a:xfrm>
          <a:prstGeom prst="rect">
            <a:avLst/>
          </a:prstGeom>
          <a:noFill/>
        </p:spPr>
        <p:txBody>
          <a:bodyPr wrap="square">
            <a:spAutoFit/>
          </a:bodyPr>
          <a:lstStyle/>
          <a:p>
            <a:pPr marL="285750" indent="-285750" algn="just">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First initial commitment of President Sukarno: ATOM for PEACE, not for WEAPON, and no more of WEAPON production (Nations Address 12 June 1958);</a:t>
            </a:r>
          </a:p>
          <a:p>
            <a:pPr marL="285750" indent="-285750" algn="just">
              <a:buFont typeface="Wingdings" panose="05000000000000000000" pitchFamily="2" charset="2"/>
              <a:buChar char="§"/>
            </a:pPr>
            <a:r>
              <a:rPr lang="en-GB" dirty="0">
                <a:latin typeface="Arial" panose="020B0604020202020204" pitchFamily="34" charset="0"/>
                <a:cs typeface="Arial" panose="020B0604020202020204" pitchFamily="34" charset="0"/>
              </a:rPr>
              <a:t>Indonesia’s international politics: NON-BLOCK and ACTIVE in WORLD PEACEKEEPING (as mandated by the constitution), as one pillar of </a:t>
            </a:r>
            <a:r>
              <a:rPr lang="en-GB" b="1" i="1" dirty="0">
                <a:latin typeface="Arial" panose="020B0604020202020204" pitchFamily="34" charset="0"/>
                <a:cs typeface="Arial" panose="020B0604020202020204" pitchFamily="34" charset="0"/>
              </a:rPr>
              <a:t>Idee das </a:t>
            </a:r>
            <a:r>
              <a:rPr lang="en-GB" b="1" i="1" dirty="0" err="1">
                <a:latin typeface="Arial" panose="020B0604020202020204" pitchFamily="34" charset="0"/>
                <a:cs typeface="Arial" panose="020B0604020202020204" pitchFamily="34" charset="0"/>
              </a:rPr>
              <a:t>Rechtstaats</a:t>
            </a:r>
            <a:r>
              <a:rPr lang="en-GB" b="1" i="1"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en-GB" dirty="0">
                <a:latin typeface="Arial" panose="020B0604020202020204" pitchFamily="34" charset="0"/>
                <a:cs typeface="Arial" panose="020B0604020202020204" pitchFamily="34" charset="0"/>
              </a:rPr>
              <a:t>The philosophical rational of ratify CTBT shown in the consideration of the Law 1/2012 as ratification is needed since </a:t>
            </a:r>
            <a:r>
              <a:rPr lang="en-GB" dirty="0" err="1">
                <a:latin typeface="Arial" panose="020B0604020202020204" pitchFamily="34" charset="0"/>
                <a:cs typeface="Arial" panose="020B0604020202020204" pitchFamily="34" charset="0"/>
              </a:rPr>
              <a:t>GoI</a:t>
            </a:r>
            <a:r>
              <a:rPr lang="en-GB" dirty="0">
                <a:latin typeface="Arial" panose="020B0604020202020204" pitchFamily="34" charset="0"/>
                <a:cs typeface="Arial" panose="020B0604020202020204" pitchFamily="34" charset="0"/>
              </a:rPr>
              <a:t> has signed the CTBT in first place (24 September 1996)</a:t>
            </a:r>
          </a:p>
        </p:txBody>
      </p:sp>
      <p:sp>
        <p:nvSpPr>
          <p:cNvPr id="8" name="Title 1">
            <a:extLst>
              <a:ext uri="{FF2B5EF4-FFF2-40B4-BE49-F238E27FC236}">
                <a16:creationId xmlns:a16="http://schemas.microsoft.com/office/drawing/2014/main" id="{D0A30CD8-3586-7985-8C3F-0BB92F6EEB6F}"/>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AT" sz="75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B17C81C8-1925-A707-4282-D2256B254157}"/>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P5.1-526</a:t>
            </a:r>
            <a:endParaRPr lang="en-AT" sz="24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9455416-799D-91C4-58A6-8E12465E9DBD}"/>
              </a:ext>
            </a:extLst>
          </p:cNvPr>
          <p:cNvPicPr>
            <a:picLocks noChangeAspect="1"/>
          </p:cNvPicPr>
          <p:nvPr/>
        </p:nvPicPr>
        <p:blipFill>
          <a:blip r:embed="rId2"/>
          <a:stretch>
            <a:fillRect/>
          </a:stretch>
        </p:blipFill>
        <p:spPr>
          <a:xfrm>
            <a:off x="108155" y="1209369"/>
            <a:ext cx="2275297" cy="2416700"/>
          </a:xfrm>
          <a:prstGeom prst="rect">
            <a:avLst/>
          </a:prstGeom>
        </p:spPr>
      </p:pic>
      <p:sp>
        <p:nvSpPr>
          <p:cNvPr id="10" name="TextBox 9">
            <a:extLst>
              <a:ext uri="{FF2B5EF4-FFF2-40B4-BE49-F238E27FC236}">
                <a16:creationId xmlns:a16="http://schemas.microsoft.com/office/drawing/2014/main" id="{735F20AA-A2E3-E027-67F7-26C8DEF03CE6}"/>
              </a:ext>
            </a:extLst>
          </p:cNvPr>
          <p:cNvSpPr txBox="1"/>
          <p:nvPr/>
        </p:nvSpPr>
        <p:spPr>
          <a:xfrm>
            <a:off x="248728" y="3781209"/>
            <a:ext cx="1042452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anose="05000000000000000000" pitchFamily="2" charset="2"/>
              <a:buChar char="§"/>
            </a:pPr>
            <a:r>
              <a:rPr lang="en-US" b="0" i="0" dirty="0" err="1">
                <a:effectLst/>
                <a:latin typeface="Arial" panose="020B0604020202020204" pitchFamily="34" charset="0"/>
                <a:cs typeface="Arial" panose="020B0604020202020204" pitchFamily="34" charset="0"/>
              </a:rPr>
              <a:t>GoI</a:t>
            </a:r>
            <a:r>
              <a:rPr lang="en-US" b="0" i="0" dirty="0">
                <a:effectLst/>
                <a:latin typeface="Arial" panose="020B0604020202020204" pitchFamily="34" charset="0"/>
                <a:cs typeface="Arial" panose="020B0604020202020204" pitchFamily="34" charset="0"/>
              </a:rPr>
              <a:t> argued that the most effective guarantee of any nuclear weapon threats is the active support for the non-proliferation of nuclear weapons, </a:t>
            </a:r>
            <a:r>
              <a:rPr lang="en-US" b="1" i="0" dirty="0">
                <a:effectLst/>
                <a:latin typeface="Arial" panose="020B0604020202020204" pitchFamily="34" charset="0"/>
                <a:cs typeface="Arial" panose="020B0604020202020204" pitchFamily="34" charset="0"/>
              </a:rPr>
              <a:t>unconditionally</a:t>
            </a:r>
            <a:r>
              <a:rPr lang="en-US" b="0" i="0" dirty="0">
                <a:effectLst/>
                <a:latin typeface="Arial" panose="020B0604020202020204" pitchFamily="34" charset="0"/>
                <a:cs typeface="Arial" panose="020B0604020202020204" pitchFamily="34" charset="0"/>
              </a:rPr>
              <a:t>, </a:t>
            </a:r>
            <a:r>
              <a:rPr lang="en-US" b="1" i="0" dirty="0">
                <a:effectLst/>
                <a:latin typeface="Arial" panose="020B0604020202020204" pitchFamily="34" charset="0"/>
                <a:cs typeface="Arial" panose="020B0604020202020204" pitchFamily="34" charset="0"/>
              </a:rPr>
              <a:t>non-discriminative;</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fair treatment</a:t>
            </a:r>
            <a:r>
              <a:rPr lang="en-US" dirty="0">
                <a:latin typeface="Arial" panose="020B0604020202020204" pitchFamily="34" charset="0"/>
                <a:cs typeface="Arial" panose="020B0604020202020204" pitchFamily="34" charset="0"/>
              </a:rPr>
              <a:t>, which is supported by </a:t>
            </a:r>
            <a:r>
              <a:rPr lang="en-US" b="1" dirty="0">
                <a:latin typeface="Arial" panose="020B0604020202020204" pitchFamily="34" charset="0"/>
                <a:cs typeface="Arial" panose="020B0604020202020204" pitchFamily="34" charset="0"/>
              </a:rPr>
              <a:t>legally binding instruments</a:t>
            </a:r>
            <a:r>
              <a:rPr lang="en-US" dirty="0">
                <a:latin typeface="Arial" panose="020B0604020202020204" pitchFamily="34" charset="0"/>
                <a:cs typeface="Arial" panose="020B0604020202020204" pitchFamily="34" charset="0"/>
              </a:rPr>
              <a:t>.</a:t>
            </a:r>
            <a:endParaRPr lang="en-US" b="0" i="0" dirty="0">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dirty="0">
                <a:latin typeface="Arial" panose="020B0604020202020204" pitchFamily="34" charset="0"/>
                <a:cs typeface="Arial" panose="020B0604020202020204" pitchFamily="34" charset="0"/>
              </a:rPr>
              <a:t>Comprehensive Nuclear Test Ban, therefore, is the most significant plane.</a:t>
            </a:r>
            <a:endParaRPr lang="en-GB" b="1" i="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80DC27C-78AE-FF5A-74F2-32D396460BE9}"/>
              </a:ext>
            </a:extLst>
          </p:cNvPr>
          <p:cNvSpPr txBox="1"/>
          <p:nvPr/>
        </p:nvSpPr>
        <p:spPr>
          <a:xfrm>
            <a:off x="3184636" y="5076022"/>
            <a:ext cx="7504384"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Legal precautionary approaches taken, however, are critically argued as one of the obstacles in developing nuclear in higher level (as power reactor). </a:t>
            </a:r>
            <a:r>
              <a:rPr lang="en-US" b="0" i="0" dirty="0" err="1">
                <a:effectLst/>
                <a:latin typeface="Arial" panose="020B0604020202020204" pitchFamily="34" charset="0"/>
                <a:cs typeface="Arial" panose="020B0604020202020204" pitchFamily="34" charset="0"/>
              </a:rPr>
              <a:t>i.e</a:t>
            </a:r>
            <a:r>
              <a:rPr lang="en-US" b="0" i="0" dirty="0">
                <a:effectLst/>
                <a:latin typeface="Arial" panose="020B0604020202020204" pitchFamily="34" charset="0"/>
                <a:cs typeface="Arial" panose="020B0604020202020204" pitchFamily="34" charset="0"/>
              </a:rPr>
              <a:t> Indonesia only have 3 small reactors for research use.</a:t>
            </a: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Existing “nuclear law” is also lacking in comprehensive aspect on safety, security, safeguard, and liability.</a:t>
            </a:r>
            <a:endParaRPr lang="en-GB" b="1" i="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5F0CD86-F3AE-A8AC-904F-80C37F31F911}"/>
              </a:ext>
            </a:extLst>
          </p:cNvPr>
          <p:cNvPicPr>
            <a:picLocks noChangeAspect="1"/>
          </p:cNvPicPr>
          <p:nvPr/>
        </p:nvPicPr>
        <p:blipFill>
          <a:blip r:embed="rId3"/>
          <a:stretch>
            <a:fillRect/>
          </a:stretch>
        </p:blipFill>
        <p:spPr>
          <a:xfrm>
            <a:off x="108155" y="5758292"/>
            <a:ext cx="1793766" cy="1008993"/>
          </a:xfrm>
          <a:prstGeom prst="rect">
            <a:avLst/>
          </a:prstGeom>
        </p:spPr>
      </p:pic>
      <p:pic>
        <p:nvPicPr>
          <p:cNvPr id="18" name="Picture 17">
            <a:extLst>
              <a:ext uri="{FF2B5EF4-FFF2-40B4-BE49-F238E27FC236}">
                <a16:creationId xmlns:a16="http://schemas.microsoft.com/office/drawing/2014/main" id="{B79C7EF4-D810-924B-8639-6D5D4734B367}"/>
              </a:ext>
            </a:extLst>
          </p:cNvPr>
          <p:cNvPicPr>
            <a:picLocks noChangeAspect="1"/>
          </p:cNvPicPr>
          <p:nvPr/>
        </p:nvPicPr>
        <p:blipFill>
          <a:blip r:embed="rId4"/>
          <a:stretch>
            <a:fillRect/>
          </a:stretch>
        </p:blipFill>
        <p:spPr>
          <a:xfrm>
            <a:off x="1502980" y="5122365"/>
            <a:ext cx="1613848" cy="1072056"/>
          </a:xfrm>
          <a:prstGeom prst="rect">
            <a:avLst/>
          </a:prstGeom>
        </p:spPr>
      </p:pic>
      <p:sp>
        <p:nvSpPr>
          <p:cNvPr id="19" name="TextBox 18">
            <a:extLst>
              <a:ext uri="{FF2B5EF4-FFF2-40B4-BE49-F238E27FC236}">
                <a16:creationId xmlns:a16="http://schemas.microsoft.com/office/drawing/2014/main" id="{3752B1EB-4432-A922-DBB0-00EF2494809B}"/>
              </a:ext>
            </a:extLst>
          </p:cNvPr>
          <p:cNvSpPr txBox="1"/>
          <p:nvPr/>
        </p:nvSpPr>
        <p:spPr>
          <a:xfrm>
            <a:off x="376844" y="5161764"/>
            <a:ext cx="1098539" cy="415498"/>
          </a:xfrm>
          <a:prstGeom prst="rect">
            <a:avLst/>
          </a:prstGeom>
          <a:noFill/>
        </p:spPr>
        <p:txBody>
          <a:bodyPr wrap="square" rtlCol="0">
            <a:spAutoFit/>
          </a:bodyPr>
          <a:lstStyle/>
          <a:p>
            <a:r>
              <a:rPr lang="en-US" sz="1050" dirty="0" err="1"/>
              <a:t>Kartini</a:t>
            </a:r>
            <a:r>
              <a:rPr lang="en-US" sz="1050" dirty="0"/>
              <a:t> Research </a:t>
            </a:r>
          </a:p>
          <a:p>
            <a:r>
              <a:rPr lang="en-US" sz="1050" dirty="0"/>
              <a:t>Reactor, </a:t>
            </a:r>
            <a:r>
              <a:rPr lang="en-US" sz="1050" dirty="0" err="1"/>
              <a:t>Yogya</a:t>
            </a:r>
            <a:endParaRPr lang="en-ID" sz="1050" dirty="0"/>
          </a:p>
        </p:txBody>
      </p:sp>
      <p:sp>
        <p:nvSpPr>
          <p:cNvPr id="20" name="TextBox 19">
            <a:extLst>
              <a:ext uri="{FF2B5EF4-FFF2-40B4-BE49-F238E27FC236}">
                <a16:creationId xmlns:a16="http://schemas.microsoft.com/office/drawing/2014/main" id="{5977F961-4EE5-D950-7A71-A9C15C98BD91}"/>
              </a:ext>
            </a:extLst>
          </p:cNvPr>
          <p:cNvSpPr txBox="1"/>
          <p:nvPr/>
        </p:nvSpPr>
        <p:spPr>
          <a:xfrm>
            <a:off x="1909414" y="6258421"/>
            <a:ext cx="1245405" cy="577081"/>
          </a:xfrm>
          <a:prstGeom prst="rect">
            <a:avLst/>
          </a:prstGeom>
          <a:noFill/>
        </p:spPr>
        <p:txBody>
          <a:bodyPr wrap="square" rtlCol="0">
            <a:spAutoFit/>
          </a:bodyPr>
          <a:lstStyle/>
          <a:p>
            <a:r>
              <a:rPr lang="en-US" sz="1050" dirty="0"/>
              <a:t>GA </a:t>
            </a:r>
            <a:r>
              <a:rPr lang="en-US" sz="1050" dirty="0" err="1"/>
              <a:t>Siwabessy</a:t>
            </a:r>
            <a:r>
              <a:rPr lang="en-US" sz="1050" dirty="0"/>
              <a:t> Research </a:t>
            </a:r>
          </a:p>
          <a:p>
            <a:r>
              <a:rPr lang="en-US" sz="1050" dirty="0"/>
              <a:t>Reactor, Tangerang</a:t>
            </a:r>
            <a:endParaRPr lang="en-ID" sz="1050" dirty="0"/>
          </a:p>
        </p:txBody>
      </p:sp>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03F633-CE49-0E29-4EC5-25B70056CF52}"/>
              </a:ext>
            </a:extLst>
          </p:cNvPr>
          <p:cNvSpPr txBox="1"/>
          <p:nvPr/>
        </p:nvSpPr>
        <p:spPr>
          <a:xfrm>
            <a:off x="3578772" y="1225891"/>
            <a:ext cx="7078716" cy="2308324"/>
          </a:xfrm>
          <a:prstGeom prst="rect">
            <a:avLst/>
          </a:prstGeom>
          <a:noFill/>
        </p:spPr>
        <p:txBody>
          <a:bodyPr wrap="square">
            <a:spAutoFit/>
          </a:bodyPr>
          <a:lstStyle/>
          <a:p>
            <a:pPr marL="285750" indent="-285750" algn="just">
              <a:buFont typeface="Wingdings" panose="05000000000000000000" pitchFamily="2" charset="2"/>
              <a:buChar char="§"/>
            </a:pPr>
            <a:r>
              <a:rPr lang="en-US" b="0" i="0" dirty="0">
                <a:effectLst/>
                <a:latin typeface="Arial" panose="020B0604020202020204" pitchFamily="34" charset="0"/>
                <a:cs typeface="Arial" panose="020B0604020202020204" pitchFamily="34" charset="0"/>
              </a:rPr>
              <a:t>Indonesia’s geopolitics position is strategic to support the full commitment and enactment of CTBT;</a:t>
            </a:r>
          </a:p>
          <a:p>
            <a:pPr marL="285750" indent="-285750" algn="just">
              <a:buFont typeface="Wingdings" panose="05000000000000000000" pitchFamily="2" charset="2"/>
              <a:buChar char="§"/>
            </a:pPr>
            <a:r>
              <a:rPr lang="en-GB" dirty="0">
                <a:latin typeface="Arial" panose="020B0604020202020204" pitchFamily="34" charset="0"/>
                <a:cs typeface="Arial" panose="020B0604020202020204" pitchFamily="34" charset="0"/>
              </a:rPr>
              <a:t>As a member of G20 (with its 2022 presidency) as well as pioneer for SEANWFZ (Southeast Asia Nuclear Weapon Free Zone) provides more advantages;</a:t>
            </a:r>
            <a:endParaRPr lang="en-GB" b="1"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dirty="0">
                <a:latin typeface="Arial" panose="020B0604020202020204" pitchFamily="34" charset="0"/>
                <a:cs typeface="Arial" panose="020B0604020202020204" pitchFamily="34" charset="0"/>
              </a:rPr>
              <a:t>Should </a:t>
            </a:r>
            <a:r>
              <a:rPr lang="en-GB" dirty="0" err="1">
                <a:latin typeface="Arial" panose="020B0604020202020204" pitchFamily="34" charset="0"/>
                <a:cs typeface="Arial" panose="020B0604020202020204" pitchFamily="34" charset="0"/>
              </a:rPr>
              <a:t>GoI</a:t>
            </a:r>
            <a:r>
              <a:rPr lang="en-GB" dirty="0">
                <a:latin typeface="Arial" panose="020B0604020202020204" pitchFamily="34" charset="0"/>
                <a:cs typeface="Arial" panose="020B0604020202020204" pitchFamily="34" charset="0"/>
              </a:rPr>
              <a:t> also take a (ambitious) lead in the safe, secure, and advanced use of nuclear power plant?? Moreover as if </a:t>
            </a:r>
            <a:r>
              <a:rPr lang="en-GB" b="1" dirty="0">
                <a:latin typeface="Arial" panose="020B0604020202020204" pitchFamily="34" charset="0"/>
                <a:cs typeface="Arial" panose="020B0604020202020204" pitchFamily="34" charset="0"/>
              </a:rPr>
              <a:t>NO NUCLEAR POWER = NO NET ZERO EMISSION</a:t>
            </a:r>
            <a:r>
              <a:rPr lang="en-GB" dirty="0">
                <a:latin typeface="Arial" panose="020B0604020202020204" pitchFamily="34" charset="0"/>
                <a:cs typeface="Arial" panose="020B0604020202020204" pitchFamily="34" charset="0"/>
              </a:rPr>
              <a:t>??</a:t>
            </a:r>
          </a:p>
        </p:txBody>
      </p:sp>
      <p:sp>
        <p:nvSpPr>
          <p:cNvPr id="8" name="Title 1">
            <a:extLst>
              <a:ext uri="{FF2B5EF4-FFF2-40B4-BE49-F238E27FC236}">
                <a16:creationId xmlns:a16="http://schemas.microsoft.com/office/drawing/2014/main" id="{D0A30CD8-3586-7985-8C3F-0BB92F6EEB6F}"/>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AT" sz="75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B17C81C8-1925-A707-4282-D2256B254157}"/>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P5.1-526</a:t>
            </a:r>
            <a:endParaRPr lang="en-AT" sz="24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35F20AA-A2E3-E027-67F7-26C8DEF03CE6}"/>
              </a:ext>
            </a:extLst>
          </p:cNvPr>
          <p:cNvSpPr txBox="1"/>
          <p:nvPr/>
        </p:nvSpPr>
        <p:spPr>
          <a:xfrm>
            <a:off x="248728" y="3781209"/>
            <a:ext cx="10424526"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b="1" i="0" u="sng" dirty="0">
                <a:effectLst/>
                <a:latin typeface="Arial" panose="020B0604020202020204" pitchFamily="34" charset="0"/>
                <a:cs typeface="Arial" panose="020B0604020202020204" pitchFamily="34" charset="0"/>
              </a:rPr>
              <a:t>Recent Problems:</a:t>
            </a: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Bureaucratic issue: the “diminish” of formal “scientific authority” for nuclear agenda (since 2021). This issue started when BATAN (National Atomic Agency) is “dwarfed” as RESEARCH ORGANIZATION (OR) under BRIN (National Research and Innovation Agency), which is functioned as a technical research unit only;</a:t>
            </a:r>
          </a:p>
          <a:p>
            <a:pPr marL="285750" indent="-285750" algn="just">
              <a:buFont typeface="Wingdings" panose="05000000000000000000" pitchFamily="2" charset="2"/>
              <a:buChar char="§"/>
            </a:pPr>
            <a:r>
              <a:rPr lang="en-GB" dirty="0">
                <a:latin typeface="Arial" panose="020B0604020202020204" pitchFamily="34" charset="0"/>
                <a:cs typeface="Arial" panose="020B0604020202020204" pitchFamily="34" charset="0"/>
              </a:rPr>
              <a:t>Capacity issue: integration of the Nuclear Inspection Body (</a:t>
            </a:r>
            <a:r>
              <a:rPr lang="en-GB" dirty="0" err="1">
                <a:latin typeface="Arial" panose="020B0604020202020204" pitchFamily="34" charset="0"/>
                <a:cs typeface="Arial" panose="020B0604020202020204" pitchFamily="34" charset="0"/>
              </a:rPr>
              <a:t>Bapeten</a:t>
            </a:r>
            <a:r>
              <a:rPr lang="en-GB" dirty="0">
                <a:latin typeface="Arial" panose="020B0604020202020204" pitchFamily="34" charset="0"/>
                <a:cs typeface="Arial" panose="020B0604020202020204" pitchFamily="34" charset="0"/>
              </a:rPr>
              <a:t>) under the Ministry of Environment and Forestry opens the advancement of environmental safety and safeguard standards to be regulated, yet its “huge” responsibility makes other challenges;</a:t>
            </a:r>
          </a:p>
          <a:p>
            <a:pPr marL="285750" indent="-285750" algn="just">
              <a:buFont typeface="Wingdings" panose="05000000000000000000" pitchFamily="2" charset="2"/>
              <a:buChar char="§"/>
            </a:pPr>
            <a:r>
              <a:rPr lang="en-GB" dirty="0">
                <a:latin typeface="Arial" panose="020B0604020202020204" pitchFamily="34" charset="0"/>
                <a:cs typeface="Arial" panose="020B0604020202020204" pitchFamily="34" charset="0"/>
              </a:rPr>
              <a:t>Energy policy issue: a revision of national energy policy that clearly defines nuclear power optimization, as well as counter policy for coal-powered politics in Indonesia is urgently needed.</a:t>
            </a:r>
          </a:p>
        </p:txBody>
      </p:sp>
      <p:sp>
        <p:nvSpPr>
          <p:cNvPr id="3" name="Title 1">
            <a:extLst>
              <a:ext uri="{FF2B5EF4-FFF2-40B4-BE49-F238E27FC236}">
                <a16:creationId xmlns:a16="http://schemas.microsoft.com/office/drawing/2014/main" id="{2CD7A441-350D-E9E9-496B-5BB3586BF987}"/>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Geopolitical Perspective of Indonesia’s Commitment to CTBT </a:t>
            </a:r>
          </a:p>
          <a:p>
            <a:r>
              <a:rPr lang="en-US" sz="1800" b="1" dirty="0">
                <a:solidFill>
                  <a:schemeClr val="bg1"/>
                </a:solidFill>
                <a:latin typeface="Arial" panose="020B0604020202020204" pitchFamily="34" charset="0"/>
                <a:cs typeface="Arial" panose="020B0604020202020204" pitchFamily="34" charset="0"/>
              </a:rPr>
              <a:t>and the Harmonization Strategies</a:t>
            </a:r>
            <a:endParaRPr lang="en-AT" sz="4800" b="1" dirty="0">
              <a:solidFill>
                <a:schemeClr val="bg1"/>
              </a:solidFill>
              <a:latin typeface="Arial" panose="020B0604020202020204" pitchFamily="34" charset="0"/>
              <a:cs typeface="Arial" panose="020B0604020202020204" pitchFamily="34" charset="0"/>
            </a:endParaRPr>
          </a:p>
        </p:txBody>
      </p:sp>
      <p:pic>
        <p:nvPicPr>
          <p:cNvPr id="1026" name="Picture 2" descr="Takdir Geopolitik Indonesia di Tengah Pertarungan Global AS-Cina di Asia  Pasifik - The Global Review">
            <a:extLst>
              <a:ext uri="{FF2B5EF4-FFF2-40B4-BE49-F238E27FC236}">
                <a16:creationId xmlns:a16="http://schemas.microsoft.com/office/drawing/2014/main" id="{864F7330-9507-56A9-F24F-C2071B03B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28" y="1227975"/>
            <a:ext cx="3477951" cy="231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16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Conclusion: Commitment and Strategies</a:t>
            </a:r>
            <a:endParaRPr lang="en-AT" sz="48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467EE05-77F3-87D9-BFA6-EC4C29B2EFF8}"/>
              </a:ext>
            </a:extLst>
          </p:cNvPr>
          <p:cNvSpPr txBox="1"/>
          <p:nvPr/>
        </p:nvSpPr>
        <p:spPr>
          <a:xfrm>
            <a:off x="119807" y="3677701"/>
            <a:ext cx="10693967" cy="313932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GB" dirty="0"/>
              <a:t>Commitment and Strategies:</a:t>
            </a:r>
          </a:p>
          <a:p>
            <a:pPr marL="342900" indent="-342900" algn="just">
              <a:buFont typeface="+mj-lt"/>
              <a:buAutoNum type="alphaLcParenR"/>
            </a:pPr>
            <a:r>
              <a:rPr lang="en-GB" dirty="0"/>
              <a:t>Revised the National Energy Policy (currently based on Government Regulation 79/2014), in which harmonized with the Carbon Neutral Policy and accommodated the nuclear power optimization;</a:t>
            </a:r>
          </a:p>
          <a:p>
            <a:pPr marL="342900" indent="-342900" algn="just">
              <a:buFont typeface="+mj-lt"/>
              <a:buAutoNum type="alphaLcParenR"/>
            </a:pPr>
            <a:r>
              <a:rPr lang="en-GB" dirty="0"/>
              <a:t>Developing a comprehensive legal framework to maintain pillars of safety, security, safeguard, and liability in national nuclear law;</a:t>
            </a:r>
          </a:p>
          <a:p>
            <a:pPr marL="342900" indent="-342900" algn="just">
              <a:buFont typeface="+mj-lt"/>
              <a:buAutoNum type="alphaLcParenR"/>
            </a:pPr>
            <a:r>
              <a:rPr lang="en-GB" dirty="0"/>
              <a:t>Strengthening environmental safeguard aspects and standards on nuclear power;</a:t>
            </a:r>
          </a:p>
          <a:p>
            <a:pPr marL="342900" indent="-342900" algn="just">
              <a:buFont typeface="+mj-lt"/>
              <a:buAutoNum type="alphaLcParenR"/>
            </a:pPr>
            <a:r>
              <a:rPr lang="en-GB" dirty="0"/>
              <a:t>Strong support from the national leader for nuclear power utilization (political year of 2024 is critical as well as crucial);</a:t>
            </a:r>
          </a:p>
          <a:p>
            <a:pPr marL="342900" indent="-342900" algn="just">
              <a:buFont typeface="+mj-lt"/>
              <a:buAutoNum type="alphaLcParenR"/>
            </a:pPr>
            <a:r>
              <a:rPr lang="en-GB" dirty="0"/>
              <a:t>Participative public engagement on developing understanding of the nuclear power, potential, risks; and safety aspects; and</a:t>
            </a:r>
          </a:p>
          <a:p>
            <a:pPr marL="342900" indent="-342900" algn="just">
              <a:buFont typeface="+mj-lt"/>
              <a:buAutoNum type="alphaLcParenR"/>
            </a:pPr>
            <a:r>
              <a:rPr lang="en-GB" dirty="0"/>
              <a:t>Clear and firm bureaucracy (norms, standards, procedures, and criteria) for nuclear governance.</a:t>
            </a:r>
          </a:p>
        </p:txBody>
      </p:sp>
      <p:sp>
        <p:nvSpPr>
          <p:cNvPr id="7" name="Title 1">
            <a:extLst>
              <a:ext uri="{FF2B5EF4-FFF2-40B4-BE49-F238E27FC236}">
                <a16:creationId xmlns:a16="http://schemas.microsoft.com/office/drawing/2014/main" id="{6A93DF22-F8C2-D752-AFC3-F23553876E1A}"/>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AT" sz="750" b="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51291E9-1169-E246-528F-2152C0A12DD8}"/>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P5.1-526</a:t>
            </a:r>
            <a:endParaRPr lang="en-AT" sz="2400" b="1" dirty="0">
              <a:solidFill>
                <a:schemeClr val="bg1"/>
              </a:solidFill>
              <a:latin typeface="Arial" panose="020B0604020202020204" pitchFamily="34" charset="0"/>
              <a:cs typeface="Arial" panose="020B0604020202020204" pitchFamily="34" charset="0"/>
            </a:endParaRPr>
          </a:p>
        </p:txBody>
      </p:sp>
      <p:pic>
        <p:nvPicPr>
          <p:cNvPr id="2050" name="Picture 2" descr="Raising Indonesia's net zero ambition: the pivotal role of energy systems  in setting and reaching a net zero target - Climateworks Centre">
            <a:extLst>
              <a:ext uri="{FF2B5EF4-FFF2-40B4-BE49-F238E27FC236}">
                <a16:creationId xmlns:a16="http://schemas.microsoft.com/office/drawing/2014/main" id="{D013E8B4-7A33-4C93-2B33-02E71B4D5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06" y="1125573"/>
            <a:ext cx="9792591" cy="22040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88C8F4-06D8-1177-5884-8309EA1ECAAF}"/>
              </a:ext>
            </a:extLst>
          </p:cNvPr>
          <p:cNvSpPr txBox="1"/>
          <p:nvPr/>
        </p:nvSpPr>
        <p:spPr>
          <a:xfrm>
            <a:off x="4157074" y="3309508"/>
            <a:ext cx="6656700" cy="2616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b="0" i="0" dirty="0">
                <a:solidFill>
                  <a:srgbClr val="000000"/>
                </a:solidFill>
                <a:effectLst/>
                <a:latin typeface="LL Brown Web"/>
              </a:rPr>
              <a:t>Source: MEMR’s Power and Utility Strategies to Achieve Indonesia’s Carbon Neutral by 2050 (draft 16 April 2021)</a:t>
            </a:r>
            <a:endParaRPr lang="en-ID" sz="1100" dirty="0"/>
          </a:p>
        </p:txBody>
      </p:sp>
    </p:spTree>
    <p:extLst>
      <p:ext uri="{BB962C8B-B14F-4D97-AF65-F5344CB8AC3E}">
        <p14:creationId xmlns:p14="http://schemas.microsoft.com/office/powerpoint/2010/main" val="28520030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4669</TotalTime>
  <Words>1385</Words>
  <Application>Microsoft Office PowerPoint</Application>
  <PresentationFormat>Widescreen</PresentationFormat>
  <Paragraphs>79</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LL Brown Web</vt:lpstr>
      <vt:lpstr>Times New Roman</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wahyu yuns</cp:lastModifiedBy>
  <cp:revision>40</cp:revision>
  <dcterms:created xsi:type="dcterms:W3CDTF">2023-04-18T13:25:54Z</dcterms:created>
  <dcterms:modified xsi:type="dcterms:W3CDTF">2023-06-15T16:56:35Z</dcterms:modified>
</cp:coreProperties>
</file>