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49" d="100"/>
          <a:sy n="49" d="100"/>
        </p:scale>
        <p:origin x="86" y="6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P5.1-526</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36895"/>
            <a:ext cx="8547316" cy="1384995"/>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Daring in Dilemma: Raison </a:t>
            </a:r>
            <a:r>
              <a:rPr lang="en-US" b="1" dirty="0" err="1">
                <a:solidFill>
                  <a:schemeClr val="bg1"/>
                </a:solidFill>
                <a:latin typeface="Arial" panose="020B0604020202020204" pitchFamily="34" charset="0"/>
                <a:cs typeface="Arial" panose="020B0604020202020204" pitchFamily="34" charset="0"/>
              </a:rPr>
              <a:t>d’Etre</a:t>
            </a:r>
            <a:r>
              <a:rPr lang="en-US" b="1" dirty="0">
                <a:solidFill>
                  <a:schemeClr val="bg1"/>
                </a:solidFill>
                <a:latin typeface="Arial" panose="020B0604020202020204" pitchFamily="34" charset="0"/>
                <a:cs typeface="Arial" panose="020B0604020202020204" pitchFamily="34" charset="0"/>
              </a:rPr>
              <a:t> of Indonesian Legal Contribution</a:t>
            </a:r>
          </a:p>
          <a:p>
            <a:pPr algn="ctr"/>
            <a:r>
              <a:rPr lang="en-US" b="1" dirty="0">
                <a:solidFill>
                  <a:schemeClr val="bg1"/>
                </a:solidFill>
                <a:latin typeface="Arial" panose="020B0604020202020204" pitchFamily="34" charset="0"/>
                <a:cs typeface="Arial" panose="020B0604020202020204" pitchFamily="34" charset="0"/>
              </a:rPr>
              <a:t>to Comprehensive Nuclear-Test-Ban Treaty and Its Challenges</a:t>
            </a:r>
          </a:p>
          <a:p>
            <a:pPr algn="ctr"/>
            <a:r>
              <a:rPr lang="en-GB" b="1" dirty="0">
                <a:solidFill>
                  <a:schemeClr val="bg1"/>
                </a:solidFill>
                <a:latin typeface="Arial" panose="020B0604020202020204" pitchFamily="34" charset="0"/>
                <a:cs typeface="Arial" panose="020B0604020202020204" pitchFamily="34" charset="0"/>
              </a:rPr>
              <a:t>Wahyu Yun Santoso</a:t>
            </a:r>
          </a:p>
          <a:p>
            <a:pPr algn="ctr"/>
            <a:r>
              <a:rPr lang="en-GB" sz="1400" dirty="0">
                <a:solidFill>
                  <a:schemeClr val="bg1"/>
                </a:solidFill>
                <a:latin typeface="Arial" panose="020B0604020202020204" pitchFamily="34" charset="0"/>
                <a:cs typeface="Arial" panose="020B0604020202020204" pitchFamily="34" charset="0"/>
              </a:rPr>
              <a:t>Centre for Environmental Studies Universitas Gadjah </a:t>
            </a:r>
            <a:r>
              <a:rPr lang="en-GB" sz="1400" dirty="0" err="1">
                <a:solidFill>
                  <a:schemeClr val="bg1"/>
                </a:solidFill>
                <a:latin typeface="Arial" panose="020B0604020202020204" pitchFamily="34" charset="0"/>
                <a:cs typeface="Arial" panose="020B0604020202020204" pitchFamily="34" charset="0"/>
              </a:rPr>
              <a:t>Mada</a:t>
            </a:r>
            <a:r>
              <a:rPr lang="en-GB" sz="1400" dirty="0">
                <a:solidFill>
                  <a:schemeClr val="bg1"/>
                </a:solidFill>
                <a:latin typeface="Arial" panose="020B0604020202020204" pitchFamily="34" charset="0"/>
                <a:cs typeface="Arial" panose="020B0604020202020204" pitchFamily="34" charset="0"/>
              </a:rPr>
              <a:t>, Indonesia</a:t>
            </a:r>
          </a:p>
          <a:p>
            <a:pPr algn="ctr"/>
            <a:r>
              <a:rPr lang="en-GB" sz="1400" dirty="0">
                <a:solidFill>
                  <a:schemeClr val="bg1"/>
                </a:solidFill>
                <a:latin typeface="Arial" panose="020B0604020202020204" pitchFamily="34" charset="0"/>
                <a:cs typeface="Arial" panose="020B0604020202020204" pitchFamily="34" charset="0"/>
              </a:rPr>
              <a:t>International Data Centre, Comprehensive Nuclear-Test-Ban Treaty Organization</a:t>
            </a:r>
          </a:p>
        </p:txBody>
      </p:sp>
      <p:sp>
        <p:nvSpPr>
          <p:cNvPr id="2" name="TextBox 1">
            <a:extLst>
              <a:ext uri="{FF2B5EF4-FFF2-40B4-BE49-F238E27FC236}">
                <a16:creationId xmlns:a16="http://schemas.microsoft.com/office/drawing/2014/main" id="{092A3765-1CF6-2404-2946-66C5AE8F97B2}"/>
              </a:ext>
            </a:extLst>
          </p:cNvPr>
          <p:cNvSpPr txBox="1"/>
          <p:nvPr/>
        </p:nvSpPr>
        <p:spPr>
          <a:xfrm>
            <a:off x="108154" y="1209369"/>
            <a:ext cx="12018743" cy="2585323"/>
          </a:xfrm>
          <a:prstGeom prst="rect">
            <a:avLst/>
          </a:prstGeom>
          <a:noFill/>
        </p:spPr>
        <p:txBody>
          <a:bodyPr wrap="square">
            <a:spAutoFit/>
          </a:bodyPr>
          <a:lstStyle/>
          <a:p>
            <a:pPr algn="just"/>
            <a:r>
              <a:rPr lang="en-US" b="0" i="0" dirty="0">
                <a:effectLst/>
                <a:latin typeface="Arial" panose="020B0604020202020204" pitchFamily="34" charset="0"/>
                <a:cs typeface="Arial" panose="020B0604020202020204" pitchFamily="34" charset="0"/>
              </a:rPr>
              <a:t>This study aims at: </a:t>
            </a:r>
          </a:p>
          <a:p>
            <a:pPr marL="342900" indent="-342900" algn="just">
              <a:buAutoNum type="arabicParenBoth"/>
            </a:pPr>
            <a:r>
              <a:rPr lang="en-US" b="0" i="0" dirty="0">
                <a:effectLst/>
                <a:latin typeface="Arial" panose="020B0604020202020204" pitchFamily="34" charset="0"/>
                <a:cs typeface="Arial" panose="020B0604020202020204" pitchFamily="34" charset="0"/>
              </a:rPr>
              <a:t>examining the legal rationale behind Indonesia’s ratification of CTBT and the socioeconomic challenges affected;</a:t>
            </a:r>
          </a:p>
          <a:p>
            <a:pPr marL="342900" indent="-342900" algn="just">
              <a:buAutoNum type="arabicParenBoth"/>
            </a:pPr>
            <a:r>
              <a:rPr lang="en-US" b="0" i="0" dirty="0">
                <a:effectLst/>
                <a:latin typeface="Arial" panose="020B0604020202020204" pitchFamily="34" charset="0"/>
                <a:cs typeface="Arial" panose="020B0604020202020204" pitchFamily="34" charset="0"/>
              </a:rPr>
              <a:t>reframing geopolitical perspective of Indonesia’s commitment to CTBT and the best available strategy should be imposed to harmonize this commitment with expediency.</a:t>
            </a:r>
          </a:p>
          <a:p>
            <a:pPr algn="just"/>
            <a:r>
              <a:rPr lang="en-US" dirty="0">
                <a:latin typeface="Arial" panose="020B0604020202020204" pitchFamily="34" charset="0"/>
                <a:cs typeface="Arial" panose="020B0604020202020204" pitchFamily="34" charset="0"/>
              </a:rPr>
              <a:t>Using historical-statutory analysis, this study examines the “legal rationale” for Indonesia’s active involvement in nuclear politics, which can be traced back to the preparation committee for the establishment of the IAEA, and becoming a member notwithstanding high-cost effect of the membership. A qualitative analysis presented to criticize how the dare policy has created a dilemma when the need of “noncarbon-emission” energy is imminent while tardiness of nuclear power plant utilization is under question for energy resilience and sustainability in Indonesia.</a:t>
            </a:r>
          </a:p>
        </p:txBody>
      </p:sp>
      <p:pic>
        <p:nvPicPr>
          <p:cNvPr id="5" name="Picture 4">
            <a:extLst>
              <a:ext uri="{FF2B5EF4-FFF2-40B4-BE49-F238E27FC236}">
                <a16:creationId xmlns:a16="http://schemas.microsoft.com/office/drawing/2014/main" id="{30CC7985-2B51-77E6-6594-C5E649176DB3}"/>
              </a:ext>
            </a:extLst>
          </p:cNvPr>
          <p:cNvPicPr>
            <a:picLocks noChangeAspect="1"/>
          </p:cNvPicPr>
          <p:nvPr/>
        </p:nvPicPr>
        <p:blipFill>
          <a:blip r:embed="rId2"/>
          <a:stretch>
            <a:fillRect/>
          </a:stretch>
        </p:blipFill>
        <p:spPr>
          <a:xfrm>
            <a:off x="3778993" y="3794692"/>
            <a:ext cx="4233862" cy="2080768"/>
          </a:xfrm>
          <a:prstGeom prst="rect">
            <a:avLst/>
          </a:prstGeom>
          <a:ln w="12700">
            <a:solidFill>
              <a:schemeClr val="accent1"/>
            </a:solidFill>
          </a:ln>
        </p:spPr>
      </p:pic>
      <p:sp>
        <p:nvSpPr>
          <p:cNvPr id="6" name="TextBox 5">
            <a:extLst>
              <a:ext uri="{FF2B5EF4-FFF2-40B4-BE49-F238E27FC236}">
                <a16:creationId xmlns:a16="http://schemas.microsoft.com/office/drawing/2014/main" id="{C20EA142-59AE-AE29-ED7C-705B7DD845B3}"/>
              </a:ext>
            </a:extLst>
          </p:cNvPr>
          <p:cNvSpPr txBox="1"/>
          <p:nvPr/>
        </p:nvSpPr>
        <p:spPr>
          <a:xfrm>
            <a:off x="390617" y="6106572"/>
            <a:ext cx="11443317" cy="646331"/>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f you want to learn more about this, come see my e-poster during session P5.1-526 on 22 June 2023 or access it online on the SnT2023 Conference platform!</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2707</TotalTime>
  <Words>201</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wahyu yuns</cp:lastModifiedBy>
  <cp:revision>22</cp:revision>
  <dcterms:created xsi:type="dcterms:W3CDTF">2023-04-18T13:25:54Z</dcterms:created>
  <dcterms:modified xsi:type="dcterms:W3CDTF">2023-06-12T15:52:29Z</dcterms:modified>
</cp:coreProperties>
</file>