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7"/>
    <p:restoredTop sz="94687"/>
  </p:normalViewPr>
  <p:slideViewPr>
    <p:cSldViewPr snapToGrid="0">
      <p:cViewPr varScale="1">
        <p:scale>
          <a:sx n="104" d="100"/>
          <a:sy n="104" d="100"/>
        </p:scale>
        <p:origin x="240"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43243-7C18-394A-8466-2B0F245A4CC0}" type="doc">
      <dgm:prSet loTypeId="urn:microsoft.com/office/officeart/2005/8/layout/radial3" loCatId="" qsTypeId="urn:microsoft.com/office/officeart/2005/8/quickstyle/simple1" qsCatId="simple" csTypeId="urn:microsoft.com/office/officeart/2005/8/colors/accent4_2" csCatId="accent4" phldr="1"/>
      <dgm:spPr/>
      <dgm:t>
        <a:bodyPr/>
        <a:lstStyle/>
        <a:p>
          <a:endParaRPr lang="en-US"/>
        </a:p>
      </dgm:t>
    </dgm:pt>
    <dgm:pt modelId="{A6797485-6FA0-4042-B521-FBAE707CA8BD}">
      <dgm:prSet phldrT="[Text]" custT="1"/>
      <dgm:spPr>
        <a:solidFill>
          <a:srgbClr val="002060">
            <a:alpha val="50000"/>
          </a:srgbClr>
        </a:solidFill>
      </dgm:spPr>
      <dgm:t>
        <a:bodyPr/>
        <a:lstStyle/>
        <a:p>
          <a:r>
            <a:rPr lang="en-US" sz="1800" dirty="0">
              <a:solidFill>
                <a:schemeClr val="bg1"/>
              </a:solidFill>
            </a:rPr>
            <a:t>Knowledge co-production linking epistemic community with broader social context</a:t>
          </a:r>
        </a:p>
      </dgm:t>
    </dgm:pt>
    <dgm:pt modelId="{3C9A1782-0EFC-9747-8952-1A049A3F8C02}" type="parTrans" cxnId="{35351872-0702-E343-BF9F-B62E4C73E2C1}">
      <dgm:prSet/>
      <dgm:spPr/>
      <dgm:t>
        <a:bodyPr/>
        <a:lstStyle/>
        <a:p>
          <a:endParaRPr lang="en-US"/>
        </a:p>
      </dgm:t>
    </dgm:pt>
    <dgm:pt modelId="{41BCA1B8-95D9-8141-974C-B6674690AEAC}" type="sibTrans" cxnId="{35351872-0702-E343-BF9F-B62E4C73E2C1}">
      <dgm:prSet/>
      <dgm:spPr/>
      <dgm:t>
        <a:bodyPr/>
        <a:lstStyle/>
        <a:p>
          <a:endParaRPr lang="en-US"/>
        </a:p>
      </dgm:t>
    </dgm:pt>
    <dgm:pt modelId="{9DFFCE74-D284-8E4D-BEAA-DD699CF8F932}">
      <dgm:prSet phldrT="[Text]"/>
      <dgm:spPr>
        <a:solidFill>
          <a:srgbClr val="002060">
            <a:alpha val="50000"/>
          </a:srgbClr>
        </a:solidFill>
      </dgm:spPr>
      <dgm:t>
        <a:bodyPr/>
        <a:lstStyle/>
        <a:p>
          <a:r>
            <a:rPr lang="en-US" dirty="0">
              <a:solidFill>
                <a:schemeClr val="bg1"/>
              </a:solidFill>
            </a:rPr>
            <a:t>Framing</a:t>
          </a:r>
        </a:p>
      </dgm:t>
    </dgm:pt>
    <dgm:pt modelId="{77C15156-9CB6-A943-BE04-D6F820B6AAE7}" type="parTrans" cxnId="{8C256249-42E9-514D-B721-CDC615675A19}">
      <dgm:prSet/>
      <dgm:spPr/>
      <dgm:t>
        <a:bodyPr/>
        <a:lstStyle/>
        <a:p>
          <a:endParaRPr lang="en-US"/>
        </a:p>
      </dgm:t>
    </dgm:pt>
    <dgm:pt modelId="{ED938117-5CE9-5145-BA41-8B55CC125D13}" type="sibTrans" cxnId="{8C256249-42E9-514D-B721-CDC615675A19}">
      <dgm:prSet/>
      <dgm:spPr/>
      <dgm:t>
        <a:bodyPr/>
        <a:lstStyle/>
        <a:p>
          <a:endParaRPr lang="en-US"/>
        </a:p>
      </dgm:t>
    </dgm:pt>
    <dgm:pt modelId="{3A22FE52-8D2B-E84D-BEDB-C35ECED1893B}">
      <dgm:prSet phldrT="[Text]"/>
      <dgm:spPr>
        <a:solidFill>
          <a:srgbClr val="002060">
            <a:alpha val="50000"/>
          </a:srgbClr>
        </a:solidFill>
      </dgm:spPr>
      <dgm:t>
        <a:bodyPr/>
        <a:lstStyle/>
        <a:p>
          <a:r>
            <a:rPr lang="en-US" dirty="0">
              <a:solidFill>
                <a:schemeClr val="bg1"/>
              </a:solidFill>
            </a:rPr>
            <a:t>Practice</a:t>
          </a:r>
        </a:p>
      </dgm:t>
    </dgm:pt>
    <dgm:pt modelId="{5350B5A1-57C8-AA40-AB5A-2B6225BBA219}" type="parTrans" cxnId="{50205C4A-02BD-5841-9FC5-9DC90F1FFEBC}">
      <dgm:prSet/>
      <dgm:spPr/>
      <dgm:t>
        <a:bodyPr/>
        <a:lstStyle/>
        <a:p>
          <a:endParaRPr lang="en-US"/>
        </a:p>
      </dgm:t>
    </dgm:pt>
    <dgm:pt modelId="{518108A4-EBD7-A149-86C8-65912D651C16}" type="sibTrans" cxnId="{50205C4A-02BD-5841-9FC5-9DC90F1FFEBC}">
      <dgm:prSet/>
      <dgm:spPr/>
      <dgm:t>
        <a:bodyPr/>
        <a:lstStyle/>
        <a:p>
          <a:endParaRPr lang="en-US"/>
        </a:p>
      </dgm:t>
    </dgm:pt>
    <dgm:pt modelId="{347D9E6A-DB06-CB48-B11D-9D106C9F38FD}">
      <dgm:prSet phldrT="[Text]"/>
      <dgm:spPr>
        <a:solidFill>
          <a:srgbClr val="002060">
            <a:alpha val="50000"/>
          </a:srgbClr>
        </a:solidFill>
      </dgm:spPr>
      <dgm:t>
        <a:bodyPr/>
        <a:lstStyle/>
        <a:p>
          <a:r>
            <a:rPr lang="en-US" dirty="0">
              <a:solidFill>
                <a:schemeClr val="bg1"/>
              </a:solidFill>
            </a:rPr>
            <a:t>Accumulation</a:t>
          </a:r>
        </a:p>
      </dgm:t>
    </dgm:pt>
    <dgm:pt modelId="{07617994-17B8-FA4A-BB9F-6647A91DB9CF}" type="parTrans" cxnId="{18AF8B5C-89FB-BB42-902E-1B7EB1C493A6}">
      <dgm:prSet/>
      <dgm:spPr/>
      <dgm:t>
        <a:bodyPr/>
        <a:lstStyle/>
        <a:p>
          <a:endParaRPr lang="en-US"/>
        </a:p>
      </dgm:t>
    </dgm:pt>
    <dgm:pt modelId="{F7649E45-B98C-FC4E-9E4D-AD892A7DACE8}" type="sibTrans" cxnId="{18AF8B5C-89FB-BB42-902E-1B7EB1C493A6}">
      <dgm:prSet/>
      <dgm:spPr/>
      <dgm:t>
        <a:bodyPr/>
        <a:lstStyle/>
        <a:p>
          <a:endParaRPr lang="en-US"/>
        </a:p>
      </dgm:t>
    </dgm:pt>
    <dgm:pt modelId="{D4F99336-7A09-9C41-8D72-D9C98D0FCEF7}">
      <dgm:prSet phldrT="[Text]"/>
      <dgm:spPr>
        <a:solidFill>
          <a:srgbClr val="002060">
            <a:alpha val="50000"/>
          </a:srgbClr>
        </a:solidFill>
      </dgm:spPr>
      <dgm:t>
        <a:bodyPr/>
        <a:lstStyle/>
        <a:p>
          <a:r>
            <a:rPr lang="en-US" dirty="0">
              <a:solidFill>
                <a:schemeClr val="bg1"/>
              </a:solidFill>
            </a:rPr>
            <a:t>Dissemination</a:t>
          </a:r>
        </a:p>
      </dgm:t>
    </dgm:pt>
    <dgm:pt modelId="{FD76F877-0EE2-0541-8239-AFF8D0765D9E}" type="parTrans" cxnId="{60E79DA2-D21C-3E40-BBDD-9E3A7A9AE174}">
      <dgm:prSet/>
      <dgm:spPr/>
      <dgm:t>
        <a:bodyPr/>
        <a:lstStyle/>
        <a:p>
          <a:endParaRPr lang="en-US"/>
        </a:p>
      </dgm:t>
    </dgm:pt>
    <dgm:pt modelId="{8D4B6BAE-6DAC-B646-819A-A38F45FD751F}" type="sibTrans" cxnId="{60E79DA2-D21C-3E40-BBDD-9E3A7A9AE174}">
      <dgm:prSet/>
      <dgm:spPr/>
      <dgm:t>
        <a:bodyPr/>
        <a:lstStyle/>
        <a:p>
          <a:endParaRPr lang="en-US"/>
        </a:p>
      </dgm:t>
    </dgm:pt>
    <dgm:pt modelId="{24AD55E6-38D7-1B47-85A3-A39174E8C38D}">
      <dgm:prSet/>
      <dgm:spPr>
        <a:solidFill>
          <a:srgbClr val="002060">
            <a:alpha val="50000"/>
          </a:srgbClr>
        </a:solidFill>
      </dgm:spPr>
      <dgm:t>
        <a:bodyPr/>
        <a:lstStyle/>
        <a:p>
          <a:r>
            <a:rPr lang="en-US" dirty="0">
              <a:solidFill>
                <a:schemeClr val="bg1"/>
              </a:solidFill>
            </a:rPr>
            <a:t>Policy and public engagement</a:t>
          </a:r>
        </a:p>
      </dgm:t>
    </dgm:pt>
    <dgm:pt modelId="{9330C577-54F7-5F4A-A83A-B6700F9A1D26}" type="parTrans" cxnId="{0EFB20AC-56D1-104E-8050-707999D95E12}">
      <dgm:prSet/>
      <dgm:spPr/>
      <dgm:t>
        <a:bodyPr/>
        <a:lstStyle/>
        <a:p>
          <a:endParaRPr lang="en-US"/>
        </a:p>
      </dgm:t>
    </dgm:pt>
    <dgm:pt modelId="{788671E6-3E7A-6B41-90B7-641AB84D0BA8}" type="sibTrans" cxnId="{0EFB20AC-56D1-104E-8050-707999D95E12}">
      <dgm:prSet/>
      <dgm:spPr/>
      <dgm:t>
        <a:bodyPr/>
        <a:lstStyle/>
        <a:p>
          <a:endParaRPr lang="en-US"/>
        </a:p>
      </dgm:t>
    </dgm:pt>
    <dgm:pt modelId="{3D5F339E-4B4B-1D49-A075-283F379AFC43}" type="pres">
      <dgm:prSet presAssocID="{B9843243-7C18-394A-8466-2B0F245A4CC0}" presName="composite" presStyleCnt="0">
        <dgm:presLayoutVars>
          <dgm:chMax val="1"/>
          <dgm:dir/>
          <dgm:resizeHandles val="exact"/>
        </dgm:presLayoutVars>
      </dgm:prSet>
      <dgm:spPr/>
    </dgm:pt>
    <dgm:pt modelId="{90F29944-F0E5-EC4E-B300-E74474FA5A50}" type="pres">
      <dgm:prSet presAssocID="{B9843243-7C18-394A-8466-2B0F245A4CC0}" presName="radial" presStyleCnt="0">
        <dgm:presLayoutVars>
          <dgm:animLvl val="ctr"/>
        </dgm:presLayoutVars>
      </dgm:prSet>
      <dgm:spPr/>
    </dgm:pt>
    <dgm:pt modelId="{0BEDAEDE-71B7-4541-946F-E038843679CA}" type="pres">
      <dgm:prSet presAssocID="{A6797485-6FA0-4042-B521-FBAE707CA8BD}" presName="centerShape" presStyleLbl="vennNode1" presStyleIdx="0" presStyleCnt="6"/>
      <dgm:spPr/>
    </dgm:pt>
    <dgm:pt modelId="{248FE974-C2D7-F641-8C35-AAE7F7337DAD}" type="pres">
      <dgm:prSet presAssocID="{9DFFCE74-D284-8E4D-BEAA-DD699CF8F932}" presName="node" presStyleLbl="vennNode1" presStyleIdx="1" presStyleCnt="6">
        <dgm:presLayoutVars>
          <dgm:bulletEnabled val="1"/>
        </dgm:presLayoutVars>
      </dgm:prSet>
      <dgm:spPr/>
    </dgm:pt>
    <dgm:pt modelId="{D1DC9D1C-1B35-5340-AC05-9076E6D835CE}" type="pres">
      <dgm:prSet presAssocID="{3A22FE52-8D2B-E84D-BEDB-C35ECED1893B}" presName="node" presStyleLbl="vennNode1" presStyleIdx="2" presStyleCnt="6">
        <dgm:presLayoutVars>
          <dgm:bulletEnabled val="1"/>
        </dgm:presLayoutVars>
      </dgm:prSet>
      <dgm:spPr/>
    </dgm:pt>
    <dgm:pt modelId="{37BF20EE-EBF0-2F49-860D-1F2B5BF6FE64}" type="pres">
      <dgm:prSet presAssocID="{347D9E6A-DB06-CB48-B11D-9D106C9F38FD}" presName="node" presStyleLbl="vennNode1" presStyleIdx="3" presStyleCnt="6">
        <dgm:presLayoutVars>
          <dgm:bulletEnabled val="1"/>
        </dgm:presLayoutVars>
      </dgm:prSet>
      <dgm:spPr/>
    </dgm:pt>
    <dgm:pt modelId="{1D6B1648-3A23-0847-A0ED-9B81B87ACE86}" type="pres">
      <dgm:prSet presAssocID="{D4F99336-7A09-9C41-8D72-D9C98D0FCEF7}" presName="node" presStyleLbl="vennNode1" presStyleIdx="4" presStyleCnt="6">
        <dgm:presLayoutVars>
          <dgm:bulletEnabled val="1"/>
        </dgm:presLayoutVars>
      </dgm:prSet>
      <dgm:spPr/>
    </dgm:pt>
    <dgm:pt modelId="{238CBA1D-0049-1E42-85A6-8ACF9B3AEF18}" type="pres">
      <dgm:prSet presAssocID="{24AD55E6-38D7-1B47-85A3-A39174E8C38D}" presName="node" presStyleLbl="vennNode1" presStyleIdx="5" presStyleCnt="6">
        <dgm:presLayoutVars>
          <dgm:bulletEnabled val="1"/>
        </dgm:presLayoutVars>
      </dgm:prSet>
      <dgm:spPr/>
    </dgm:pt>
  </dgm:ptLst>
  <dgm:cxnLst>
    <dgm:cxn modelId="{1A568915-1202-404C-A37F-14F178C3513F}" type="presOf" srcId="{B9843243-7C18-394A-8466-2B0F245A4CC0}" destId="{3D5F339E-4B4B-1D49-A075-283F379AFC43}" srcOrd="0" destOrd="0" presId="urn:microsoft.com/office/officeart/2005/8/layout/radial3"/>
    <dgm:cxn modelId="{FF19801A-05A4-4145-B42E-B6730B661FE3}" type="presOf" srcId="{9DFFCE74-D284-8E4D-BEAA-DD699CF8F932}" destId="{248FE974-C2D7-F641-8C35-AAE7F7337DAD}" srcOrd="0" destOrd="0" presId="urn:microsoft.com/office/officeart/2005/8/layout/radial3"/>
    <dgm:cxn modelId="{70852927-272F-1B43-BC53-EEB9B831B181}" type="presOf" srcId="{24AD55E6-38D7-1B47-85A3-A39174E8C38D}" destId="{238CBA1D-0049-1E42-85A6-8ACF9B3AEF18}" srcOrd="0" destOrd="0" presId="urn:microsoft.com/office/officeart/2005/8/layout/radial3"/>
    <dgm:cxn modelId="{8C256249-42E9-514D-B721-CDC615675A19}" srcId="{A6797485-6FA0-4042-B521-FBAE707CA8BD}" destId="{9DFFCE74-D284-8E4D-BEAA-DD699CF8F932}" srcOrd="0" destOrd="0" parTransId="{77C15156-9CB6-A943-BE04-D6F820B6AAE7}" sibTransId="{ED938117-5CE9-5145-BA41-8B55CC125D13}"/>
    <dgm:cxn modelId="{50205C4A-02BD-5841-9FC5-9DC90F1FFEBC}" srcId="{A6797485-6FA0-4042-B521-FBAE707CA8BD}" destId="{3A22FE52-8D2B-E84D-BEDB-C35ECED1893B}" srcOrd="1" destOrd="0" parTransId="{5350B5A1-57C8-AA40-AB5A-2B6225BBA219}" sibTransId="{518108A4-EBD7-A149-86C8-65912D651C16}"/>
    <dgm:cxn modelId="{18AF8B5C-89FB-BB42-902E-1B7EB1C493A6}" srcId="{A6797485-6FA0-4042-B521-FBAE707CA8BD}" destId="{347D9E6A-DB06-CB48-B11D-9D106C9F38FD}" srcOrd="2" destOrd="0" parTransId="{07617994-17B8-FA4A-BB9F-6647A91DB9CF}" sibTransId="{F7649E45-B98C-FC4E-9E4D-AD892A7DACE8}"/>
    <dgm:cxn modelId="{35351872-0702-E343-BF9F-B62E4C73E2C1}" srcId="{B9843243-7C18-394A-8466-2B0F245A4CC0}" destId="{A6797485-6FA0-4042-B521-FBAE707CA8BD}" srcOrd="0" destOrd="0" parTransId="{3C9A1782-0EFC-9747-8952-1A049A3F8C02}" sibTransId="{41BCA1B8-95D9-8141-974C-B6674690AEAC}"/>
    <dgm:cxn modelId="{EBF9FF8F-7C70-764B-8164-8C2132B19988}" type="presOf" srcId="{D4F99336-7A09-9C41-8D72-D9C98D0FCEF7}" destId="{1D6B1648-3A23-0847-A0ED-9B81B87ACE86}" srcOrd="0" destOrd="0" presId="urn:microsoft.com/office/officeart/2005/8/layout/radial3"/>
    <dgm:cxn modelId="{60E79DA2-D21C-3E40-BBDD-9E3A7A9AE174}" srcId="{A6797485-6FA0-4042-B521-FBAE707CA8BD}" destId="{D4F99336-7A09-9C41-8D72-D9C98D0FCEF7}" srcOrd="3" destOrd="0" parTransId="{FD76F877-0EE2-0541-8239-AFF8D0765D9E}" sibTransId="{8D4B6BAE-6DAC-B646-819A-A38F45FD751F}"/>
    <dgm:cxn modelId="{0EFB20AC-56D1-104E-8050-707999D95E12}" srcId="{A6797485-6FA0-4042-B521-FBAE707CA8BD}" destId="{24AD55E6-38D7-1B47-85A3-A39174E8C38D}" srcOrd="4" destOrd="0" parTransId="{9330C577-54F7-5F4A-A83A-B6700F9A1D26}" sibTransId="{788671E6-3E7A-6B41-90B7-641AB84D0BA8}"/>
    <dgm:cxn modelId="{9D60A5C9-23F0-DD4A-B7A0-27917662CA5F}" type="presOf" srcId="{347D9E6A-DB06-CB48-B11D-9D106C9F38FD}" destId="{37BF20EE-EBF0-2F49-860D-1F2B5BF6FE64}" srcOrd="0" destOrd="0" presId="urn:microsoft.com/office/officeart/2005/8/layout/radial3"/>
    <dgm:cxn modelId="{5BE8B5CA-E5B5-DD4A-AA92-49277AB977B2}" type="presOf" srcId="{A6797485-6FA0-4042-B521-FBAE707CA8BD}" destId="{0BEDAEDE-71B7-4541-946F-E038843679CA}" srcOrd="0" destOrd="0" presId="urn:microsoft.com/office/officeart/2005/8/layout/radial3"/>
    <dgm:cxn modelId="{395D2FD6-DDC3-9D4D-ABCA-D90925380192}" type="presOf" srcId="{3A22FE52-8D2B-E84D-BEDB-C35ECED1893B}" destId="{D1DC9D1C-1B35-5340-AC05-9076E6D835CE}" srcOrd="0" destOrd="0" presId="urn:microsoft.com/office/officeart/2005/8/layout/radial3"/>
    <dgm:cxn modelId="{C176530B-E821-3E46-9ED0-376216F89B66}" type="presParOf" srcId="{3D5F339E-4B4B-1D49-A075-283F379AFC43}" destId="{90F29944-F0E5-EC4E-B300-E74474FA5A50}" srcOrd="0" destOrd="0" presId="urn:microsoft.com/office/officeart/2005/8/layout/radial3"/>
    <dgm:cxn modelId="{9FD7C008-7D49-BD46-9DE4-C8AB99A302DD}" type="presParOf" srcId="{90F29944-F0E5-EC4E-B300-E74474FA5A50}" destId="{0BEDAEDE-71B7-4541-946F-E038843679CA}" srcOrd="0" destOrd="0" presId="urn:microsoft.com/office/officeart/2005/8/layout/radial3"/>
    <dgm:cxn modelId="{F48BE840-AA4C-8F4C-A7B4-82C7CC3B3C38}" type="presParOf" srcId="{90F29944-F0E5-EC4E-B300-E74474FA5A50}" destId="{248FE974-C2D7-F641-8C35-AAE7F7337DAD}" srcOrd="1" destOrd="0" presId="urn:microsoft.com/office/officeart/2005/8/layout/radial3"/>
    <dgm:cxn modelId="{27F8423A-A592-F345-961F-294581A44BD8}" type="presParOf" srcId="{90F29944-F0E5-EC4E-B300-E74474FA5A50}" destId="{D1DC9D1C-1B35-5340-AC05-9076E6D835CE}" srcOrd="2" destOrd="0" presId="urn:microsoft.com/office/officeart/2005/8/layout/radial3"/>
    <dgm:cxn modelId="{D5529138-FED4-764E-8C7E-499632383E0E}" type="presParOf" srcId="{90F29944-F0E5-EC4E-B300-E74474FA5A50}" destId="{37BF20EE-EBF0-2F49-860D-1F2B5BF6FE64}" srcOrd="3" destOrd="0" presId="urn:microsoft.com/office/officeart/2005/8/layout/radial3"/>
    <dgm:cxn modelId="{CF0FD85A-1836-AC48-BFC1-1A8F49ED3D51}" type="presParOf" srcId="{90F29944-F0E5-EC4E-B300-E74474FA5A50}" destId="{1D6B1648-3A23-0847-A0ED-9B81B87ACE86}" srcOrd="4" destOrd="0" presId="urn:microsoft.com/office/officeart/2005/8/layout/radial3"/>
    <dgm:cxn modelId="{47EC356F-7935-D644-B01F-80BADC293F04}" type="presParOf" srcId="{90F29944-F0E5-EC4E-B300-E74474FA5A50}" destId="{238CBA1D-0049-1E42-85A6-8ACF9B3AEF18}"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6B4BD-5A72-0244-90B1-4CC238D98050}" type="doc">
      <dgm:prSet loTypeId="urn:microsoft.com/office/officeart/2005/8/layout/default" loCatId="" qsTypeId="urn:microsoft.com/office/officeart/2005/8/quickstyle/3d1" qsCatId="3D" csTypeId="urn:microsoft.com/office/officeart/2005/8/colors/colorful5" csCatId="colorful" phldr="1"/>
      <dgm:spPr/>
    </dgm:pt>
    <dgm:pt modelId="{10328881-8394-454F-8DE3-6F24A8C2C599}">
      <dgm:prSet phldrT="[Text]" custT="1"/>
      <dgm:spPr>
        <a:solidFill>
          <a:schemeClr val="accent1">
            <a:lumMod val="75000"/>
          </a:schemeClr>
        </a:solidFill>
      </dgm:spPr>
      <dgm:t>
        <a:bodyPr/>
        <a:lstStyle/>
        <a:p>
          <a:r>
            <a:rPr lang="en-US" sz="1500" b="0" dirty="0">
              <a:solidFill>
                <a:schemeClr val="bg1"/>
              </a:solidFill>
              <a:latin typeface="Arial" panose="020B0604020202020204" pitchFamily="34" charset="0"/>
              <a:cs typeface="Arial" panose="020B0604020202020204" pitchFamily="34" charset="0"/>
            </a:rPr>
            <a:t>Verification and monitoring</a:t>
          </a:r>
        </a:p>
      </dgm:t>
    </dgm:pt>
    <dgm:pt modelId="{E706E2E5-D4AD-454D-AEB9-8C635E293913}" type="parTrans" cxnId="{03F6C1F7-A91C-0E49-A027-DB3A9CC0E933}">
      <dgm:prSet/>
      <dgm:spPr/>
      <dgm:t>
        <a:bodyPr/>
        <a:lstStyle/>
        <a:p>
          <a:endParaRPr lang="en-US" sz="1500" b="0">
            <a:latin typeface="Arial" panose="020B0604020202020204" pitchFamily="34" charset="0"/>
            <a:cs typeface="Arial" panose="020B0604020202020204" pitchFamily="34" charset="0"/>
          </a:endParaRPr>
        </a:p>
      </dgm:t>
    </dgm:pt>
    <dgm:pt modelId="{7730C094-6F7B-2B46-AE6D-0EC5FE586704}" type="sibTrans" cxnId="{03F6C1F7-A91C-0E49-A027-DB3A9CC0E933}">
      <dgm:prSet/>
      <dgm:spPr/>
      <dgm:t>
        <a:bodyPr/>
        <a:lstStyle/>
        <a:p>
          <a:endParaRPr lang="en-US" sz="1500" b="0">
            <a:latin typeface="Arial" panose="020B0604020202020204" pitchFamily="34" charset="0"/>
            <a:cs typeface="Arial" panose="020B0604020202020204" pitchFamily="34" charset="0"/>
          </a:endParaRPr>
        </a:p>
      </dgm:t>
    </dgm:pt>
    <dgm:pt modelId="{3BF662F0-BE86-FA41-87D1-FF9E430A9675}">
      <dgm:prSet phldrT="[Text]" custT="1"/>
      <dgm:spPr>
        <a:solidFill>
          <a:schemeClr val="accent1">
            <a:lumMod val="75000"/>
          </a:schemeClr>
        </a:solidFill>
      </dgm:spPr>
      <dgm:t>
        <a:bodyPr/>
        <a:lstStyle/>
        <a:p>
          <a:r>
            <a:rPr lang="en-US" sz="1500" b="0" dirty="0">
              <a:solidFill>
                <a:schemeClr val="bg1"/>
              </a:solidFill>
              <a:latin typeface="Arial" panose="020B0604020202020204" pitchFamily="34" charset="0"/>
              <a:cs typeface="Arial" panose="020B0604020202020204" pitchFamily="34" charset="0"/>
            </a:rPr>
            <a:t>Natural disaster warning and preparedness</a:t>
          </a:r>
        </a:p>
      </dgm:t>
    </dgm:pt>
    <dgm:pt modelId="{547BA0CB-2783-7A43-98C9-51A84C9DF998}" type="parTrans" cxnId="{CDC406E9-2BFD-BF42-9090-8FAC481D8BE3}">
      <dgm:prSet/>
      <dgm:spPr/>
      <dgm:t>
        <a:bodyPr/>
        <a:lstStyle/>
        <a:p>
          <a:endParaRPr lang="en-US" sz="1500" b="0">
            <a:latin typeface="Arial" panose="020B0604020202020204" pitchFamily="34" charset="0"/>
            <a:cs typeface="Arial" panose="020B0604020202020204" pitchFamily="34" charset="0"/>
          </a:endParaRPr>
        </a:p>
      </dgm:t>
    </dgm:pt>
    <dgm:pt modelId="{640CC21B-C199-7A41-97E1-D32F3EF0411E}" type="sibTrans" cxnId="{CDC406E9-2BFD-BF42-9090-8FAC481D8BE3}">
      <dgm:prSet/>
      <dgm:spPr/>
      <dgm:t>
        <a:bodyPr/>
        <a:lstStyle/>
        <a:p>
          <a:endParaRPr lang="en-US" sz="1500" b="0">
            <a:latin typeface="Arial" panose="020B0604020202020204" pitchFamily="34" charset="0"/>
            <a:cs typeface="Arial" panose="020B0604020202020204" pitchFamily="34" charset="0"/>
          </a:endParaRPr>
        </a:p>
      </dgm:t>
    </dgm:pt>
    <dgm:pt modelId="{D56374C3-7BE7-AE43-AEA4-F808777F58F9}">
      <dgm:prSet phldrT="[Text]" custT="1"/>
      <dgm:spPr>
        <a:solidFill>
          <a:schemeClr val="accent1">
            <a:lumMod val="75000"/>
          </a:schemeClr>
        </a:solidFill>
      </dgm:spPr>
      <dgm:t>
        <a:bodyPr/>
        <a:lstStyle/>
        <a:p>
          <a:r>
            <a:rPr lang="en-US" sz="1500" b="0" dirty="0">
              <a:solidFill>
                <a:schemeClr val="bg1"/>
              </a:solidFill>
              <a:latin typeface="Arial" panose="020B0604020202020204" pitchFamily="34" charset="0"/>
              <a:cs typeface="Arial" panose="020B0604020202020204" pitchFamily="34" charset="0"/>
            </a:rPr>
            <a:t>Sustainable development</a:t>
          </a:r>
        </a:p>
      </dgm:t>
    </dgm:pt>
    <dgm:pt modelId="{D0B99C51-6EF7-C248-A7DA-2ABACC788766}" type="parTrans" cxnId="{833B203D-B619-A24C-B344-9CCCB95AC866}">
      <dgm:prSet/>
      <dgm:spPr/>
      <dgm:t>
        <a:bodyPr/>
        <a:lstStyle/>
        <a:p>
          <a:endParaRPr lang="en-US" sz="1500" b="0">
            <a:latin typeface="Arial" panose="020B0604020202020204" pitchFamily="34" charset="0"/>
            <a:cs typeface="Arial" panose="020B0604020202020204" pitchFamily="34" charset="0"/>
          </a:endParaRPr>
        </a:p>
      </dgm:t>
    </dgm:pt>
    <dgm:pt modelId="{C9DD2EEF-833C-654D-BE77-094B9119FB6C}" type="sibTrans" cxnId="{833B203D-B619-A24C-B344-9CCCB95AC866}">
      <dgm:prSet/>
      <dgm:spPr/>
      <dgm:t>
        <a:bodyPr/>
        <a:lstStyle/>
        <a:p>
          <a:endParaRPr lang="en-US" sz="1500" b="0">
            <a:latin typeface="Arial" panose="020B0604020202020204" pitchFamily="34" charset="0"/>
            <a:cs typeface="Arial" panose="020B0604020202020204" pitchFamily="34" charset="0"/>
          </a:endParaRPr>
        </a:p>
      </dgm:t>
    </dgm:pt>
    <dgm:pt modelId="{108BC93E-04E9-A04D-89BD-051A1B54E41E}">
      <dgm:prSet custT="1"/>
      <dgm:spPr>
        <a:solidFill>
          <a:schemeClr val="accent1">
            <a:lumMod val="75000"/>
          </a:schemeClr>
        </a:solidFill>
      </dgm:spPr>
      <dgm:t>
        <a:bodyPr/>
        <a:lstStyle/>
        <a:p>
          <a:r>
            <a:rPr lang="en-US" sz="1500" b="0" dirty="0">
              <a:solidFill>
                <a:schemeClr val="bg1"/>
              </a:solidFill>
              <a:latin typeface="Arial" panose="020B0604020202020204" pitchFamily="34" charset="0"/>
              <a:cs typeface="Arial" panose="020B0604020202020204" pitchFamily="34" charset="0"/>
            </a:rPr>
            <a:t>Knowledge expansion</a:t>
          </a:r>
        </a:p>
      </dgm:t>
    </dgm:pt>
    <dgm:pt modelId="{8D8AA366-7193-8B4D-A88F-B3637B63D197}" type="parTrans" cxnId="{EC3C43B5-FBF7-6E4B-8C6F-598082B6B219}">
      <dgm:prSet/>
      <dgm:spPr/>
      <dgm:t>
        <a:bodyPr/>
        <a:lstStyle/>
        <a:p>
          <a:endParaRPr lang="en-US" sz="1500" b="0">
            <a:latin typeface="Arial" panose="020B0604020202020204" pitchFamily="34" charset="0"/>
            <a:cs typeface="Arial" panose="020B0604020202020204" pitchFamily="34" charset="0"/>
          </a:endParaRPr>
        </a:p>
      </dgm:t>
    </dgm:pt>
    <dgm:pt modelId="{4C7EB6A2-6814-7D48-A11C-8E571F73E47E}" type="sibTrans" cxnId="{EC3C43B5-FBF7-6E4B-8C6F-598082B6B219}">
      <dgm:prSet/>
      <dgm:spPr/>
      <dgm:t>
        <a:bodyPr/>
        <a:lstStyle/>
        <a:p>
          <a:endParaRPr lang="en-US" sz="1500" b="0">
            <a:latin typeface="Arial" panose="020B0604020202020204" pitchFamily="34" charset="0"/>
            <a:cs typeface="Arial" panose="020B0604020202020204" pitchFamily="34" charset="0"/>
          </a:endParaRPr>
        </a:p>
      </dgm:t>
    </dgm:pt>
    <dgm:pt modelId="{BBDF355D-7676-834B-B1A8-D658C589C19F}">
      <dgm:prSet custT="1"/>
      <dgm:spPr>
        <a:solidFill>
          <a:schemeClr val="accent1">
            <a:lumMod val="75000"/>
          </a:schemeClr>
        </a:solidFill>
      </dgm:spPr>
      <dgm:t>
        <a:bodyPr/>
        <a:lstStyle/>
        <a:p>
          <a:r>
            <a:rPr lang="en-US" sz="1500" b="0" dirty="0">
              <a:solidFill>
                <a:schemeClr val="bg1"/>
              </a:solidFill>
              <a:latin typeface="Arial" panose="020B0604020202020204" pitchFamily="34" charset="0"/>
              <a:cs typeface="Arial" panose="020B0604020202020204" pitchFamily="34" charset="0"/>
            </a:rPr>
            <a:t>Human welfare</a:t>
          </a:r>
        </a:p>
      </dgm:t>
    </dgm:pt>
    <dgm:pt modelId="{091605CD-7FE6-EF4D-8D6C-F20FF5C49D99}" type="parTrans" cxnId="{1B4EF6CF-95EF-5945-9D18-72F5D722C4FD}">
      <dgm:prSet/>
      <dgm:spPr/>
      <dgm:t>
        <a:bodyPr/>
        <a:lstStyle/>
        <a:p>
          <a:endParaRPr lang="en-US" sz="1500" b="0">
            <a:latin typeface="Arial" panose="020B0604020202020204" pitchFamily="34" charset="0"/>
            <a:cs typeface="Arial" panose="020B0604020202020204" pitchFamily="34" charset="0"/>
          </a:endParaRPr>
        </a:p>
      </dgm:t>
    </dgm:pt>
    <dgm:pt modelId="{97E2F182-C42A-C242-9609-E01B33275E0D}" type="sibTrans" cxnId="{1B4EF6CF-95EF-5945-9D18-72F5D722C4FD}">
      <dgm:prSet/>
      <dgm:spPr/>
      <dgm:t>
        <a:bodyPr/>
        <a:lstStyle/>
        <a:p>
          <a:endParaRPr lang="en-US" sz="1500" b="0">
            <a:latin typeface="Arial" panose="020B0604020202020204" pitchFamily="34" charset="0"/>
            <a:cs typeface="Arial" panose="020B0604020202020204" pitchFamily="34" charset="0"/>
          </a:endParaRPr>
        </a:p>
      </dgm:t>
    </dgm:pt>
    <dgm:pt modelId="{E0E45EDD-6630-A246-8DA0-1D4B0E415C97}" type="pres">
      <dgm:prSet presAssocID="{80C6B4BD-5A72-0244-90B1-4CC238D98050}" presName="diagram" presStyleCnt="0">
        <dgm:presLayoutVars>
          <dgm:dir/>
          <dgm:resizeHandles val="exact"/>
        </dgm:presLayoutVars>
      </dgm:prSet>
      <dgm:spPr/>
    </dgm:pt>
    <dgm:pt modelId="{F68AAD83-05AF-DF4B-86D7-6D5551F73E5E}" type="pres">
      <dgm:prSet presAssocID="{10328881-8394-454F-8DE3-6F24A8C2C599}" presName="node" presStyleLbl="node1" presStyleIdx="0" presStyleCnt="5">
        <dgm:presLayoutVars>
          <dgm:bulletEnabled val="1"/>
        </dgm:presLayoutVars>
      </dgm:prSet>
      <dgm:spPr/>
    </dgm:pt>
    <dgm:pt modelId="{B2FB24D0-418F-774D-A1FC-37D2EC294CC2}" type="pres">
      <dgm:prSet presAssocID="{7730C094-6F7B-2B46-AE6D-0EC5FE586704}" presName="sibTrans" presStyleCnt="0"/>
      <dgm:spPr/>
    </dgm:pt>
    <dgm:pt modelId="{EF536237-F714-744B-93AC-A572015A70C7}" type="pres">
      <dgm:prSet presAssocID="{3BF662F0-BE86-FA41-87D1-FF9E430A9675}" presName="node" presStyleLbl="node1" presStyleIdx="1" presStyleCnt="5" custScaleY="142875">
        <dgm:presLayoutVars>
          <dgm:bulletEnabled val="1"/>
        </dgm:presLayoutVars>
      </dgm:prSet>
      <dgm:spPr/>
    </dgm:pt>
    <dgm:pt modelId="{307E7FF0-67A2-B747-A57B-36BBF11FD030}" type="pres">
      <dgm:prSet presAssocID="{640CC21B-C199-7A41-97E1-D32F3EF0411E}" presName="sibTrans" presStyleCnt="0"/>
      <dgm:spPr/>
    </dgm:pt>
    <dgm:pt modelId="{152CFCFC-4A69-2D47-94A0-EA6C29F21DFA}" type="pres">
      <dgm:prSet presAssocID="{D56374C3-7BE7-AE43-AEA4-F808777F58F9}" presName="node" presStyleLbl="node1" presStyleIdx="2" presStyleCnt="5">
        <dgm:presLayoutVars>
          <dgm:bulletEnabled val="1"/>
        </dgm:presLayoutVars>
      </dgm:prSet>
      <dgm:spPr/>
    </dgm:pt>
    <dgm:pt modelId="{204D857F-68C9-394E-ADDB-251BA9963B9A}" type="pres">
      <dgm:prSet presAssocID="{C9DD2EEF-833C-654D-BE77-094B9119FB6C}" presName="sibTrans" presStyleCnt="0"/>
      <dgm:spPr/>
    </dgm:pt>
    <dgm:pt modelId="{0A4DB9E3-6F24-6544-A86A-7D0D0B79C402}" type="pres">
      <dgm:prSet presAssocID="{108BC93E-04E9-A04D-89BD-051A1B54E41E}" presName="node" presStyleLbl="node1" presStyleIdx="3" presStyleCnt="5">
        <dgm:presLayoutVars>
          <dgm:bulletEnabled val="1"/>
        </dgm:presLayoutVars>
      </dgm:prSet>
      <dgm:spPr/>
    </dgm:pt>
    <dgm:pt modelId="{26E70A5E-D6D3-364A-BA01-0DA9C07AFABC}" type="pres">
      <dgm:prSet presAssocID="{4C7EB6A2-6814-7D48-A11C-8E571F73E47E}" presName="sibTrans" presStyleCnt="0"/>
      <dgm:spPr/>
    </dgm:pt>
    <dgm:pt modelId="{2134770B-793F-904A-8EF8-ECF9EF9D2CD5}" type="pres">
      <dgm:prSet presAssocID="{BBDF355D-7676-834B-B1A8-D658C589C19F}" presName="node" presStyleLbl="node1" presStyleIdx="4" presStyleCnt="5">
        <dgm:presLayoutVars>
          <dgm:bulletEnabled val="1"/>
        </dgm:presLayoutVars>
      </dgm:prSet>
      <dgm:spPr/>
    </dgm:pt>
  </dgm:ptLst>
  <dgm:cxnLst>
    <dgm:cxn modelId="{833B203D-B619-A24C-B344-9CCCB95AC866}" srcId="{80C6B4BD-5A72-0244-90B1-4CC238D98050}" destId="{D56374C3-7BE7-AE43-AEA4-F808777F58F9}" srcOrd="2" destOrd="0" parTransId="{D0B99C51-6EF7-C248-A7DA-2ABACC788766}" sibTransId="{C9DD2EEF-833C-654D-BE77-094B9119FB6C}"/>
    <dgm:cxn modelId="{97DE273F-C788-744D-A51E-B2D5F86E537D}" type="presOf" srcId="{108BC93E-04E9-A04D-89BD-051A1B54E41E}" destId="{0A4DB9E3-6F24-6544-A86A-7D0D0B79C402}" srcOrd="0" destOrd="0" presId="urn:microsoft.com/office/officeart/2005/8/layout/default"/>
    <dgm:cxn modelId="{00F5B141-6CEC-784B-9363-C22BA0F72B5B}" type="presOf" srcId="{D56374C3-7BE7-AE43-AEA4-F808777F58F9}" destId="{152CFCFC-4A69-2D47-94A0-EA6C29F21DFA}" srcOrd="0" destOrd="0" presId="urn:microsoft.com/office/officeart/2005/8/layout/default"/>
    <dgm:cxn modelId="{8F449149-D3B6-5248-AF32-85F5F8AEB468}" type="presOf" srcId="{80C6B4BD-5A72-0244-90B1-4CC238D98050}" destId="{E0E45EDD-6630-A246-8DA0-1D4B0E415C97}" srcOrd="0" destOrd="0" presId="urn:microsoft.com/office/officeart/2005/8/layout/default"/>
    <dgm:cxn modelId="{EC3C43B5-FBF7-6E4B-8C6F-598082B6B219}" srcId="{80C6B4BD-5A72-0244-90B1-4CC238D98050}" destId="{108BC93E-04E9-A04D-89BD-051A1B54E41E}" srcOrd="3" destOrd="0" parTransId="{8D8AA366-7193-8B4D-A88F-B3637B63D197}" sibTransId="{4C7EB6A2-6814-7D48-A11C-8E571F73E47E}"/>
    <dgm:cxn modelId="{362F45C6-A3AA-084A-8A1E-A8A73ABB8BD0}" type="presOf" srcId="{3BF662F0-BE86-FA41-87D1-FF9E430A9675}" destId="{EF536237-F714-744B-93AC-A572015A70C7}" srcOrd="0" destOrd="0" presId="urn:microsoft.com/office/officeart/2005/8/layout/default"/>
    <dgm:cxn modelId="{BF17A4C8-883F-A74C-924E-68801DB6D372}" type="presOf" srcId="{BBDF355D-7676-834B-B1A8-D658C589C19F}" destId="{2134770B-793F-904A-8EF8-ECF9EF9D2CD5}" srcOrd="0" destOrd="0" presId="urn:microsoft.com/office/officeart/2005/8/layout/default"/>
    <dgm:cxn modelId="{1B4EF6CF-95EF-5945-9D18-72F5D722C4FD}" srcId="{80C6B4BD-5A72-0244-90B1-4CC238D98050}" destId="{BBDF355D-7676-834B-B1A8-D658C589C19F}" srcOrd="4" destOrd="0" parTransId="{091605CD-7FE6-EF4D-8D6C-F20FF5C49D99}" sibTransId="{97E2F182-C42A-C242-9609-E01B33275E0D}"/>
    <dgm:cxn modelId="{AE5E69D2-9785-EA4A-B3C1-8614DE03D1B3}" type="presOf" srcId="{10328881-8394-454F-8DE3-6F24A8C2C599}" destId="{F68AAD83-05AF-DF4B-86D7-6D5551F73E5E}" srcOrd="0" destOrd="0" presId="urn:microsoft.com/office/officeart/2005/8/layout/default"/>
    <dgm:cxn modelId="{CDC406E9-2BFD-BF42-9090-8FAC481D8BE3}" srcId="{80C6B4BD-5A72-0244-90B1-4CC238D98050}" destId="{3BF662F0-BE86-FA41-87D1-FF9E430A9675}" srcOrd="1" destOrd="0" parTransId="{547BA0CB-2783-7A43-98C9-51A84C9DF998}" sibTransId="{640CC21B-C199-7A41-97E1-D32F3EF0411E}"/>
    <dgm:cxn modelId="{03F6C1F7-A91C-0E49-A027-DB3A9CC0E933}" srcId="{80C6B4BD-5A72-0244-90B1-4CC238D98050}" destId="{10328881-8394-454F-8DE3-6F24A8C2C599}" srcOrd="0" destOrd="0" parTransId="{E706E2E5-D4AD-454D-AEB9-8C635E293913}" sibTransId="{7730C094-6F7B-2B46-AE6D-0EC5FE586704}"/>
    <dgm:cxn modelId="{FB67A97C-F55C-4140-A50D-C85071A59873}" type="presParOf" srcId="{E0E45EDD-6630-A246-8DA0-1D4B0E415C97}" destId="{F68AAD83-05AF-DF4B-86D7-6D5551F73E5E}" srcOrd="0" destOrd="0" presId="urn:microsoft.com/office/officeart/2005/8/layout/default"/>
    <dgm:cxn modelId="{61818338-524F-344F-96E2-5F5AD9AD9998}" type="presParOf" srcId="{E0E45EDD-6630-A246-8DA0-1D4B0E415C97}" destId="{B2FB24D0-418F-774D-A1FC-37D2EC294CC2}" srcOrd="1" destOrd="0" presId="urn:microsoft.com/office/officeart/2005/8/layout/default"/>
    <dgm:cxn modelId="{A4E54052-EE37-294E-90B4-44092188F5CF}" type="presParOf" srcId="{E0E45EDD-6630-A246-8DA0-1D4B0E415C97}" destId="{EF536237-F714-744B-93AC-A572015A70C7}" srcOrd="2" destOrd="0" presId="urn:microsoft.com/office/officeart/2005/8/layout/default"/>
    <dgm:cxn modelId="{D590C8D6-D5EE-4F4F-86B7-D4B69D9A0175}" type="presParOf" srcId="{E0E45EDD-6630-A246-8DA0-1D4B0E415C97}" destId="{307E7FF0-67A2-B747-A57B-36BBF11FD030}" srcOrd="3" destOrd="0" presId="urn:microsoft.com/office/officeart/2005/8/layout/default"/>
    <dgm:cxn modelId="{ABCA486C-575E-F245-8EDE-B19DF796EDD8}" type="presParOf" srcId="{E0E45EDD-6630-A246-8DA0-1D4B0E415C97}" destId="{152CFCFC-4A69-2D47-94A0-EA6C29F21DFA}" srcOrd="4" destOrd="0" presId="urn:microsoft.com/office/officeart/2005/8/layout/default"/>
    <dgm:cxn modelId="{8E3326FF-A2AB-8546-A58B-1DD7918F1EB7}" type="presParOf" srcId="{E0E45EDD-6630-A246-8DA0-1D4B0E415C97}" destId="{204D857F-68C9-394E-ADDB-251BA9963B9A}" srcOrd="5" destOrd="0" presId="urn:microsoft.com/office/officeart/2005/8/layout/default"/>
    <dgm:cxn modelId="{9E6EE148-879E-A141-A9D8-7A83D42BEA2A}" type="presParOf" srcId="{E0E45EDD-6630-A246-8DA0-1D4B0E415C97}" destId="{0A4DB9E3-6F24-6544-A86A-7D0D0B79C402}" srcOrd="6" destOrd="0" presId="urn:microsoft.com/office/officeart/2005/8/layout/default"/>
    <dgm:cxn modelId="{AC7E4D8C-A49C-ED47-8A01-DD2D261ED09D}" type="presParOf" srcId="{E0E45EDD-6630-A246-8DA0-1D4B0E415C97}" destId="{26E70A5E-D6D3-364A-BA01-0DA9C07AFABC}" srcOrd="7" destOrd="0" presId="urn:microsoft.com/office/officeart/2005/8/layout/default"/>
    <dgm:cxn modelId="{05F93E98-22EF-F04E-91ED-7B9B0FF6A19C}" type="presParOf" srcId="{E0E45EDD-6630-A246-8DA0-1D4B0E415C97}" destId="{2134770B-793F-904A-8EF8-ECF9EF9D2CD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40C612-3AF9-9C40-B01A-49EDCB19B6E2}"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US"/>
        </a:p>
      </dgm:t>
    </dgm:pt>
    <dgm:pt modelId="{4E6866D7-91C8-EC41-AE45-8392962EF488}">
      <dgm:prSet phldrT="[Text]"/>
      <dgm:spPr/>
      <dgm:t>
        <a:bodyPr/>
        <a:lstStyle/>
        <a:p>
          <a:r>
            <a:rPr lang="en-US" dirty="0"/>
            <a:t>Science as usual</a:t>
          </a:r>
        </a:p>
      </dgm:t>
    </dgm:pt>
    <dgm:pt modelId="{F2428EFE-02DA-FF4B-B6A6-859716160D77}" type="parTrans" cxnId="{D730A061-43B3-4741-8E37-71DC6C4683CC}">
      <dgm:prSet/>
      <dgm:spPr/>
      <dgm:t>
        <a:bodyPr/>
        <a:lstStyle/>
        <a:p>
          <a:endParaRPr lang="en-US"/>
        </a:p>
      </dgm:t>
    </dgm:pt>
    <dgm:pt modelId="{480C3C78-FBF1-BD4B-A74D-815154455783}" type="sibTrans" cxnId="{D730A061-43B3-4741-8E37-71DC6C4683CC}">
      <dgm:prSet/>
      <dgm:spPr/>
      <dgm:t>
        <a:bodyPr/>
        <a:lstStyle/>
        <a:p>
          <a:endParaRPr lang="en-US"/>
        </a:p>
      </dgm:t>
    </dgm:pt>
    <dgm:pt modelId="{68755A4E-B018-374B-85A9-C8755DBFF3DE}">
      <dgm:prSet phldrT="[Text]" phldr="1"/>
      <dgm:spPr>
        <a:solidFill>
          <a:schemeClr val="accent1">
            <a:lumMod val="75000"/>
          </a:schemeClr>
        </a:solidFill>
      </dgm:spPr>
      <dgm:t>
        <a:bodyPr/>
        <a:lstStyle/>
        <a:p>
          <a:endParaRPr lang="en-US" dirty="0">
            <a:solidFill>
              <a:schemeClr val="bg1"/>
            </a:solidFill>
          </a:endParaRPr>
        </a:p>
      </dgm:t>
    </dgm:pt>
    <dgm:pt modelId="{58B54BE7-E062-B547-AD88-436F6EAD5460}" type="parTrans" cxnId="{3AC3F6BE-B8D9-9941-B723-129D9766E05B}">
      <dgm:prSet/>
      <dgm:spPr/>
      <dgm:t>
        <a:bodyPr/>
        <a:lstStyle/>
        <a:p>
          <a:endParaRPr lang="en-US"/>
        </a:p>
      </dgm:t>
    </dgm:pt>
    <dgm:pt modelId="{0ED47A01-BA0C-F940-B845-E447CB4BF1C0}" type="sibTrans" cxnId="{3AC3F6BE-B8D9-9941-B723-129D9766E05B}">
      <dgm:prSet/>
      <dgm:spPr/>
      <dgm:t>
        <a:bodyPr/>
        <a:lstStyle/>
        <a:p>
          <a:endParaRPr lang="en-US"/>
        </a:p>
      </dgm:t>
    </dgm:pt>
    <dgm:pt modelId="{EB166E1C-03CB-2A47-B100-58136263E412}">
      <dgm:prSet phldrT="[Text]"/>
      <dgm:spPr/>
      <dgm:t>
        <a:bodyPr/>
        <a:lstStyle/>
        <a:p>
          <a:r>
            <a:rPr lang="en-US" dirty="0"/>
            <a:t>policy engagement</a:t>
          </a:r>
        </a:p>
      </dgm:t>
    </dgm:pt>
    <dgm:pt modelId="{1275428E-0AE8-3B47-99E8-032B7238B372}" type="parTrans" cxnId="{9C663F24-177F-E245-A4CE-C0196F13CA68}">
      <dgm:prSet/>
      <dgm:spPr/>
      <dgm:t>
        <a:bodyPr/>
        <a:lstStyle/>
        <a:p>
          <a:endParaRPr lang="en-US"/>
        </a:p>
      </dgm:t>
    </dgm:pt>
    <dgm:pt modelId="{05EBAD2C-9482-CE48-BA64-706E88DA86E8}" type="sibTrans" cxnId="{9C663F24-177F-E245-A4CE-C0196F13CA68}">
      <dgm:prSet/>
      <dgm:spPr/>
      <dgm:t>
        <a:bodyPr/>
        <a:lstStyle/>
        <a:p>
          <a:endParaRPr lang="en-US"/>
        </a:p>
      </dgm:t>
    </dgm:pt>
    <dgm:pt modelId="{3B6602BD-4CDE-2B41-B03C-D7252B12C1CF}">
      <dgm:prSet phldrT="[Text]" phldr="1"/>
      <dgm:spPr/>
      <dgm:t>
        <a:bodyPr/>
        <a:lstStyle/>
        <a:p>
          <a:endParaRPr lang="en-US" dirty="0"/>
        </a:p>
      </dgm:t>
    </dgm:pt>
    <dgm:pt modelId="{267EF0E2-661A-FC48-AB74-AE2589E49651}" type="sibTrans" cxnId="{A20143A6-47D1-404A-AF58-225D08E02388}">
      <dgm:prSet/>
      <dgm:spPr/>
      <dgm:t>
        <a:bodyPr/>
        <a:lstStyle/>
        <a:p>
          <a:endParaRPr lang="en-US"/>
        </a:p>
      </dgm:t>
    </dgm:pt>
    <dgm:pt modelId="{C07853E6-0DC7-4A4F-9B2F-03A1B922EED8}" type="parTrans" cxnId="{A20143A6-47D1-404A-AF58-225D08E02388}">
      <dgm:prSet/>
      <dgm:spPr/>
      <dgm:t>
        <a:bodyPr/>
        <a:lstStyle/>
        <a:p>
          <a:endParaRPr lang="en-US"/>
        </a:p>
      </dgm:t>
    </dgm:pt>
    <dgm:pt modelId="{F7EF2EB3-B74A-8C4E-89AD-A6940A7C4B59}" type="pres">
      <dgm:prSet presAssocID="{4340C612-3AF9-9C40-B01A-49EDCB19B6E2}" presName="Name0" presStyleCnt="0">
        <dgm:presLayoutVars>
          <dgm:dir/>
          <dgm:animOne val="branch"/>
          <dgm:animLvl val="lvl"/>
        </dgm:presLayoutVars>
      </dgm:prSet>
      <dgm:spPr/>
    </dgm:pt>
    <dgm:pt modelId="{11E2D65F-1A8C-3F4F-96F1-7173E5A4895A}" type="pres">
      <dgm:prSet presAssocID="{3B6602BD-4CDE-2B41-B03C-D7252B12C1CF}" presName="chaos" presStyleCnt="0"/>
      <dgm:spPr/>
    </dgm:pt>
    <dgm:pt modelId="{6FBAEFE1-56BD-E14D-A239-BC14BBA2416A}" type="pres">
      <dgm:prSet presAssocID="{3B6602BD-4CDE-2B41-B03C-D7252B12C1CF}" presName="parTx1" presStyleLbl="revTx" presStyleIdx="0" presStyleCnt="3"/>
      <dgm:spPr/>
    </dgm:pt>
    <dgm:pt modelId="{CE22B031-F162-5F4C-ADBF-9DB2798236C8}" type="pres">
      <dgm:prSet presAssocID="{3B6602BD-4CDE-2B41-B03C-D7252B12C1CF}" presName="desTx1" presStyleLbl="revTx" presStyleIdx="1" presStyleCnt="3">
        <dgm:presLayoutVars>
          <dgm:bulletEnabled val="1"/>
        </dgm:presLayoutVars>
      </dgm:prSet>
      <dgm:spPr/>
    </dgm:pt>
    <dgm:pt modelId="{1BC56863-92D3-4B44-A4C7-79FCC2262255}" type="pres">
      <dgm:prSet presAssocID="{3B6602BD-4CDE-2B41-B03C-D7252B12C1CF}" presName="c1" presStyleLbl="node1" presStyleIdx="0" presStyleCnt="19"/>
      <dgm:spPr/>
    </dgm:pt>
    <dgm:pt modelId="{58C3E322-BC94-D148-84AA-7D9CAED060C1}" type="pres">
      <dgm:prSet presAssocID="{3B6602BD-4CDE-2B41-B03C-D7252B12C1CF}" presName="c2" presStyleLbl="node1" presStyleIdx="1" presStyleCnt="19"/>
      <dgm:spPr/>
    </dgm:pt>
    <dgm:pt modelId="{652BC04B-6879-B144-8A43-75CA4FC39D1F}" type="pres">
      <dgm:prSet presAssocID="{3B6602BD-4CDE-2B41-B03C-D7252B12C1CF}" presName="c3" presStyleLbl="node1" presStyleIdx="2" presStyleCnt="19"/>
      <dgm:spPr/>
    </dgm:pt>
    <dgm:pt modelId="{FBFEDD18-5AF4-694D-B582-8C3D18A744A6}" type="pres">
      <dgm:prSet presAssocID="{3B6602BD-4CDE-2B41-B03C-D7252B12C1CF}" presName="c4" presStyleLbl="node1" presStyleIdx="3" presStyleCnt="19"/>
      <dgm:spPr/>
    </dgm:pt>
    <dgm:pt modelId="{012D3ED3-69EC-AA47-9900-9C39EC805C81}" type="pres">
      <dgm:prSet presAssocID="{3B6602BD-4CDE-2B41-B03C-D7252B12C1CF}" presName="c5" presStyleLbl="node1" presStyleIdx="4" presStyleCnt="19"/>
      <dgm:spPr/>
    </dgm:pt>
    <dgm:pt modelId="{8D7597F7-0058-2D4F-AF67-EFD13044EE79}" type="pres">
      <dgm:prSet presAssocID="{3B6602BD-4CDE-2B41-B03C-D7252B12C1CF}" presName="c6" presStyleLbl="node1" presStyleIdx="5" presStyleCnt="19"/>
      <dgm:spPr/>
    </dgm:pt>
    <dgm:pt modelId="{0AFAFA4C-52CE-6F40-95C3-7004AAC5CA36}" type="pres">
      <dgm:prSet presAssocID="{3B6602BD-4CDE-2B41-B03C-D7252B12C1CF}" presName="c7" presStyleLbl="node1" presStyleIdx="6" presStyleCnt="19"/>
      <dgm:spPr/>
    </dgm:pt>
    <dgm:pt modelId="{0FED18F3-AC47-004C-A1C7-3E933458FCFF}" type="pres">
      <dgm:prSet presAssocID="{3B6602BD-4CDE-2B41-B03C-D7252B12C1CF}" presName="c8" presStyleLbl="node1" presStyleIdx="7" presStyleCnt="19"/>
      <dgm:spPr/>
    </dgm:pt>
    <dgm:pt modelId="{5F652F0F-527F-E643-ABA3-5D10122D0DC1}" type="pres">
      <dgm:prSet presAssocID="{3B6602BD-4CDE-2B41-B03C-D7252B12C1CF}" presName="c9" presStyleLbl="node1" presStyleIdx="8" presStyleCnt="19"/>
      <dgm:spPr/>
    </dgm:pt>
    <dgm:pt modelId="{0CBCB086-1285-2145-B240-A7996F7D8EDB}" type="pres">
      <dgm:prSet presAssocID="{3B6602BD-4CDE-2B41-B03C-D7252B12C1CF}" presName="c10" presStyleLbl="node1" presStyleIdx="9" presStyleCnt="19"/>
      <dgm:spPr>
        <a:solidFill>
          <a:srgbClr val="FFFF00"/>
        </a:solidFill>
      </dgm:spPr>
    </dgm:pt>
    <dgm:pt modelId="{6364026B-C9E5-2C40-AF60-E767007912CF}" type="pres">
      <dgm:prSet presAssocID="{3B6602BD-4CDE-2B41-B03C-D7252B12C1CF}" presName="c11" presStyleLbl="node1" presStyleIdx="10" presStyleCnt="19"/>
      <dgm:spPr/>
    </dgm:pt>
    <dgm:pt modelId="{C5159FDB-5D11-9743-AEE8-82DE6BCE515C}" type="pres">
      <dgm:prSet presAssocID="{3B6602BD-4CDE-2B41-B03C-D7252B12C1CF}" presName="c12" presStyleLbl="node1" presStyleIdx="11" presStyleCnt="19"/>
      <dgm:spPr/>
    </dgm:pt>
    <dgm:pt modelId="{00C9BB29-0CEA-F24B-B447-97AF6D7A8273}" type="pres">
      <dgm:prSet presAssocID="{3B6602BD-4CDE-2B41-B03C-D7252B12C1CF}" presName="c13" presStyleLbl="node1" presStyleIdx="12" presStyleCnt="19"/>
      <dgm:spPr>
        <a:solidFill>
          <a:srgbClr val="FFFF00"/>
        </a:solidFill>
      </dgm:spPr>
    </dgm:pt>
    <dgm:pt modelId="{1977B107-E6AF-AE43-80AC-FD0FD78EF6F0}" type="pres">
      <dgm:prSet presAssocID="{3B6602BD-4CDE-2B41-B03C-D7252B12C1CF}" presName="c14" presStyleLbl="node1" presStyleIdx="13" presStyleCnt="19"/>
      <dgm:spPr/>
    </dgm:pt>
    <dgm:pt modelId="{35A23776-3C5D-594C-A197-6B0976C1B616}" type="pres">
      <dgm:prSet presAssocID="{3B6602BD-4CDE-2B41-B03C-D7252B12C1CF}" presName="c15" presStyleLbl="node1" presStyleIdx="14" presStyleCnt="19"/>
      <dgm:spPr/>
    </dgm:pt>
    <dgm:pt modelId="{6411B8FB-FB62-4E4C-9111-7C0D9DC8865A}" type="pres">
      <dgm:prSet presAssocID="{3B6602BD-4CDE-2B41-B03C-D7252B12C1CF}" presName="c16" presStyleLbl="node1" presStyleIdx="15" presStyleCnt="19"/>
      <dgm:spPr/>
    </dgm:pt>
    <dgm:pt modelId="{9F9A29D3-5520-CC48-AB5D-A762B7E80EDE}" type="pres">
      <dgm:prSet presAssocID="{3B6602BD-4CDE-2B41-B03C-D7252B12C1CF}" presName="c17" presStyleLbl="node1" presStyleIdx="16" presStyleCnt="19"/>
      <dgm:spPr>
        <a:solidFill>
          <a:srgbClr val="FFFF00"/>
        </a:solidFill>
      </dgm:spPr>
    </dgm:pt>
    <dgm:pt modelId="{E499A893-8DDD-F44D-8FFB-2746C7F1F463}" type="pres">
      <dgm:prSet presAssocID="{3B6602BD-4CDE-2B41-B03C-D7252B12C1CF}" presName="c18" presStyleLbl="node1" presStyleIdx="17" presStyleCnt="19"/>
      <dgm:spPr/>
    </dgm:pt>
    <dgm:pt modelId="{7F56C931-5810-2C4F-9080-B86814586AA3}" type="pres">
      <dgm:prSet presAssocID="{267EF0E2-661A-FC48-AB74-AE2589E49651}" presName="chevronComposite1" presStyleCnt="0"/>
      <dgm:spPr/>
    </dgm:pt>
    <dgm:pt modelId="{C2F01113-C819-FE4E-8EA2-6823E2B20C74}" type="pres">
      <dgm:prSet presAssocID="{267EF0E2-661A-FC48-AB74-AE2589E49651}" presName="chevron1" presStyleLbl="sibTrans2D1" presStyleIdx="0" presStyleCnt="2"/>
      <dgm:spPr/>
    </dgm:pt>
    <dgm:pt modelId="{4F551A60-23CB-CA40-8A1D-581B5F29082A}" type="pres">
      <dgm:prSet presAssocID="{267EF0E2-661A-FC48-AB74-AE2589E49651}" presName="spChevron1" presStyleCnt="0"/>
      <dgm:spPr/>
    </dgm:pt>
    <dgm:pt modelId="{E712BE97-24E5-6B45-AF5C-DB08F5531125}" type="pres">
      <dgm:prSet presAssocID="{267EF0E2-661A-FC48-AB74-AE2589E49651}" presName="overlap" presStyleCnt="0"/>
      <dgm:spPr/>
    </dgm:pt>
    <dgm:pt modelId="{D0708717-D169-D148-8E12-6B571E9C7EC8}" type="pres">
      <dgm:prSet presAssocID="{267EF0E2-661A-FC48-AB74-AE2589E49651}" presName="chevronComposite2" presStyleCnt="0"/>
      <dgm:spPr/>
    </dgm:pt>
    <dgm:pt modelId="{0C752A51-CAF2-5548-A9B7-9687728BEFCB}" type="pres">
      <dgm:prSet presAssocID="{267EF0E2-661A-FC48-AB74-AE2589E49651}" presName="chevron2" presStyleLbl="sibTrans2D1" presStyleIdx="1" presStyleCnt="2"/>
      <dgm:spPr/>
    </dgm:pt>
    <dgm:pt modelId="{B86E4E6B-EA8D-0E4E-B31D-E9653C31AA19}" type="pres">
      <dgm:prSet presAssocID="{267EF0E2-661A-FC48-AB74-AE2589E49651}" presName="spChevron2" presStyleCnt="0"/>
      <dgm:spPr/>
    </dgm:pt>
    <dgm:pt modelId="{7D48F954-7187-A349-B188-8E6513FD868E}" type="pres">
      <dgm:prSet presAssocID="{68755A4E-B018-374B-85A9-C8755DBFF3DE}" presName="last" presStyleCnt="0"/>
      <dgm:spPr/>
    </dgm:pt>
    <dgm:pt modelId="{78907C02-9ED3-BD4C-B55C-85B1AE1537A4}" type="pres">
      <dgm:prSet presAssocID="{68755A4E-B018-374B-85A9-C8755DBFF3DE}" presName="circleTx" presStyleLbl="node1" presStyleIdx="18" presStyleCnt="19"/>
      <dgm:spPr/>
    </dgm:pt>
    <dgm:pt modelId="{1867B742-E674-C94E-9FF0-87020FC11DC2}" type="pres">
      <dgm:prSet presAssocID="{68755A4E-B018-374B-85A9-C8755DBFF3DE}" presName="desTxN" presStyleLbl="revTx" presStyleIdx="2" presStyleCnt="3" custScaleY="91824" custLinFactNeighborX="4636" custLinFactNeighborY="-1005">
        <dgm:presLayoutVars>
          <dgm:bulletEnabled val="1"/>
        </dgm:presLayoutVars>
      </dgm:prSet>
      <dgm:spPr/>
    </dgm:pt>
    <dgm:pt modelId="{0D1E3A01-EA0E-1044-AFEE-D4936B853CE5}" type="pres">
      <dgm:prSet presAssocID="{68755A4E-B018-374B-85A9-C8755DBFF3DE}" presName="spN" presStyleCnt="0"/>
      <dgm:spPr/>
    </dgm:pt>
  </dgm:ptLst>
  <dgm:cxnLst>
    <dgm:cxn modelId="{9C663F24-177F-E245-A4CE-C0196F13CA68}" srcId="{68755A4E-B018-374B-85A9-C8755DBFF3DE}" destId="{EB166E1C-03CB-2A47-B100-58136263E412}" srcOrd="0" destOrd="0" parTransId="{1275428E-0AE8-3B47-99E8-032B7238B372}" sibTransId="{05EBAD2C-9482-CE48-BA64-706E88DA86E8}"/>
    <dgm:cxn modelId="{B9AFC443-7061-784A-87C1-40613D5365FB}" type="presOf" srcId="{EB166E1C-03CB-2A47-B100-58136263E412}" destId="{1867B742-E674-C94E-9FF0-87020FC11DC2}" srcOrd="0" destOrd="0" presId="urn:microsoft.com/office/officeart/2009/3/layout/RandomtoResultProcess"/>
    <dgm:cxn modelId="{70AFA55E-822E-924F-922B-162806544807}" type="presOf" srcId="{68755A4E-B018-374B-85A9-C8755DBFF3DE}" destId="{78907C02-9ED3-BD4C-B55C-85B1AE1537A4}" srcOrd="0" destOrd="0" presId="urn:microsoft.com/office/officeart/2009/3/layout/RandomtoResultProcess"/>
    <dgm:cxn modelId="{D730A061-43B3-4741-8E37-71DC6C4683CC}" srcId="{3B6602BD-4CDE-2B41-B03C-D7252B12C1CF}" destId="{4E6866D7-91C8-EC41-AE45-8392962EF488}" srcOrd="0" destOrd="0" parTransId="{F2428EFE-02DA-FF4B-B6A6-859716160D77}" sibTransId="{480C3C78-FBF1-BD4B-A74D-815154455783}"/>
    <dgm:cxn modelId="{AF3B1A66-6D64-494E-8939-E2B33F2A5587}" type="presOf" srcId="{3B6602BD-4CDE-2B41-B03C-D7252B12C1CF}" destId="{6FBAEFE1-56BD-E14D-A239-BC14BBA2416A}" srcOrd="0" destOrd="0" presId="urn:microsoft.com/office/officeart/2009/3/layout/RandomtoResultProcess"/>
    <dgm:cxn modelId="{326B2E9D-6292-9C44-9612-008A85AF7F11}" type="presOf" srcId="{4E6866D7-91C8-EC41-AE45-8392962EF488}" destId="{CE22B031-F162-5F4C-ADBF-9DB2798236C8}" srcOrd="0" destOrd="0" presId="urn:microsoft.com/office/officeart/2009/3/layout/RandomtoResultProcess"/>
    <dgm:cxn modelId="{6CA5819F-05F6-1C46-BABD-D99A1E130F0C}" type="presOf" srcId="{4340C612-3AF9-9C40-B01A-49EDCB19B6E2}" destId="{F7EF2EB3-B74A-8C4E-89AD-A6940A7C4B59}" srcOrd="0" destOrd="0" presId="urn:microsoft.com/office/officeart/2009/3/layout/RandomtoResultProcess"/>
    <dgm:cxn modelId="{A20143A6-47D1-404A-AF58-225D08E02388}" srcId="{4340C612-3AF9-9C40-B01A-49EDCB19B6E2}" destId="{3B6602BD-4CDE-2B41-B03C-D7252B12C1CF}" srcOrd="0" destOrd="0" parTransId="{C07853E6-0DC7-4A4F-9B2F-03A1B922EED8}" sibTransId="{267EF0E2-661A-FC48-AB74-AE2589E49651}"/>
    <dgm:cxn modelId="{3AC3F6BE-B8D9-9941-B723-129D9766E05B}" srcId="{4340C612-3AF9-9C40-B01A-49EDCB19B6E2}" destId="{68755A4E-B018-374B-85A9-C8755DBFF3DE}" srcOrd="1" destOrd="0" parTransId="{58B54BE7-E062-B547-AD88-436F6EAD5460}" sibTransId="{0ED47A01-BA0C-F940-B845-E447CB4BF1C0}"/>
    <dgm:cxn modelId="{1BB427D3-A557-D549-8787-C882AA93EBE7}" type="presParOf" srcId="{F7EF2EB3-B74A-8C4E-89AD-A6940A7C4B59}" destId="{11E2D65F-1A8C-3F4F-96F1-7173E5A4895A}" srcOrd="0" destOrd="0" presId="urn:microsoft.com/office/officeart/2009/3/layout/RandomtoResultProcess"/>
    <dgm:cxn modelId="{F76968AA-DB7D-A54B-A0B7-2EB1DA240E62}" type="presParOf" srcId="{11E2D65F-1A8C-3F4F-96F1-7173E5A4895A}" destId="{6FBAEFE1-56BD-E14D-A239-BC14BBA2416A}" srcOrd="0" destOrd="0" presId="urn:microsoft.com/office/officeart/2009/3/layout/RandomtoResultProcess"/>
    <dgm:cxn modelId="{F6FB7F2A-DABA-2A4D-A865-B9EF088C3D38}" type="presParOf" srcId="{11E2D65F-1A8C-3F4F-96F1-7173E5A4895A}" destId="{CE22B031-F162-5F4C-ADBF-9DB2798236C8}" srcOrd="1" destOrd="0" presId="urn:microsoft.com/office/officeart/2009/3/layout/RandomtoResultProcess"/>
    <dgm:cxn modelId="{032161FA-9957-B84F-980E-75EC8E43A59D}" type="presParOf" srcId="{11E2D65F-1A8C-3F4F-96F1-7173E5A4895A}" destId="{1BC56863-92D3-4B44-A4C7-79FCC2262255}" srcOrd="2" destOrd="0" presId="urn:microsoft.com/office/officeart/2009/3/layout/RandomtoResultProcess"/>
    <dgm:cxn modelId="{C11918B6-ED91-9E46-ACBF-7D51125E1E98}" type="presParOf" srcId="{11E2D65F-1A8C-3F4F-96F1-7173E5A4895A}" destId="{58C3E322-BC94-D148-84AA-7D9CAED060C1}" srcOrd="3" destOrd="0" presId="urn:microsoft.com/office/officeart/2009/3/layout/RandomtoResultProcess"/>
    <dgm:cxn modelId="{1D298312-BBF5-BD4B-851E-1FFE8A7E89FD}" type="presParOf" srcId="{11E2D65F-1A8C-3F4F-96F1-7173E5A4895A}" destId="{652BC04B-6879-B144-8A43-75CA4FC39D1F}" srcOrd="4" destOrd="0" presId="urn:microsoft.com/office/officeart/2009/3/layout/RandomtoResultProcess"/>
    <dgm:cxn modelId="{9ADD49B5-A8EE-754C-BDB1-22C502E4190B}" type="presParOf" srcId="{11E2D65F-1A8C-3F4F-96F1-7173E5A4895A}" destId="{FBFEDD18-5AF4-694D-B582-8C3D18A744A6}" srcOrd="5" destOrd="0" presId="urn:microsoft.com/office/officeart/2009/3/layout/RandomtoResultProcess"/>
    <dgm:cxn modelId="{C68D412E-761A-A444-88A7-54BA99343D03}" type="presParOf" srcId="{11E2D65F-1A8C-3F4F-96F1-7173E5A4895A}" destId="{012D3ED3-69EC-AA47-9900-9C39EC805C81}" srcOrd="6" destOrd="0" presId="urn:microsoft.com/office/officeart/2009/3/layout/RandomtoResultProcess"/>
    <dgm:cxn modelId="{8967F238-DB71-3349-A402-6101BB4125B4}" type="presParOf" srcId="{11E2D65F-1A8C-3F4F-96F1-7173E5A4895A}" destId="{8D7597F7-0058-2D4F-AF67-EFD13044EE79}" srcOrd="7" destOrd="0" presId="urn:microsoft.com/office/officeart/2009/3/layout/RandomtoResultProcess"/>
    <dgm:cxn modelId="{B5012B14-EA50-C44B-8426-D746EC592747}" type="presParOf" srcId="{11E2D65F-1A8C-3F4F-96F1-7173E5A4895A}" destId="{0AFAFA4C-52CE-6F40-95C3-7004AAC5CA36}" srcOrd="8" destOrd="0" presId="urn:microsoft.com/office/officeart/2009/3/layout/RandomtoResultProcess"/>
    <dgm:cxn modelId="{F8A794B0-01FB-E147-B9F9-DD8309FB4477}" type="presParOf" srcId="{11E2D65F-1A8C-3F4F-96F1-7173E5A4895A}" destId="{0FED18F3-AC47-004C-A1C7-3E933458FCFF}" srcOrd="9" destOrd="0" presId="urn:microsoft.com/office/officeart/2009/3/layout/RandomtoResultProcess"/>
    <dgm:cxn modelId="{C5EEDECC-5F4B-834F-ACF3-CFC842722397}" type="presParOf" srcId="{11E2D65F-1A8C-3F4F-96F1-7173E5A4895A}" destId="{5F652F0F-527F-E643-ABA3-5D10122D0DC1}" srcOrd="10" destOrd="0" presId="urn:microsoft.com/office/officeart/2009/3/layout/RandomtoResultProcess"/>
    <dgm:cxn modelId="{3C50EF1E-A7F6-784A-AA29-FB2BDB87A979}" type="presParOf" srcId="{11E2D65F-1A8C-3F4F-96F1-7173E5A4895A}" destId="{0CBCB086-1285-2145-B240-A7996F7D8EDB}" srcOrd="11" destOrd="0" presId="urn:microsoft.com/office/officeart/2009/3/layout/RandomtoResultProcess"/>
    <dgm:cxn modelId="{4D129BCD-AEFC-FA4E-975E-E2BAB9B33CE1}" type="presParOf" srcId="{11E2D65F-1A8C-3F4F-96F1-7173E5A4895A}" destId="{6364026B-C9E5-2C40-AF60-E767007912CF}" srcOrd="12" destOrd="0" presId="urn:microsoft.com/office/officeart/2009/3/layout/RandomtoResultProcess"/>
    <dgm:cxn modelId="{44C16585-888A-3C44-8A65-3FFFD31F59FF}" type="presParOf" srcId="{11E2D65F-1A8C-3F4F-96F1-7173E5A4895A}" destId="{C5159FDB-5D11-9743-AEE8-82DE6BCE515C}" srcOrd="13" destOrd="0" presId="urn:microsoft.com/office/officeart/2009/3/layout/RandomtoResultProcess"/>
    <dgm:cxn modelId="{95AE9A43-F2A0-A34D-95E0-E7E920B28480}" type="presParOf" srcId="{11E2D65F-1A8C-3F4F-96F1-7173E5A4895A}" destId="{00C9BB29-0CEA-F24B-B447-97AF6D7A8273}" srcOrd="14" destOrd="0" presId="urn:microsoft.com/office/officeart/2009/3/layout/RandomtoResultProcess"/>
    <dgm:cxn modelId="{B6E5CEF3-3AD9-664C-B835-A0EEBCD552C1}" type="presParOf" srcId="{11E2D65F-1A8C-3F4F-96F1-7173E5A4895A}" destId="{1977B107-E6AF-AE43-80AC-FD0FD78EF6F0}" srcOrd="15" destOrd="0" presId="urn:microsoft.com/office/officeart/2009/3/layout/RandomtoResultProcess"/>
    <dgm:cxn modelId="{7F89167E-6CA6-0C4F-BF3E-AC6908C9989B}" type="presParOf" srcId="{11E2D65F-1A8C-3F4F-96F1-7173E5A4895A}" destId="{35A23776-3C5D-594C-A197-6B0976C1B616}" srcOrd="16" destOrd="0" presId="urn:microsoft.com/office/officeart/2009/3/layout/RandomtoResultProcess"/>
    <dgm:cxn modelId="{AE2EACA8-AA61-6A48-B0F6-C6E23A93717E}" type="presParOf" srcId="{11E2D65F-1A8C-3F4F-96F1-7173E5A4895A}" destId="{6411B8FB-FB62-4E4C-9111-7C0D9DC8865A}" srcOrd="17" destOrd="0" presId="urn:microsoft.com/office/officeart/2009/3/layout/RandomtoResultProcess"/>
    <dgm:cxn modelId="{603FA3E2-3B6D-E145-8EF7-C55B2740A120}" type="presParOf" srcId="{11E2D65F-1A8C-3F4F-96F1-7173E5A4895A}" destId="{9F9A29D3-5520-CC48-AB5D-A762B7E80EDE}" srcOrd="18" destOrd="0" presId="urn:microsoft.com/office/officeart/2009/3/layout/RandomtoResultProcess"/>
    <dgm:cxn modelId="{2378C048-15D2-AB4F-AC78-2F1C751819BF}" type="presParOf" srcId="{11E2D65F-1A8C-3F4F-96F1-7173E5A4895A}" destId="{E499A893-8DDD-F44D-8FFB-2746C7F1F463}" srcOrd="19" destOrd="0" presId="urn:microsoft.com/office/officeart/2009/3/layout/RandomtoResultProcess"/>
    <dgm:cxn modelId="{D41F756F-251D-BB49-9B30-36164DAF5831}" type="presParOf" srcId="{F7EF2EB3-B74A-8C4E-89AD-A6940A7C4B59}" destId="{7F56C931-5810-2C4F-9080-B86814586AA3}" srcOrd="1" destOrd="0" presId="urn:microsoft.com/office/officeart/2009/3/layout/RandomtoResultProcess"/>
    <dgm:cxn modelId="{56AA69BC-989B-5C4A-A021-0C5229721268}" type="presParOf" srcId="{7F56C931-5810-2C4F-9080-B86814586AA3}" destId="{C2F01113-C819-FE4E-8EA2-6823E2B20C74}" srcOrd="0" destOrd="0" presId="urn:microsoft.com/office/officeart/2009/3/layout/RandomtoResultProcess"/>
    <dgm:cxn modelId="{89BE575B-8376-E84A-B8E4-747027705EB7}" type="presParOf" srcId="{7F56C931-5810-2C4F-9080-B86814586AA3}" destId="{4F551A60-23CB-CA40-8A1D-581B5F29082A}" srcOrd="1" destOrd="0" presId="urn:microsoft.com/office/officeart/2009/3/layout/RandomtoResultProcess"/>
    <dgm:cxn modelId="{B1D6AD0D-1142-4D43-84E5-22BFA4FE0C5F}" type="presParOf" srcId="{F7EF2EB3-B74A-8C4E-89AD-A6940A7C4B59}" destId="{E712BE97-24E5-6B45-AF5C-DB08F5531125}" srcOrd="2" destOrd="0" presId="urn:microsoft.com/office/officeart/2009/3/layout/RandomtoResultProcess"/>
    <dgm:cxn modelId="{46E87E17-2F54-D941-9B60-8489CC3DEA96}" type="presParOf" srcId="{F7EF2EB3-B74A-8C4E-89AD-A6940A7C4B59}" destId="{D0708717-D169-D148-8E12-6B571E9C7EC8}" srcOrd="3" destOrd="0" presId="urn:microsoft.com/office/officeart/2009/3/layout/RandomtoResultProcess"/>
    <dgm:cxn modelId="{BD5AE94B-B635-AF44-8665-EF946B89E120}" type="presParOf" srcId="{D0708717-D169-D148-8E12-6B571E9C7EC8}" destId="{0C752A51-CAF2-5548-A9B7-9687728BEFCB}" srcOrd="0" destOrd="0" presId="urn:microsoft.com/office/officeart/2009/3/layout/RandomtoResultProcess"/>
    <dgm:cxn modelId="{EE609018-962B-BB44-A7F5-B11A33F66B21}" type="presParOf" srcId="{D0708717-D169-D148-8E12-6B571E9C7EC8}" destId="{B86E4E6B-EA8D-0E4E-B31D-E9653C31AA19}" srcOrd="1" destOrd="0" presId="urn:microsoft.com/office/officeart/2009/3/layout/RandomtoResultProcess"/>
    <dgm:cxn modelId="{7B6768E2-FAC7-D243-BB47-5A14E584C2A9}" type="presParOf" srcId="{F7EF2EB3-B74A-8C4E-89AD-A6940A7C4B59}" destId="{7D48F954-7187-A349-B188-8E6513FD868E}" srcOrd="4" destOrd="0" presId="urn:microsoft.com/office/officeart/2009/3/layout/RandomtoResultProcess"/>
    <dgm:cxn modelId="{362C8996-4847-0B4C-A472-A3166F2B44F3}" type="presParOf" srcId="{7D48F954-7187-A349-B188-8E6513FD868E}" destId="{78907C02-9ED3-BD4C-B55C-85B1AE1537A4}" srcOrd="0" destOrd="0" presId="urn:microsoft.com/office/officeart/2009/3/layout/RandomtoResultProcess"/>
    <dgm:cxn modelId="{9F8EF7DF-4B5F-5746-A3CE-F4D09F85433F}" type="presParOf" srcId="{7D48F954-7187-A349-B188-8E6513FD868E}" destId="{1867B742-E674-C94E-9FF0-87020FC11DC2}" srcOrd="1" destOrd="0" presId="urn:microsoft.com/office/officeart/2009/3/layout/RandomtoResultProcess"/>
    <dgm:cxn modelId="{CA82DB81-76DF-3A40-9B92-FA2A4ECDE3DB}" type="presParOf" srcId="{7D48F954-7187-A349-B188-8E6513FD868E}" destId="{0D1E3A01-EA0E-1044-AFEE-D4936B853CE5}" srcOrd="2" destOrd="0" presId="urn:microsoft.com/office/officeart/2009/3/layout/RandomtoResultProcess"/>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953140-56D8-4E41-891D-BB1E2B0C7DC8}"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F011691A-69A6-434F-A2DB-DFAE92778873}">
      <dgm:prSet phldrT="[Text]" custT="1"/>
      <dgm:spPr>
        <a:solidFill>
          <a:schemeClr val="accent1">
            <a:lumMod val="75000"/>
          </a:schemeClr>
        </a:solidFill>
      </dgm:spPr>
      <dgm:t>
        <a:bodyPr/>
        <a:lstStyle/>
        <a:p>
          <a:r>
            <a:rPr lang="en-US" sz="1500" dirty="0"/>
            <a:t>Epistemic Community</a:t>
          </a:r>
        </a:p>
      </dgm:t>
    </dgm:pt>
    <dgm:pt modelId="{17CFD84D-3105-4941-B68D-894226DE8038}" type="parTrans" cxnId="{29F53747-2726-124D-8CE0-A2F337B970B1}">
      <dgm:prSet/>
      <dgm:spPr/>
      <dgm:t>
        <a:bodyPr/>
        <a:lstStyle/>
        <a:p>
          <a:endParaRPr lang="en-US"/>
        </a:p>
      </dgm:t>
    </dgm:pt>
    <dgm:pt modelId="{71688E10-4B42-6D43-9920-F548523C417D}" type="sibTrans" cxnId="{29F53747-2726-124D-8CE0-A2F337B970B1}">
      <dgm:prSet/>
      <dgm:spPr/>
      <dgm:t>
        <a:bodyPr/>
        <a:lstStyle/>
        <a:p>
          <a:endParaRPr lang="en-US"/>
        </a:p>
      </dgm:t>
    </dgm:pt>
    <dgm:pt modelId="{C07894E0-0329-CE45-92D7-41C4B0FEADBE}">
      <dgm:prSet phldrT="[Text]" custT="1"/>
      <dgm:spPr>
        <a:solidFill>
          <a:schemeClr val="accent1">
            <a:lumMod val="75000"/>
          </a:schemeClr>
        </a:solidFill>
      </dgm:spPr>
      <dgm:t>
        <a:bodyPr/>
        <a:lstStyle/>
        <a:p>
          <a:r>
            <a:rPr lang="en-US" sz="1500" dirty="0"/>
            <a:t>Academic Publication</a:t>
          </a:r>
        </a:p>
      </dgm:t>
    </dgm:pt>
    <dgm:pt modelId="{6FF52BA8-C36F-E14C-8D0B-242E525AAB10}" type="parTrans" cxnId="{842026F4-69ED-004C-BD3C-0C4BCA36069F}">
      <dgm:prSet/>
      <dgm:spPr/>
      <dgm:t>
        <a:bodyPr/>
        <a:lstStyle/>
        <a:p>
          <a:endParaRPr lang="en-US"/>
        </a:p>
      </dgm:t>
    </dgm:pt>
    <dgm:pt modelId="{95DE0937-1D02-C74C-9BFD-A0A89D5C608E}" type="sibTrans" cxnId="{842026F4-69ED-004C-BD3C-0C4BCA36069F}">
      <dgm:prSet/>
      <dgm:spPr/>
      <dgm:t>
        <a:bodyPr/>
        <a:lstStyle/>
        <a:p>
          <a:endParaRPr lang="en-US"/>
        </a:p>
      </dgm:t>
    </dgm:pt>
    <dgm:pt modelId="{41D9C1BD-ADCA-9B4A-9A00-860447DBBB08}">
      <dgm:prSet phldrT="[Text]" custT="1"/>
      <dgm:spPr>
        <a:solidFill>
          <a:schemeClr val="accent1">
            <a:lumMod val="75000"/>
          </a:schemeClr>
        </a:solidFill>
      </dgm:spPr>
      <dgm:t>
        <a:bodyPr/>
        <a:lstStyle/>
        <a:p>
          <a:r>
            <a:rPr lang="en-US" sz="1500" dirty="0"/>
            <a:t>Policy consultation</a:t>
          </a:r>
        </a:p>
      </dgm:t>
    </dgm:pt>
    <dgm:pt modelId="{1EA943FD-0805-3744-87BE-54ADE0413314}" type="parTrans" cxnId="{09E8A63B-1616-504D-A5EC-FA5C6CB7CAD4}">
      <dgm:prSet/>
      <dgm:spPr/>
      <dgm:t>
        <a:bodyPr/>
        <a:lstStyle/>
        <a:p>
          <a:endParaRPr lang="en-US"/>
        </a:p>
      </dgm:t>
    </dgm:pt>
    <dgm:pt modelId="{DA19F45A-8AF6-1946-891C-559BF4E3D533}" type="sibTrans" cxnId="{09E8A63B-1616-504D-A5EC-FA5C6CB7CAD4}">
      <dgm:prSet/>
      <dgm:spPr/>
      <dgm:t>
        <a:bodyPr/>
        <a:lstStyle/>
        <a:p>
          <a:endParaRPr lang="en-US"/>
        </a:p>
      </dgm:t>
    </dgm:pt>
    <dgm:pt modelId="{79DE70D4-B466-2C4B-B2B6-DF8B57956BA5}">
      <dgm:prSet phldrT="[Text]" custT="1"/>
      <dgm:spPr>
        <a:solidFill>
          <a:schemeClr val="accent1">
            <a:lumMod val="75000"/>
          </a:schemeClr>
        </a:solidFill>
      </dgm:spPr>
      <dgm:t>
        <a:bodyPr/>
        <a:lstStyle/>
        <a:p>
          <a:r>
            <a:rPr lang="en-US" sz="1500" dirty="0"/>
            <a:t>Public forums</a:t>
          </a:r>
        </a:p>
      </dgm:t>
    </dgm:pt>
    <dgm:pt modelId="{46B723FD-86E3-EE4A-A742-9D87E0638B36}" type="parTrans" cxnId="{F8E84C57-1A83-6C4A-9F39-E8482C9BFA35}">
      <dgm:prSet/>
      <dgm:spPr/>
      <dgm:t>
        <a:bodyPr/>
        <a:lstStyle/>
        <a:p>
          <a:endParaRPr lang="en-US"/>
        </a:p>
      </dgm:t>
    </dgm:pt>
    <dgm:pt modelId="{C34124EA-4AFD-F844-9662-D9241844AE5C}" type="sibTrans" cxnId="{F8E84C57-1A83-6C4A-9F39-E8482C9BFA35}">
      <dgm:prSet/>
      <dgm:spPr/>
      <dgm:t>
        <a:bodyPr/>
        <a:lstStyle/>
        <a:p>
          <a:endParaRPr lang="en-US"/>
        </a:p>
      </dgm:t>
    </dgm:pt>
    <dgm:pt modelId="{4D078425-9E37-1D4F-9214-18269F0A67D9}" type="pres">
      <dgm:prSet presAssocID="{42953140-56D8-4E41-891D-BB1E2B0C7DC8}" presName="Name0" presStyleCnt="0">
        <dgm:presLayoutVars>
          <dgm:chMax val="1"/>
          <dgm:chPref val="1"/>
          <dgm:dir/>
          <dgm:animOne val="branch"/>
          <dgm:animLvl val="lvl"/>
        </dgm:presLayoutVars>
      </dgm:prSet>
      <dgm:spPr/>
    </dgm:pt>
    <dgm:pt modelId="{E52E870D-BAC0-174E-B45C-897737C49322}" type="pres">
      <dgm:prSet presAssocID="{F011691A-69A6-434F-A2DB-DFAE92778873}" presName="singleCycle" presStyleCnt="0"/>
      <dgm:spPr/>
    </dgm:pt>
    <dgm:pt modelId="{15F2A8AC-8B58-9447-AEC8-49D13331F5EB}" type="pres">
      <dgm:prSet presAssocID="{F011691A-69A6-434F-A2DB-DFAE92778873}" presName="singleCenter" presStyleLbl="node1" presStyleIdx="0" presStyleCnt="4" custLinFactNeighborX="1007" custLinFactNeighborY="-1001">
        <dgm:presLayoutVars>
          <dgm:chMax val="7"/>
          <dgm:chPref val="7"/>
        </dgm:presLayoutVars>
      </dgm:prSet>
      <dgm:spPr/>
    </dgm:pt>
    <dgm:pt modelId="{506847E5-A5A7-6448-A9CA-C19E2DD6A4B6}" type="pres">
      <dgm:prSet presAssocID="{6FF52BA8-C36F-E14C-8D0B-242E525AAB10}" presName="Name56" presStyleLbl="parChTrans1D2" presStyleIdx="0" presStyleCnt="3"/>
      <dgm:spPr/>
    </dgm:pt>
    <dgm:pt modelId="{9C1C4192-DD60-264B-AFC1-4D2BD366B318}" type="pres">
      <dgm:prSet presAssocID="{C07894E0-0329-CE45-92D7-41C4B0FEADBE}" presName="text0" presStyleLbl="node1" presStyleIdx="1" presStyleCnt="4" custScaleX="174168" custRadScaleRad="69737" custRadScaleInc="184">
        <dgm:presLayoutVars>
          <dgm:bulletEnabled val="1"/>
        </dgm:presLayoutVars>
      </dgm:prSet>
      <dgm:spPr/>
    </dgm:pt>
    <dgm:pt modelId="{CAB6DFBC-BC9E-2245-B666-E69118542739}" type="pres">
      <dgm:prSet presAssocID="{1EA943FD-0805-3744-87BE-54ADE0413314}" presName="Name56" presStyleLbl="parChTrans1D2" presStyleIdx="1" presStyleCnt="3"/>
      <dgm:spPr/>
    </dgm:pt>
    <dgm:pt modelId="{E931D640-0D17-114F-BEEE-F559D4431898}" type="pres">
      <dgm:prSet presAssocID="{41D9C1BD-ADCA-9B4A-9A00-860447DBBB08}" presName="text0" presStyleLbl="node1" presStyleIdx="2" presStyleCnt="4" custRadScaleRad="78930" custRadScaleInc="575">
        <dgm:presLayoutVars>
          <dgm:bulletEnabled val="1"/>
        </dgm:presLayoutVars>
      </dgm:prSet>
      <dgm:spPr/>
    </dgm:pt>
    <dgm:pt modelId="{41DB8F3E-DCB3-AA4E-A610-F0D0CD7D2B86}" type="pres">
      <dgm:prSet presAssocID="{46B723FD-86E3-EE4A-A742-9D87E0638B36}" presName="Name56" presStyleLbl="parChTrans1D2" presStyleIdx="2" presStyleCnt="3"/>
      <dgm:spPr/>
    </dgm:pt>
    <dgm:pt modelId="{324EF8EE-4D2A-D641-9CC3-8502A4E47513}" type="pres">
      <dgm:prSet presAssocID="{79DE70D4-B466-2C4B-B2B6-DF8B57956BA5}" presName="text0" presStyleLbl="node1" presStyleIdx="3" presStyleCnt="4" custScaleX="125411" custRadScaleRad="74710" custRadScaleInc="2427">
        <dgm:presLayoutVars>
          <dgm:bulletEnabled val="1"/>
        </dgm:presLayoutVars>
      </dgm:prSet>
      <dgm:spPr/>
    </dgm:pt>
  </dgm:ptLst>
  <dgm:cxnLst>
    <dgm:cxn modelId="{B8703101-99CF-7342-8991-C81A6C69ADC2}" type="presOf" srcId="{C07894E0-0329-CE45-92D7-41C4B0FEADBE}" destId="{9C1C4192-DD60-264B-AFC1-4D2BD366B318}" srcOrd="0" destOrd="0" presId="urn:microsoft.com/office/officeart/2008/layout/RadialCluster"/>
    <dgm:cxn modelId="{EB3BB20C-E1C7-844F-B7F6-057586FCEBF6}" type="presOf" srcId="{1EA943FD-0805-3744-87BE-54ADE0413314}" destId="{CAB6DFBC-BC9E-2245-B666-E69118542739}" srcOrd="0" destOrd="0" presId="urn:microsoft.com/office/officeart/2008/layout/RadialCluster"/>
    <dgm:cxn modelId="{A58B363A-7CF6-4C4C-9BD1-2542540F1DB8}" type="presOf" srcId="{79DE70D4-B466-2C4B-B2B6-DF8B57956BA5}" destId="{324EF8EE-4D2A-D641-9CC3-8502A4E47513}" srcOrd="0" destOrd="0" presId="urn:microsoft.com/office/officeart/2008/layout/RadialCluster"/>
    <dgm:cxn modelId="{09E8A63B-1616-504D-A5EC-FA5C6CB7CAD4}" srcId="{F011691A-69A6-434F-A2DB-DFAE92778873}" destId="{41D9C1BD-ADCA-9B4A-9A00-860447DBBB08}" srcOrd="1" destOrd="0" parTransId="{1EA943FD-0805-3744-87BE-54ADE0413314}" sibTransId="{DA19F45A-8AF6-1946-891C-559BF4E3D533}"/>
    <dgm:cxn modelId="{29F53747-2726-124D-8CE0-A2F337B970B1}" srcId="{42953140-56D8-4E41-891D-BB1E2B0C7DC8}" destId="{F011691A-69A6-434F-A2DB-DFAE92778873}" srcOrd="0" destOrd="0" parTransId="{17CFD84D-3105-4941-B68D-894226DE8038}" sibTransId="{71688E10-4B42-6D43-9920-F548523C417D}"/>
    <dgm:cxn modelId="{F8E84C57-1A83-6C4A-9F39-E8482C9BFA35}" srcId="{F011691A-69A6-434F-A2DB-DFAE92778873}" destId="{79DE70D4-B466-2C4B-B2B6-DF8B57956BA5}" srcOrd="2" destOrd="0" parTransId="{46B723FD-86E3-EE4A-A742-9D87E0638B36}" sibTransId="{C34124EA-4AFD-F844-9662-D9241844AE5C}"/>
    <dgm:cxn modelId="{6C6B085A-BDB6-7642-BE7D-7D9FD6E51082}" type="presOf" srcId="{41D9C1BD-ADCA-9B4A-9A00-860447DBBB08}" destId="{E931D640-0D17-114F-BEEE-F559D4431898}" srcOrd="0" destOrd="0" presId="urn:microsoft.com/office/officeart/2008/layout/RadialCluster"/>
    <dgm:cxn modelId="{B5D8528A-FF13-0440-AA2B-53673D8F8284}" type="presOf" srcId="{42953140-56D8-4E41-891D-BB1E2B0C7DC8}" destId="{4D078425-9E37-1D4F-9214-18269F0A67D9}" srcOrd="0" destOrd="0" presId="urn:microsoft.com/office/officeart/2008/layout/RadialCluster"/>
    <dgm:cxn modelId="{8992F38C-3477-5948-A432-89FEA43844E3}" type="presOf" srcId="{6FF52BA8-C36F-E14C-8D0B-242E525AAB10}" destId="{506847E5-A5A7-6448-A9CA-C19E2DD6A4B6}" srcOrd="0" destOrd="0" presId="urn:microsoft.com/office/officeart/2008/layout/RadialCluster"/>
    <dgm:cxn modelId="{B81823E8-F4A3-F74E-AA23-581D0DF533BC}" type="presOf" srcId="{46B723FD-86E3-EE4A-A742-9D87E0638B36}" destId="{41DB8F3E-DCB3-AA4E-A610-F0D0CD7D2B86}" srcOrd="0" destOrd="0" presId="urn:microsoft.com/office/officeart/2008/layout/RadialCluster"/>
    <dgm:cxn modelId="{3DA617EB-3844-614E-BE8D-143D38215556}" type="presOf" srcId="{F011691A-69A6-434F-A2DB-DFAE92778873}" destId="{15F2A8AC-8B58-9447-AEC8-49D13331F5EB}" srcOrd="0" destOrd="0" presId="urn:microsoft.com/office/officeart/2008/layout/RadialCluster"/>
    <dgm:cxn modelId="{842026F4-69ED-004C-BD3C-0C4BCA36069F}" srcId="{F011691A-69A6-434F-A2DB-DFAE92778873}" destId="{C07894E0-0329-CE45-92D7-41C4B0FEADBE}" srcOrd="0" destOrd="0" parTransId="{6FF52BA8-C36F-E14C-8D0B-242E525AAB10}" sibTransId="{95DE0937-1D02-C74C-9BFD-A0A89D5C608E}"/>
    <dgm:cxn modelId="{FFF8E8CA-F5EA-174B-A04C-7D338708F332}" type="presParOf" srcId="{4D078425-9E37-1D4F-9214-18269F0A67D9}" destId="{E52E870D-BAC0-174E-B45C-897737C49322}" srcOrd="0" destOrd="0" presId="urn:microsoft.com/office/officeart/2008/layout/RadialCluster"/>
    <dgm:cxn modelId="{0D1E6597-7C50-464C-80D2-3F831080FC6B}" type="presParOf" srcId="{E52E870D-BAC0-174E-B45C-897737C49322}" destId="{15F2A8AC-8B58-9447-AEC8-49D13331F5EB}" srcOrd="0" destOrd="0" presId="urn:microsoft.com/office/officeart/2008/layout/RadialCluster"/>
    <dgm:cxn modelId="{A633A9C5-DD57-2544-8179-F59F917540B6}" type="presParOf" srcId="{E52E870D-BAC0-174E-B45C-897737C49322}" destId="{506847E5-A5A7-6448-A9CA-C19E2DD6A4B6}" srcOrd="1" destOrd="0" presId="urn:microsoft.com/office/officeart/2008/layout/RadialCluster"/>
    <dgm:cxn modelId="{2E7CF7BD-C020-A74D-A1F8-D5A70EBD1467}" type="presParOf" srcId="{E52E870D-BAC0-174E-B45C-897737C49322}" destId="{9C1C4192-DD60-264B-AFC1-4D2BD366B318}" srcOrd="2" destOrd="0" presId="urn:microsoft.com/office/officeart/2008/layout/RadialCluster"/>
    <dgm:cxn modelId="{115BDC28-8A73-B14B-A438-28362AB52969}" type="presParOf" srcId="{E52E870D-BAC0-174E-B45C-897737C49322}" destId="{CAB6DFBC-BC9E-2245-B666-E69118542739}" srcOrd="3" destOrd="0" presId="urn:microsoft.com/office/officeart/2008/layout/RadialCluster"/>
    <dgm:cxn modelId="{D4229A50-B53D-314D-8A34-966A2079E60F}" type="presParOf" srcId="{E52E870D-BAC0-174E-B45C-897737C49322}" destId="{E931D640-0D17-114F-BEEE-F559D4431898}" srcOrd="4" destOrd="0" presId="urn:microsoft.com/office/officeart/2008/layout/RadialCluster"/>
    <dgm:cxn modelId="{51CA4D39-8DC8-424C-96A9-2F39948C2A98}" type="presParOf" srcId="{E52E870D-BAC0-174E-B45C-897737C49322}" destId="{41DB8F3E-DCB3-AA4E-A610-F0D0CD7D2B86}" srcOrd="5" destOrd="0" presId="urn:microsoft.com/office/officeart/2008/layout/RadialCluster"/>
    <dgm:cxn modelId="{B92F1148-328A-4943-B5B4-935F7950F762}" type="presParOf" srcId="{E52E870D-BAC0-174E-B45C-897737C49322}" destId="{324EF8EE-4D2A-D641-9CC3-8502A4E47513}" srcOrd="6" destOrd="0" presId="urn:microsoft.com/office/officeart/2008/layout/RadialCluster"/>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DAEDE-71B7-4541-946F-E038843679CA}">
      <dsp:nvSpPr>
        <dsp:cNvPr id="0" name=""/>
        <dsp:cNvSpPr/>
      </dsp:nvSpPr>
      <dsp:spPr>
        <a:xfrm>
          <a:off x="2284012" y="1151017"/>
          <a:ext cx="2668153" cy="2668153"/>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bg1"/>
              </a:solidFill>
            </a:rPr>
            <a:t>Knowledge co-production linking epistemic community with broader social context</a:t>
          </a:r>
        </a:p>
      </dsp:txBody>
      <dsp:txXfrm>
        <a:off x="2674754" y="1541759"/>
        <a:ext cx="1886669" cy="1886669"/>
      </dsp:txXfrm>
    </dsp:sp>
    <dsp:sp modelId="{248FE974-C2D7-F641-8C35-AAE7F7337DAD}">
      <dsp:nvSpPr>
        <dsp:cNvPr id="0" name=""/>
        <dsp:cNvSpPr/>
      </dsp:nvSpPr>
      <dsp:spPr>
        <a:xfrm>
          <a:off x="2951050" y="82318"/>
          <a:ext cx="1334076" cy="1334076"/>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Framing</a:t>
          </a:r>
        </a:p>
      </dsp:txBody>
      <dsp:txXfrm>
        <a:off x="3146421" y="277689"/>
        <a:ext cx="943334" cy="943334"/>
      </dsp:txXfrm>
    </dsp:sp>
    <dsp:sp modelId="{D1DC9D1C-1B35-5340-AC05-9076E6D835CE}">
      <dsp:nvSpPr>
        <dsp:cNvPr id="0" name=""/>
        <dsp:cNvSpPr/>
      </dsp:nvSpPr>
      <dsp:spPr>
        <a:xfrm>
          <a:off x="4601834" y="1281683"/>
          <a:ext cx="1334076" cy="1334076"/>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Practice</a:t>
          </a:r>
        </a:p>
      </dsp:txBody>
      <dsp:txXfrm>
        <a:off x="4797205" y="1477054"/>
        <a:ext cx="943334" cy="943334"/>
      </dsp:txXfrm>
    </dsp:sp>
    <dsp:sp modelId="{37BF20EE-EBF0-2F49-860D-1F2B5BF6FE64}">
      <dsp:nvSpPr>
        <dsp:cNvPr id="0" name=""/>
        <dsp:cNvSpPr/>
      </dsp:nvSpPr>
      <dsp:spPr>
        <a:xfrm>
          <a:off x="3971290" y="3222296"/>
          <a:ext cx="1334076" cy="1334076"/>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Accumulation</a:t>
          </a:r>
        </a:p>
      </dsp:txBody>
      <dsp:txXfrm>
        <a:off x="4166661" y="3417667"/>
        <a:ext cx="943334" cy="943334"/>
      </dsp:txXfrm>
    </dsp:sp>
    <dsp:sp modelId="{1D6B1648-3A23-0847-A0ED-9B81B87ACE86}">
      <dsp:nvSpPr>
        <dsp:cNvPr id="0" name=""/>
        <dsp:cNvSpPr/>
      </dsp:nvSpPr>
      <dsp:spPr>
        <a:xfrm>
          <a:off x="1930810" y="3222296"/>
          <a:ext cx="1334076" cy="1334076"/>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Dissemination</a:t>
          </a:r>
        </a:p>
      </dsp:txBody>
      <dsp:txXfrm>
        <a:off x="2126181" y="3417667"/>
        <a:ext cx="943334" cy="943334"/>
      </dsp:txXfrm>
    </dsp:sp>
    <dsp:sp modelId="{238CBA1D-0049-1E42-85A6-8ACF9B3AEF18}">
      <dsp:nvSpPr>
        <dsp:cNvPr id="0" name=""/>
        <dsp:cNvSpPr/>
      </dsp:nvSpPr>
      <dsp:spPr>
        <a:xfrm>
          <a:off x="1300266" y="1281683"/>
          <a:ext cx="1334076" cy="1334076"/>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1"/>
              </a:solidFill>
            </a:rPr>
            <a:t>Policy and public engagement</a:t>
          </a:r>
        </a:p>
      </dsp:txBody>
      <dsp:txXfrm>
        <a:off x="1495637" y="1477054"/>
        <a:ext cx="943334" cy="943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AAD83-05AF-DF4B-86D7-6D5551F73E5E}">
      <dsp:nvSpPr>
        <dsp:cNvPr id="0" name=""/>
        <dsp:cNvSpPr/>
      </dsp:nvSpPr>
      <dsp:spPr>
        <a:xfrm>
          <a:off x="0" y="461343"/>
          <a:ext cx="1362334" cy="817400"/>
        </a:xfrm>
        <a:prstGeom prst="rect">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bg1"/>
              </a:solidFill>
              <a:latin typeface="Arial" panose="020B0604020202020204" pitchFamily="34" charset="0"/>
              <a:cs typeface="Arial" panose="020B0604020202020204" pitchFamily="34" charset="0"/>
            </a:rPr>
            <a:t>Verification and monitoring</a:t>
          </a:r>
        </a:p>
      </dsp:txBody>
      <dsp:txXfrm>
        <a:off x="0" y="461343"/>
        <a:ext cx="1362334" cy="817400"/>
      </dsp:txXfrm>
    </dsp:sp>
    <dsp:sp modelId="{EF536237-F714-744B-93AC-A572015A70C7}">
      <dsp:nvSpPr>
        <dsp:cNvPr id="0" name=""/>
        <dsp:cNvSpPr/>
      </dsp:nvSpPr>
      <dsp:spPr>
        <a:xfrm>
          <a:off x="1498568" y="286113"/>
          <a:ext cx="1362334" cy="1167861"/>
        </a:xfrm>
        <a:prstGeom prst="rect">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bg1"/>
              </a:solidFill>
              <a:latin typeface="Arial" panose="020B0604020202020204" pitchFamily="34" charset="0"/>
              <a:cs typeface="Arial" panose="020B0604020202020204" pitchFamily="34" charset="0"/>
            </a:rPr>
            <a:t>Natural disaster warning and preparedness</a:t>
          </a:r>
        </a:p>
      </dsp:txBody>
      <dsp:txXfrm>
        <a:off x="1498568" y="286113"/>
        <a:ext cx="1362334" cy="1167861"/>
      </dsp:txXfrm>
    </dsp:sp>
    <dsp:sp modelId="{152CFCFC-4A69-2D47-94A0-EA6C29F21DFA}">
      <dsp:nvSpPr>
        <dsp:cNvPr id="0" name=""/>
        <dsp:cNvSpPr/>
      </dsp:nvSpPr>
      <dsp:spPr>
        <a:xfrm>
          <a:off x="2997136" y="461343"/>
          <a:ext cx="1362334" cy="817400"/>
        </a:xfrm>
        <a:prstGeom prst="rect">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bg1"/>
              </a:solidFill>
              <a:latin typeface="Arial" panose="020B0604020202020204" pitchFamily="34" charset="0"/>
              <a:cs typeface="Arial" panose="020B0604020202020204" pitchFamily="34" charset="0"/>
            </a:rPr>
            <a:t>Sustainable development</a:t>
          </a:r>
        </a:p>
      </dsp:txBody>
      <dsp:txXfrm>
        <a:off x="2997136" y="461343"/>
        <a:ext cx="1362334" cy="817400"/>
      </dsp:txXfrm>
    </dsp:sp>
    <dsp:sp modelId="{0A4DB9E3-6F24-6544-A86A-7D0D0B79C402}">
      <dsp:nvSpPr>
        <dsp:cNvPr id="0" name=""/>
        <dsp:cNvSpPr/>
      </dsp:nvSpPr>
      <dsp:spPr>
        <a:xfrm>
          <a:off x="749284" y="1590208"/>
          <a:ext cx="1362334" cy="817400"/>
        </a:xfrm>
        <a:prstGeom prst="rect">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bg1"/>
              </a:solidFill>
              <a:latin typeface="Arial" panose="020B0604020202020204" pitchFamily="34" charset="0"/>
              <a:cs typeface="Arial" panose="020B0604020202020204" pitchFamily="34" charset="0"/>
            </a:rPr>
            <a:t>Knowledge expansion</a:t>
          </a:r>
        </a:p>
      </dsp:txBody>
      <dsp:txXfrm>
        <a:off x="749284" y="1590208"/>
        <a:ext cx="1362334" cy="817400"/>
      </dsp:txXfrm>
    </dsp:sp>
    <dsp:sp modelId="{2134770B-793F-904A-8EF8-ECF9EF9D2CD5}">
      <dsp:nvSpPr>
        <dsp:cNvPr id="0" name=""/>
        <dsp:cNvSpPr/>
      </dsp:nvSpPr>
      <dsp:spPr>
        <a:xfrm>
          <a:off x="2247852" y="1590208"/>
          <a:ext cx="1362334" cy="817400"/>
        </a:xfrm>
        <a:prstGeom prst="rect">
          <a:avLst/>
        </a:prstGeom>
        <a:solidFill>
          <a:schemeClr val="accent1">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kern="1200" dirty="0">
              <a:solidFill>
                <a:schemeClr val="bg1"/>
              </a:solidFill>
              <a:latin typeface="Arial" panose="020B0604020202020204" pitchFamily="34" charset="0"/>
              <a:cs typeface="Arial" panose="020B0604020202020204" pitchFamily="34" charset="0"/>
            </a:rPr>
            <a:t>Human welfare</a:t>
          </a:r>
        </a:p>
      </dsp:txBody>
      <dsp:txXfrm>
        <a:off x="2247852" y="1590208"/>
        <a:ext cx="1362334" cy="817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AEFE1-56BD-E14D-A239-BC14BBA2416A}">
      <dsp:nvSpPr>
        <dsp:cNvPr id="0" name=""/>
        <dsp:cNvSpPr/>
      </dsp:nvSpPr>
      <dsp:spPr>
        <a:xfrm>
          <a:off x="63034" y="696307"/>
          <a:ext cx="942147" cy="31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63034" y="696307"/>
        <a:ext cx="942147" cy="310480"/>
      </dsp:txXfrm>
    </dsp:sp>
    <dsp:sp modelId="{CE22B031-F162-5F4C-ADBF-9DB2798236C8}">
      <dsp:nvSpPr>
        <dsp:cNvPr id="0" name=""/>
        <dsp:cNvSpPr/>
      </dsp:nvSpPr>
      <dsp:spPr>
        <a:xfrm>
          <a:off x="63034" y="1351003"/>
          <a:ext cx="942147" cy="5816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Science as usual</a:t>
          </a:r>
        </a:p>
      </dsp:txBody>
      <dsp:txXfrm>
        <a:off x="63034" y="1351003"/>
        <a:ext cx="942147" cy="581688"/>
      </dsp:txXfrm>
    </dsp:sp>
    <dsp:sp modelId="{1BC56863-92D3-4B44-A4C7-79FCC2262255}">
      <dsp:nvSpPr>
        <dsp:cNvPr id="0" name=""/>
        <dsp:cNvSpPr/>
      </dsp:nvSpPr>
      <dsp:spPr>
        <a:xfrm>
          <a:off x="61964" y="601878"/>
          <a:ext cx="74943" cy="74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C3E322-BC94-D148-84AA-7D9CAED060C1}">
      <dsp:nvSpPr>
        <dsp:cNvPr id="0" name=""/>
        <dsp:cNvSpPr/>
      </dsp:nvSpPr>
      <dsp:spPr>
        <a:xfrm>
          <a:off x="114424" y="496957"/>
          <a:ext cx="74943" cy="74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2BC04B-6879-B144-8A43-75CA4FC39D1F}">
      <dsp:nvSpPr>
        <dsp:cNvPr id="0" name=""/>
        <dsp:cNvSpPr/>
      </dsp:nvSpPr>
      <dsp:spPr>
        <a:xfrm>
          <a:off x="240329" y="517941"/>
          <a:ext cx="117768" cy="1177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EDD18-5AF4-694D-B582-8C3D18A744A6}">
      <dsp:nvSpPr>
        <dsp:cNvPr id="0" name=""/>
        <dsp:cNvSpPr/>
      </dsp:nvSpPr>
      <dsp:spPr>
        <a:xfrm>
          <a:off x="345250" y="402528"/>
          <a:ext cx="74943" cy="74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D3ED3-69EC-AA47-9900-9C39EC805C81}">
      <dsp:nvSpPr>
        <dsp:cNvPr id="0" name=""/>
        <dsp:cNvSpPr/>
      </dsp:nvSpPr>
      <dsp:spPr>
        <a:xfrm>
          <a:off x="481648" y="360560"/>
          <a:ext cx="74943" cy="74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7597F7-0058-2D4F-AF67-EFD13044EE79}">
      <dsp:nvSpPr>
        <dsp:cNvPr id="0" name=""/>
        <dsp:cNvSpPr/>
      </dsp:nvSpPr>
      <dsp:spPr>
        <a:xfrm>
          <a:off x="649521" y="434004"/>
          <a:ext cx="74943" cy="74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FAFA4C-52CE-6F40-95C3-7004AAC5CA36}">
      <dsp:nvSpPr>
        <dsp:cNvPr id="0" name=""/>
        <dsp:cNvSpPr/>
      </dsp:nvSpPr>
      <dsp:spPr>
        <a:xfrm>
          <a:off x="754442" y="486465"/>
          <a:ext cx="117768" cy="1177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ED18F3-AC47-004C-A1C7-3E933458FCFF}">
      <dsp:nvSpPr>
        <dsp:cNvPr id="0" name=""/>
        <dsp:cNvSpPr/>
      </dsp:nvSpPr>
      <dsp:spPr>
        <a:xfrm>
          <a:off x="901332" y="601878"/>
          <a:ext cx="74943" cy="74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52F0F-527F-E643-ABA3-5D10122D0DC1}">
      <dsp:nvSpPr>
        <dsp:cNvPr id="0" name=""/>
        <dsp:cNvSpPr/>
      </dsp:nvSpPr>
      <dsp:spPr>
        <a:xfrm>
          <a:off x="964284" y="717291"/>
          <a:ext cx="74943" cy="74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BCB086-1285-2145-B240-A7996F7D8EDB}">
      <dsp:nvSpPr>
        <dsp:cNvPr id="0" name=""/>
        <dsp:cNvSpPr/>
      </dsp:nvSpPr>
      <dsp:spPr>
        <a:xfrm>
          <a:off x="418695" y="496957"/>
          <a:ext cx="192711" cy="192711"/>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64026B-C9E5-2C40-AF60-E767007912CF}">
      <dsp:nvSpPr>
        <dsp:cNvPr id="0" name=""/>
        <dsp:cNvSpPr/>
      </dsp:nvSpPr>
      <dsp:spPr>
        <a:xfrm>
          <a:off x="9503" y="895657"/>
          <a:ext cx="74943" cy="74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59FDB-5D11-9743-AEE8-82DE6BCE515C}">
      <dsp:nvSpPr>
        <dsp:cNvPr id="0" name=""/>
        <dsp:cNvSpPr/>
      </dsp:nvSpPr>
      <dsp:spPr>
        <a:xfrm>
          <a:off x="72456" y="990086"/>
          <a:ext cx="117768" cy="1177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9BB29-0CEA-F24B-B447-97AF6D7A8273}">
      <dsp:nvSpPr>
        <dsp:cNvPr id="0" name=""/>
        <dsp:cNvSpPr/>
      </dsp:nvSpPr>
      <dsp:spPr>
        <a:xfrm>
          <a:off x="229837" y="1074022"/>
          <a:ext cx="171299" cy="171299"/>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7B107-E6AF-AE43-80AC-FD0FD78EF6F0}">
      <dsp:nvSpPr>
        <dsp:cNvPr id="0" name=""/>
        <dsp:cNvSpPr/>
      </dsp:nvSpPr>
      <dsp:spPr>
        <a:xfrm>
          <a:off x="450171" y="1210420"/>
          <a:ext cx="74943" cy="74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A23776-3C5D-594C-A197-6B0976C1B616}">
      <dsp:nvSpPr>
        <dsp:cNvPr id="0" name=""/>
        <dsp:cNvSpPr/>
      </dsp:nvSpPr>
      <dsp:spPr>
        <a:xfrm>
          <a:off x="492140" y="1074022"/>
          <a:ext cx="117768" cy="1177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1B8FB-FB62-4E4C-9111-7C0D9DC8865A}">
      <dsp:nvSpPr>
        <dsp:cNvPr id="0" name=""/>
        <dsp:cNvSpPr/>
      </dsp:nvSpPr>
      <dsp:spPr>
        <a:xfrm>
          <a:off x="597061" y="1220912"/>
          <a:ext cx="74943" cy="749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A29D3-5520-CC48-AB5D-A762B7E80EDE}">
      <dsp:nvSpPr>
        <dsp:cNvPr id="0" name=""/>
        <dsp:cNvSpPr/>
      </dsp:nvSpPr>
      <dsp:spPr>
        <a:xfrm>
          <a:off x="691490" y="1053038"/>
          <a:ext cx="171299" cy="171299"/>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99A893-8DDD-F44D-8FFB-2746C7F1F463}">
      <dsp:nvSpPr>
        <dsp:cNvPr id="0" name=""/>
        <dsp:cNvSpPr/>
      </dsp:nvSpPr>
      <dsp:spPr>
        <a:xfrm>
          <a:off x="922316" y="1011070"/>
          <a:ext cx="117768" cy="1177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F01113-C819-FE4E-8EA2-6823E2B20C74}">
      <dsp:nvSpPr>
        <dsp:cNvPr id="0" name=""/>
        <dsp:cNvSpPr/>
      </dsp:nvSpPr>
      <dsp:spPr>
        <a:xfrm>
          <a:off x="1040084" y="517767"/>
          <a:ext cx="345869" cy="66030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52A51-CAF2-5548-A9B7-9687728BEFCB}">
      <dsp:nvSpPr>
        <dsp:cNvPr id="0" name=""/>
        <dsp:cNvSpPr/>
      </dsp:nvSpPr>
      <dsp:spPr>
        <a:xfrm>
          <a:off x="1323068" y="517767"/>
          <a:ext cx="345869" cy="66030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907C02-9ED3-BD4C-B55C-85B1AE1537A4}">
      <dsp:nvSpPr>
        <dsp:cNvPr id="0" name=""/>
        <dsp:cNvSpPr/>
      </dsp:nvSpPr>
      <dsp:spPr>
        <a:xfrm>
          <a:off x="1739683" y="470923"/>
          <a:ext cx="801787" cy="801787"/>
        </a:xfrm>
        <a:prstGeom prst="ellipse">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solidFill>
              <a:schemeClr val="bg1"/>
            </a:solidFill>
          </a:endParaRPr>
        </a:p>
      </dsp:txBody>
      <dsp:txXfrm>
        <a:off x="1857102" y="588342"/>
        <a:ext cx="566949" cy="566949"/>
      </dsp:txXfrm>
    </dsp:sp>
    <dsp:sp modelId="{1867B742-E674-C94E-9FF0-87020FC11DC2}">
      <dsp:nvSpPr>
        <dsp:cNvPr id="0" name=""/>
        <dsp:cNvSpPr/>
      </dsp:nvSpPr>
      <dsp:spPr>
        <a:xfrm>
          <a:off x="1678441" y="1368937"/>
          <a:ext cx="943279" cy="534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policy engagement</a:t>
          </a:r>
        </a:p>
      </dsp:txBody>
      <dsp:txXfrm>
        <a:off x="1678441" y="1368937"/>
        <a:ext cx="943279" cy="534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2A8AC-8B58-9447-AEC8-49D13331F5EB}">
      <dsp:nvSpPr>
        <dsp:cNvPr id="0" name=""/>
        <dsp:cNvSpPr/>
      </dsp:nvSpPr>
      <dsp:spPr>
        <a:xfrm>
          <a:off x="2595814" y="1800346"/>
          <a:ext cx="1184421" cy="1184421"/>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Epistemic Community</a:t>
          </a:r>
        </a:p>
      </dsp:txBody>
      <dsp:txXfrm>
        <a:off x="2653633" y="1858165"/>
        <a:ext cx="1068783" cy="1068783"/>
      </dsp:txXfrm>
    </dsp:sp>
    <dsp:sp modelId="{506847E5-A5A7-6448-A9CA-C19E2DD6A4B6}">
      <dsp:nvSpPr>
        <dsp:cNvPr id="0" name=""/>
        <dsp:cNvSpPr/>
      </dsp:nvSpPr>
      <dsp:spPr>
        <a:xfrm rot="16104628">
          <a:off x="3046335" y="1678517"/>
          <a:ext cx="243750" cy="0"/>
        </a:xfrm>
        <a:custGeom>
          <a:avLst/>
          <a:gdLst/>
          <a:ahLst/>
          <a:cxnLst/>
          <a:rect l="0" t="0" r="0" b="0"/>
          <a:pathLst>
            <a:path>
              <a:moveTo>
                <a:pt x="0" y="0"/>
              </a:moveTo>
              <a:lnTo>
                <a:pt x="24375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1C4192-DD60-264B-AFC1-4D2BD366B318}">
      <dsp:nvSpPr>
        <dsp:cNvPr id="0" name=""/>
        <dsp:cNvSpPr/>
      </dsp:nvSpPr>
      <dsp:spPr>
        <a:xfrm>
          <a:off x="2462753" y="763126"/>
          <a:ext cx="1382131" cy="79356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Academic Publication</a:t>
          </a:r>
        </a:p>
      </dsp:txBody>
      <dsp:txXfrm>
        <a:off x="2501492" y="801865"/>
        <a:ext cx="1304653" cy="716084"/>
      </dsp:txXfrm>
    </dsp:sp>
    <dsp:sp modelId="{CAB6DFBC-BC9E-2245-B666-E69118542739}">
      <dsp:nvSpPr>
        <dsp:cNvPr id="0" name=""/>
        <dsp:cNvSpPr/>
      </dsp:nvSpPr>
      <dsp:spPr>
        <a:xfrm rot="1941327">
          <a:off x="3760574" y="2835511"/>
          <a:ext cx="253273" cy="0"/>
        </a:xfrm>
        <a:custGeom>
          <a:avLst/>
          <a:gdLst/>
          <a:ahLst/>
          <a:cxnLst/>
          <a:rect l="0" t="0" r="0" b="0"/>
          <a:pathLst>
            <a:path>
              <a:moveTo>
                <a:pt x="0" y="0"/>
              </a:moveTo>
              <a:lnTo>
                <a:pt x="25327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31D640-0D17-114F-BEEE-F559D4431898}">
      <dsp:nvSpPr>
        <dsp:cNvPr id="0" name=""/>
        <dsp:cNvSpPr/>
      </dsp:nvSpPr>
      <dsp:spPr>
        <a:xfrm>
          <a:off x="3994186" y="2757875"/>
          <a:ext cx="793562" cy="79356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Policy consultation</a:t>
          </a:r>
        </a:p>
      </dsp:txBody>
      <dsp:txXfrm>
        <a:off x="4032925" y="2796614"/>
        <a:ext cx="716084" cy="716084"/>
      </dsp:txXfrm>
    </dsp:sp>
    <dsp:sp modelId="{41DB8F3E-DCB3-AA4E-A610-F0D0CD7D2B86}">
      <dsp:nvSpPr>
        <dsp:cNvPr id="0" name=""/>
        <dsp:cNvSpPr/>
      </dsp:nvSpPr>
      <dsp:spPr>
        <a:xfrm rot="9052021">
          <a:off x="2444430" y="2761961"/>
          <a:ext cx="161606" cy="0"/>
        </a:xfrm>
        <a:custGeom>
          <a:avLst/>
          <a:gdLst/>
          <a:ahLst/>
          <a:cxnLst/>
          <a:rect l="0" t="0" r="0" b="0"/>
          <a:pathLst>
            <a:path>
              <a:moveTo>
                <a:pt x="0" y="0"/>
              </a:moveTo>
              <a:lnTo>
                <a:pt x="161606"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4EF8EE-4D2A-D641-9CC3-8502A4E47513}">
      <dsp:nvSpPr>
        <dsp:cNvPr id="0" name=""/>
        <dsp:cNvSpPr/>
      </dsp:nvSpPr>
      <dsp:spPr>
        <a:xfrm>
          <a:off x="1459437" y="2681858"/>
          <a:ext cx="995214" cy="79356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n-US" sz="1500" kern="1200" dirty="0"/>
            <a:t>Public forums</a:t>
          </a:r>
        </a:p>
      </dsp:txBody>
      <dsp:txXfrm>
        <a:off x="1498176" y="2720597"/>
        <a:ext cx="917736" cy="71608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DD879-E794-CB44-89AB-0D388DD4261F}" type="datetimeFigureOut">
              <a:rPr lang="en-US" smtClean="0"/>
              <a:t>6/11/23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3BBFD-82CA-AB4B-A89E-B6132831F408}" type="slidenum">
              <a:rPr lang="en-US" smtClean="0"/>
              <a:t>‹#›</a:t>
            </a:fld>
            <a:endParaRPr lang="en-US"/>
          </a:p>
        </p:txBody>
      </p:sp>
    </p:spTree>
    <p:extLst>
      <p:ext uri="{BB962C8B-B14F-4D97-AF65-F5344CB8AC3E}">
        <p14:creationId xmlns:p14="http://schemas.microsoft.com/office/powerpoint/2010/main" val="58622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3BBFD-82CA-AB4B-A89E-B6132831F408}" type="slidenum">
              <a:rPr lang="en-US" smtClean="0"/>
              <a:t>5</a:t>
            </a:fld>
            <a:endParaRPr lang="en-US"/>
          </a:p>
        </p:txBody>
      </p:sp>
    </p:spTree>
    <p:extLst>
      <p:ext uri="{BB962C8B-B14F-4D97-AF65-F5344CB8AC3E}">
        <p14:creationId xmlns:p14="http://schemas.microsoft.com/office/powerpoint/2010/main" val="1833651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6/11/23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notesSlide" Target="../notesSlides/notesSlide1.xml"/><Relationship Id="rId16"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Layout" Target="../diagrams/layout3.xml"/><Relationship Id="rId5" Type="http://schemas.openxmlformats.org/officeDocument/2006/relationships/diagramQuickStyle" Target="../diagrams/quickStyle2.xml"/><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diagramLayout" Target="../diagrams/layout2.xml"/><Relationship Id="rId9" Type="http://schemas.openxmlformats.org/officeDocument/2006/relationships/image" Target="../media/image23.svg"/><Relationship Id="rId14"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8" y="278271"/>
            <a:ext cx="7208200" cy="1692771"/>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Towards Transformative Science: Advancing Knowledge Co-Production on the Comprehensive Nuclear test-Ban Treaty Universalization</a:t>
            </a:r>
            <a:endParaRPr lang="en-AT" b="1">
              <a:solidFill>
                <a:schemeClr val="bg1"/>
              </a:solidFill>
              <a:latin typeface="Arial" panose="020B0604020202020204" pitchFamily="34" charset="0"/>
              <a:cs typeface="Arial" panose="020B0604020202020204" pitchFamily="34" charset="0"/>
            </a:endParaRPr>
          </a:p>
          <a:p>
            <a:pPr algn="ctr"/>
            <a:endParaRPr lang="en-GB" b="1"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Maharani </a:t>
            </a:r>
            <a:r>
              <a:rPr lang="en-GB" dirty="0" err="1">
                <a:solidFill>
                  <a:schemeClr val="bg1"/>
                </a:solidFill>
                <a:latin typeface="Arial" panose="020B0604020202020204" pitchFamily="34" charset="0"/>
                <a:cs typeface="Arial" panose="020B0604020202020204" pitchFamily="34" charset="0"/>
              </a:rPr>
              <a:t>Hapsari</a:t>
            </a:r>
            <a:endParaRPr lang="en-GB" dirty="0">
              <a:solidFill>
                <a:schemeClr val="bg1"/>
              </a:solidFill>
              <a:latin typeface="Arial" panose="020B0604020202020204" pitchFamily="34" charset="0"/>
              <a:cs typeface="Arial" panose="020B0604020202020204" pitchFamily="34" charset="0"/>
            </a:endParaRPr>
          </a:p>
          <a:p>
            <a:pPr algn="ctr"/>
            <a:r>
              <a:rPr lang="en-GB" sz="1400" dirty="0">
                <a:solidFill>
                  <a:schemeClr val="bg1"/>
                </a:solidFill>
                <a:latin typeface="Arial" panose="020B0604020202020204" pitchFamily="34" charset="0"/>
                <a:cs typeface="Arial" panose="020B0604020202020204" pitchFamily="34" charset="0"/>
              </a:rPr>
              <a:t>Department of International Relations, Universitas Gadjah </a:t>
            </a:r>
            <a:r>
              <a:rPr lang="en-GB" sz="1400" dirty="0" err="1">
                <a:solidFill>
                  <a:schemeClr val="bg1"/>
                </a:solidFill>
                <a:latin typeface="Arial" panose="020B0604020202020204" pitchFamily="34" charset="0"/>
                <a:cs typeface="Arial" panose="020B0604020202020204" pitchFamily="34" charset="0"/>
              </a:rPr>
              <a:t>Mada</a:t>
            </a:r>
            <a:r>
              <a:rPr lang="en-GB" sz="1400" dirty="0">
                <a:solidFill>
                  <a:schemeClr val="bg1"/>
                </a:solidFill>
                <a:latin typeface="Arial" panose="020B0604020202020204" pitchFamily="34" charset="0"/>
                <a:cs typeface="Arial" panose="020B0604020202020204" pitchFamily="34" charset="0"/>
              </a:rPr>
              <a:t>, Indonesia</a:t>
            </a: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P5.1-373</a:t>
            </a:r>
            <a:endParaRPr lang="en-AT" sz="120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8B44452C-97AB-60EC-3725-64C4CC794CDA}"/>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From </a:t>
            </a:r>
            <a:r>
              <a:rPr lang="en-US" sz="1200" dirty="0" err="1">
                <a:latin typeface="Arial" panose="020B0604020202020204" pitchFamily="34" charset="0"/>
                <a:cs typeface="Arial" panose="020B0604020202020204" pitchFamily="34" charset="0"/>
              </a:rPr>
              <a:t>technicalization</a:t>
            </a:r>
            <a:r>
              <a:rPr lang="en-US" sz="1200" dirty="0">
                <a:latin typeface="Arial" panose="020B0604020202020204" pitchFamily="34" charset="0"/>
                <a:cs typeface="Arial" panose="020B0604020202020204" pitchFamily="34" charset="0"/>
              </a:rPr>
              <a:t> of science to social learning of CTBT universalization</a:t>
            </a:r>
          </a:p>
        </p:txBody>
      </p:sp>
      <p:sp>
        <p:nvSpPr>
          <p:cNvPr id="10" name="Title 1">
            <a:extLst>
              <a:ext uri="{FF2B5EF4-FFF2-40B4-BE49-F238E27FC236}">
                <a16:creationId xmlns:a16="http://schemas.microsoft.com/office/drawing/2014/main" id="{5AE820C4-7568-CE07-17B3-B07347EBF1DF}"/>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Case study of Indonesian epistemic communities role in advancing knowledge co-production on CTBT universalization</a:t>
            </a:r>
          </a:p>
        </p:txBody>
      </p:sp>
      <p:sp>
        <p:nvSpPr>
          <p:cNvPr id="11" name="Title 1">
            <a:extLst>
              <a:ext uri="{FF2B5EF4-FFF2-40B4-BE49-F238E27FC236}">
                <a16:creationId xmlns:a16="http://schemas.microsoft.com/office/drawing/2014/main" id="{609A8247-581F-247E-7A51-B56664C6F15E}"/>
              </a:ext>
            </a:extLst>
          </p:cNvPr>
          <p:cNvSpPr txBox="1">
            <a:spLocks/>
          </p:cNvSpPr>
          <p:nvPr/>
        </p:nvSpPr>
        <p:spPr>
          <a:xfrm>
            <a:off x="7426275"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role of </a:t>
            </a:r>
            <a:r>
              <a:rPr lang="en-US" sz="1200" dirty="0">
                <a:effectLst/>
                <a:latin typeface="Calibri" panose="020F0502020204030204" pitchFamily="34" charset="0"/>
                <a:ea typeface="MS Mincho" panose="02020609040205080304" pitchFamily="49" charset="-128"/>
                <a:cs typeface="Calibri" panose="020F0502020204030204" pitchFamily="34" charset="0"/>
              </a:rPr>
              <a:t>epistemic community has extended from merely providing techno-scientific bases of policy certainty to navigating the broader sociological interactions through science-policy-public interfaces</a:t>
            </a:r>
            <a:r>
              <a:rPr lang="en-US" sz="1200" dirty="0">
                <a:latin typeface="Arial" panose="020B0604020202020204" pitchFamily="34" charset="0"/>
                <a:cs typeface="Arial" panose="020B0604020202020204" pitchFamily="34" charset="0"/>
              </a:rPr>
              <a:t> </a:t>
            </a:r>
          </a:p>
        </p:txBody>
      </p:sp>
      <p:sp>
        <p:nvSpPr>
          <p:cNvPr id="12" name="Title 1">
            <a:extLst>
              <a:ext uri="{FF2B5EF4-FFF2-40B4-BE49-F238E27FC236}">
                <a16:creationId xmlns:a16="http://schemas.microsoft.com/office/drawing/2014/main" id="{BD7A94BA-2641-8C17-4C1B-09128053F217}"/>
              </a:ext>
            </a:extLst>
          </p:cNvPr>
          <p:cNvSpPr txBox="1">
            <a:spLocks/>
          </p:cNvSpPr>
          <p:nvPr/>
        </p:nvSpPr>
        <p:spPr>
          <a:xfrm>
            <a:off x="9937000" y="2958859"/>
            <a:ext cx="2069020"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effectLst/>
                <a:latin typeface="Calibri" panose="020F0502020204030204" pitchFamily="34" charset="0"/>
                <a:ea typeface="MS Mincho" panose="02020609040205080304" pitchFamily="49" charset="-128"/>
                <a:cs typeface="Calibri" panose="020F0502020204030204" pitchFamily="34" charset="0"/>
              </a:rPr>
              <a:t>Through the presence of the epistemic community, the boundaries of science has been re-structured to accommodate the fluid aspects of social relations shaping CTBT universalization</a:t>
            </a: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P5.1-373</a:t>
            </a:r>
            <a:endParaRPr lang="en-AT" sz="24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542C251-D258-BA75-AC23-72EFC292608A}"/>
              </a:ext>
            </a:extLst>
          </p:cNvPr>
          <p:cNvSpPr txBox="1"/>
          <p:nvPr/>
        </p:nvSpPr>
        <p:spPr>
          <a:xfrm>
            <a:off x="141454" y="1258285"/>
            <a:ext cx="5129890" cy="5355312"/>
          </a:xfrm>
          <a:prstGeom prst="rect">
            <a:avLst/>
          </a:prstGeom>
          <a:solidFill>
            <a:srgbClr val="002060"/>
          </a:solidFill>
        </p:spPr>
        <p:txBody>
          <a:bodyPr wrap="square">
            <a:spAutoFit/>
          </a:bodyPr>
          <a:lstStyle/>
          <a:p>
            <a:r>
              <a:rPr lang="en-US" sz="18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Background</a:t>
            </a:r>
          </a:p>
          <a:p>
            <a:endParaRPr lang="en-US" sz="1800" b="1"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r>
              <a:rPr lang="en-US" sz="18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CTBT universalization has been discussed within the academic debate mostly as a technical matter, relying on the development of international surveillance technology</a:t>
            </a:r>
          </a:p>
          <a:p>
            <a:endParaRPr lang="en-US" dirty="0">
              <a:solidFill>
                <a:schemeClr val="bg1"/>
              </a:solidFill>
              <a:latin typeface="Arial" panose="020B0604020202020204" pitchFamily="34"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r>
              <a:rPr lang="en-US" sz="18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The roles of scientific communities and experts are well recognized in delivering scientific bases that legitimize the continuous institutionalization of nuclear test ban norms by treaty signatories</a:t>
            </a:r>
          </a:p>
          <a:p>
            <a:pPr marL="285750" indent="-285750">
              <a:buFont typeface="Arial" panose="020B0604020202020204" pitchFamily="34" charset="0"/>
              <a:buChar char="•"/>
            </a:pPr>
            <a:endParaRPr lang="en-US" dirty="0">
              <a:solidFill>
                <a:schemeClr val="bg1"/>
              </a:solidFill>
              <a:latin typeface="Arial" panose="020B0604020202020204" pitchFamily="34"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r>
              <a:rPr lang="en-US" sz="18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Gaps in understanding the social roles of scientific communities beyond techno-centric approach in the process leading to ratification by Annex II state-parties</a:t>
            </a:r>
          </a:p>
          <a:p>
            <a:endParaRPr lang="en-US" sz="1800"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p>
            <a:pPr marL="285750" indent="-285750">
              <a:buFont typeface="Arial" panose="020B0604020202020204" pitchFamily="34" charset="0"/>
              <a:buChar char="•"/>
            </a:pPr>
            <a:endParaRPr lang="en-ID" dirty="0">
              <a:solidFill>
                <a:schemeClr val="bg1"/>
              </a:solidFill>
              <a:effectLst/>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EF963117-39EE-2048-C65F-3ABF6439B8E0}"/>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CAD6EB0-D031-867F-F951-1F25C9216044}"/>
              </a:ext>
            </a:extLst>
          </p:cNvPr>
          <p:cNvSpPr txBox="1"/>
          <p:nvPr/>
        </p:nvSpPr>
        <p:spPr>
          <a:xfrm>
            <a:off x="5433796" y="2459376"/>
            <a:ext cx="5129890" cy="2862322"/>
          </a:xfrm>
          <a:prstGeom prst="rect">
            <a:avLst/>
          </a:prstGeom>
          <a:solidFill>
            <a:schemeClr val="accent1">
              <a:lumMod val="75000"/>
            </a:schemeClr>
          </a:solidFill>
        </p:spPr>
        <p:txBody>
          <a:bodyPr wrap="square">
            <a:spAutoFit/>
          </a:bodyPr>
          <a:lstStyle/>
          <a:p>
            <a:r>
              <a:rPr lang="en-US" sz="18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Research </a:t>
            </a:r>
            <a:r>
              <a:rPr lang="en-US" b="1" dirty="0">
                <a:solidFill>
                  <a:schemeClr val="bg1"/>
                </a:solidFill>
                <a:latin typeface="Arial" panose="020B0604020202020204" pitchFamily="34" charset="0"/>
                <a:ea typeface="MS Mincho" panose="02020609040205080304" pitchFamily="49" charset="-128"/>
                <a:cs typeface="Arial" panose="020B0604020202020204" pitchFamily="34" charset="0"/>
              </a:rPr>
              <a:t>Q</a:t>
            </a:r>
            <a:r>
              <a:rPr lang="en-US" sz="1800" b="1" dirty="0">
                <a:solidFill>
                  <a:schemeClr val="bg1"/>
                </a:solidFill>
                <a:effectLst/>
                <a:latin typeface="Arial" panose="020B0604020202020204" pitchFamily="34" charset="0"/>
                <a:ea typeface="MS Mincho" panose="02020609040205080304" pitchFamily="49" charset="-128"/>
                <a:cs typeface="Arial" panose="020B0604020202020204" pitchFamily="34" charset="0"/>
              </a:rPr>
              <a:t>uestions</a:t>
            </a:r>
          </a:p>
          <a:p>
            <a:pPr marL="285750" indent="-285750">
              <a:buFont typeface="Arial" panose="020B0604020202020204" pitchFamily="34" charset="0"/>
              <a:buChar char="•"/>
            </a:pPr>
            <a:endParaRPr lang="en-US" dirty="0">
              <a:solidFill>
                <a:schemeClr val="bg1"/>
              </a:solidFill>
              <a:latin typeface="Arial" panose="020B0604020202020204" pitchFamily="34" charset="0"/>
              <a:ea typeface="MS Mincho" panose="02020609040205080304" pitchFamily="49" charset="-128"/>
              <a:cs typeface="Arial" panose="020B0604020202020204" pitchFamily="34" charset="0"/>
            </a:endParaRPr>
          </a:p>
          <a:p>
            <a:pPr marL="342900" indent="-342900">
              <a:buAutoNum type="arabicParenBoth"/>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How have knowledge production taken place involving scientific communities and domestic constituents in Annex II state-parties?</a:t>
            </a:r>
          </a:p>
          <a:p>
            <a:pPr marL="342900" indent="-342900">
              <a:buAutoNum type="arabicParenBoth"/>
            </a:pP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buAutoNum type="arabicParenBoth"/>
            </a:pP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How have such relationships foster social learning as a context of CTBT ratification by Annex II governments?</a:t>
            </a:r>
          </a:p>
          <a:p>
            <a:pPr marL="342900" indent="-342900">
              <a:buAutoNum type="arabicParenBoth"/>
            </a:pP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Research Objectives</a:t>
            </a:r>
            <a:endParaRPr lang="en-AT" sz="48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7AA679C-20AA-6290-2499-00F29018D13C}"/>
              </a:ext>
            </a:extLst>
          </p:cNvPr>
          <p:cNvSpPr txBox="1"/>
          <p:nvPr/>
        </p:nvSpPr>
        <p:spPr>
          <a:xfrm>
            <a:off x="156321" y="1943271"/>
            <a:ext cx="4809534" cy="3970318"/>
          </a:xfrm>
          <a:prstGeom prst="rect">
            <a:avLst/>
          </a:prstGeom>
          <a:solidFill>
            <a:schemeClr val="accent5">
              <a:lumMod val="50000"/>
            </a:schemeClr>
          </a:solidFill>
        </p:spPr>
        <p:txBody>
          <a:bodyPr wrap="square">
            <a:spAutoFit/>
          </a:bodyPr>
          <a:lstStyle/>
          <a:p>
            <a:pPr algn="just"/>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This study aims at: </a:t>
            </a:r>
          </a:p>
          <a:p>
            <a:pPr algn="just"/>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buAutoNum type="arabicParenBoth"/>
            </a:pPr>
            <a:r>
              <a:rPr lang="en-US" dirty="0">
                <a:solidFill>
                  <a:schemeClr val="bg1"/>
                </a:solidFill>
                <a:latin typeface="Arial" panose="020B0604020202020204" pitchFamily="34" charset="0"/>
                <a:ea typeface="Times New Roman" panose="02020603050405020304" pitchFamily="18" charset="0"/>
                <a:cs typeface="Arial" panose="020B0604020202020204" pitchFamily="34" charset="0"/>
              </a:rPr>
              <a:t>M</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apping knowledge production relationship involving </a:t>
            </a:r>
            <a:r>
              <a:rPr lang="en-US" sz="18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CTBTO affiliated epistemic communities and other domestic constituents (wider people, groups and organizations) </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in ratifying countries </a:t>
            </a:r>
          </a:p>
          <a:p>
            <a:pPr marL="342900" indent="-342900">
              <a:buAutoNum type="arabicParenBoth"/>
            </a:pPr>
            <a:endParaRPr lang="en-US"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L="342900" indent="-342900">
              <a:buAutoNum type="arabicParenBoth"/>
            </a:pP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Examining the context in which such relationships foster social learning and strengthen interests in ratification by the Annex II governments</a:t>
            </a:r>
            <a:r>
              <a:rPr lang="en-ID" dirty="0">
                <a:solidFill>
                  <a:schemeClr val="bg1"/>
                </a:solidFill>
                <a:effectLst/>
                <a:latin typeface="Arial" panose="020B0604020202020204" pitchFamily="34" charset="0"/>
                <a:cs typeface="Arial" panose="020B0604020202020204" pitchFamily="34" charset="0"/>
              </a:rPr>
              <a:t> </a:t>
            </a:r>
          </a:p>
          <a:p>
            <a:endParaRPr lang="en-GB"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4537DAC5-CA83-2513-BA8A-54DE1FDFDD6F}"/>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6E3B5F4-BD75-4621-0EE5-FB586C53B862}"/>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P5.1-373</a:t>
            </a:r>
            <a:endParaRPr lang="en-AT" sz="24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CAA5F8-C6CD-BC47-CE91-C3EC6EF5E233}"/>
              </a:ext>
            </a:extLst>
          </p:cNvPr>
          <p:cNvSpPr txBox="1"/>
          <p:nvPr/>
        </p:nvSpPr>
        <p:spPr>
          <a:xfrm>
            <a:off x="5995851" y="2421594"/>
            <a:ext cx="4463622" cy="2585323"/>
          </a:xfrm>
          <a:prstGeom prst="rect">
            <a:avLst/>
          </a:prstGeom>
          <a:solidFill>
            <a:srgbClr val="0070C0"/>
          </a:solidFill>
        </p:spPr>
        <p:txBody>
          <a:bodyPr wrap="square">
            <a:spAutoFit/>
          </a:bodyPr>
          <a:lstStyle/>
          <a:p>
            <a:endParaRPr lang="en-GB" dirty="0">
              <a:solidFill>
                <a:schemeClr val="bg1"/>
              </a:solidFill>
              <a:latin typeface="Arial" panose="020B0604020202020204" pitchFamily="34" charset="0"/>
              <a:cs typeface="Arial" panose="020B0604020202020204" pitchFamily="34" charset="0"/>
            </a:endParaRPr>
          </a:p>
          <a:p>
            <a:pPr algn="ctr"/>
            <a:r>
              <a:rPr lang="en-GB" dirty="0">
                <a:solidFill>
                  <a:schemeClr val="bg1"/>
                </a:solidFill>
                <a:latin typeface="Arial" panose="020B0604020202020204" pitchFamily="34" charset="0"/>
                <a:cs typeface="Arial" panose="020B0604020202020204" pitchFamily="34" charset="0"/>
              </a:rPr>
              <a:t>Focus on epistemic community </a:t>
            </a:r>
            <a:r>
              <a:rPr lang="en-US" sz="1800" dirty="0">
                <a:solidFill>
                  <a:schemeClr val="bg1"/>
                </a:solidFill>
                <a:effectLst/>
                <a:latin typeface="Arial" panose="020B0604020202020204" pitchFamily="34" charset="0"/>
                <a:ea typeface="MS Mincho" panose="02020609040205080304" pitchFamily="49" charset="-128"/>
                <a:cs typeface="Arial" panose="020B0604020202020204" pitchFamily="34" charset="0"/>
              </a:rPr>
              <a:t>(</a:t>
            </a:r>
            <a:r>
              <a:rPr lang="en-US" sz="18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network of socially recognized experts in a highly technical issue, with the authority to translate scientific knowledge and social practice to certain policy outcomes) in Annex II state parties </a:t>
            </a:r>
            <a:r>
              <a:rPr lang="en-GB" dirty="0">
                <a:solidFill>
                  <a:schemeClr val="bg1"/>
                </a:solidFill>
                <a:latin typeface="Arial" panose="020B0604020202020204" pitchFamily="34" charset="0"/>
                <a:cs typeface="Arial" panose="020B0604020202020204" pitchFamily="34" charset="0"/>
              </a:rPr>
              <a:t>as a locus of analysis in the process</a:t>
            </a:r>
          </a:p>
          <a:p>
            <a:endParaRPr lang="en-GB" dirty="0">
              <a:solidFill>
                <a:schemeClr val="bg1"/>
              </a:solidFill>
              <a:latin typeface="Arial" panose="020B0604020202020204" pitchFamily="34" charset="0"/>
              <a:cs typeface="Arial" panose="020B0604020202020204" pitchFamily="34" charset="0"/>
            </a:endParaRPr>
          </a:p>
        </p:txBody>
      </p:sp>
      <p:pic>
        <p:nvPicPr>
          <p:cNvPr id="10" name="Graphic 9" descr="Chevron arrows with solid fill">
            <a:extLst>
              <a:ext uri="{FF2B5EF4-FFF2-40B4-BE49-F238E27FC236}">
                <a16:creationId xmlns:a16="http://schemas.microsoft.com/office/drawing/2014/main" id="{368ACBE8-FCC1-3DA5-640E-BF58519DC41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65855" y="3118556"/>
            <a:ext cx="914400" cy="914400"/>
          </a:xfrm>
          <a:prstGeom prst="rect">
            <a:avLst/>
          </a:prstGeom>
        </p:spPr>
      </p:pic>
      <p:pic>
        <p:nvPicPr>
          <p:cNvPr id="11" name="Graphic 10" descr="Social network with solid fill">
            <a:extLst>
              <a:ext uri="{FF2B5EF4-FFF2-40B4-BE49-F238E27FC236}">
                <a16:creationId xmlns:a16="http://schemas.microsoft.com/office/drawing/2014/main" id="{1A32FF43-DEAF-589C-5FD8-E96DF7BCD0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0462" y="1486071"/>
            <a:ext cx="914400" cy="914400"/>
          </a:xfrm>
          <a:prstGeom prst="rect">
            <a:avLst/>
          </a:prstGeom>
        </p:spPr>
      </p:pic>
      <p:pic>
        <p:nvPicPr>
          <p:cNvPr id="3" name="Graphic 2" descr="Social network with solid fill">
            <a:extLst>
              <a:ext uri="{FF2B5EF4-FFF2-40B4-BE49-F238E27FC236}">
                <a16:creationId xmlns:a16="http://schemas.microsoft.com/office/drawing/2014/main" id="{836227A8-96BC-CCFD-2FED-BA1B52F9DB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88995" y="5161764"/>
            <a:ext cx="914400" cy="914400"/>
          </a:xfrm>
          <a:prstGeom prst="rect">
            <a:avLst/>
          </a:prstGeom>
        </p:spPr>
      </p:pic>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 b="0" i="0" dirty="0">
                <a:effectLst/>
                <a:latin typeface="Arial" panose="020B0604020202020204" pitchFamily="34" charset="0"/>
                <a:cs typeface="Arial" panose="020B0604020202020204" pitchFamily="34" charset="0"/>
              </a:rPr>
              <a:t>Treaty Universalization as Knowledge Co-Production</a:t>
            </a:r>
            <a:endParaRPr lang="en-GB" sz="800" dirty="0">
              <a:latin typeface="Arial" panose="020B0604020202020204" pitchFamily="34" charset="0"/>
              <a:cs typeface="Arial" panose="020B0604020202020204" pitchFamily="34" charset="0"/>
            </a:endParaRPr>
          </a:p>
          <a:p>
            <a:r>
              <a:rPr lang="en-US" sz="1800" dirty="0">
                <a:solidFill>
                  <a:schemeClr val="bg1"/>
                </a:solidFill>
                <a:latin typeface="Arial" panose="020B0604020202020204" pitchFamily="34" charset="0"/>
                <a:cs typeface="Arial" panose="020B0604020202020204" pitchFamily="34" charset="0"/>
              </a:rPr>
              <a:t>Methods and Data</a:t>
            </a:r>
            <a:endParaRPr lang="en-AT" sz="4800"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8FA2F7BE-5351-7717-BB82-E458B457F862}"/>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FCE3BC4B-0217-E21C-EE93-AC8DFAF050B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P5.1-373</a:t>
            </a:r>
            <a:endParaRPr lang="en-AT" sz="24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DEF1E73-9323-4D26-1F07-665CB62B7E23}"/>
              </a:ext>
            </a:extLst>
          </p:cNvPr>
          <p:cNvSpPr txBox="1"/>
          <p:nvPr/>
        </p:nvSpPr>
        <p:spPr>
          <a:xfrm>
            <a:off x="5815778" y="1230403"/>
            <a:ext cx="4798383" cy="1477328"/>
          </a:xfrm>
          <a:prstGeom prst="rect">
            <a:avLst/>
          </a:prstGeom>
          <a:solidFill>
            <a:schemeClr val="accent1">
              <a:lumMod val="75000"/>
            </a:schemeClr>
          </a:solidFill>
        </p:spPr>
        <p:txBody>
          <a:bodyPr wrap="square">
            <a:spAutoFit/>
          </a:bodyPr>
          <a:lstStyle/>
          <a:p>
            <a:r>
              <a:rPr lang="en-US" dirty="0">
                <a:solidFill>
                  <a:schemeClr val="bg1"/>
                </a:solidFill>
                <a:latin typeface="Arial" panose="020B0604020202020204" pitchFamily="34" charset="0"/>
                <a:ea typeface="MS Mincho" panose="02020609040205080304" pitchFamily="49" charset="-128"/>
                <a:cs typeface="Arial" panose="020B0604020202020204" pitchFamily="34" charset="0"/>
              </a:rPr>
              <a:t>Q</a:t>
            </a: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ualitative method to examine how epistemic communities in Annex II states-parties condition the wider cognitive and social bases of policy knowledge conducive to treaty ratification</a:t>
            </a:r>
          </a:p>
        </p:txBody>
      </p:sp>
      <p:graphicFrame>
        <p:nvGraphicFramePr>
          <p:cNvPr id="5" name="Diagram 4">
            <a:extLst>
              <a:ext uri="{FF2B5EF4-FFF2-40B4-BE49-F238E27FC236}">
                <a16:creationId xmlns:a16="http://schemas.microsoft.com/office/drawing/2014/main" id="{C9306C62-2EFC-4586-D379-AB157DB2F38C}"/>
              </a:ext>
            </a:extLst>
          </p:cNvPr>
          <p:cNvGraphicFramePr/>
          <p:nvPr>
            <p:extLst>
              <p:ext uri="{D42A27DB-BD31-4B8C-83A1-F6EECF244321}">
                <p14:modId xmlns:p14="http://schemas.microsoft.com/office/powerpoint/2010/main" val="581002821"/>
              </p:ext>
            </p:extLst>
          </p:nvPr>
        </p:nvGraphicFramePr>
        <p:xfrm>
          <a:off x="-745066" y="2111270"/>
          <a:ext cx="7236178" cy="4638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7E158A1-7A89-5F97-7BA0-056486D15371}"/>
              </a:ext>
            </a:extLst>
          </p:cNvPr>
          <p:cNvSpPr txBox="1"/>
          <p:nvPr/>
        </p:nvSpPr>
        <p:spPr>
          <a:xfrm>
            <a:off x="576862" y="1164136"/>
            <a:ext cx="4592321" cy="369332"/>
          </a:xfrm>
          <a:prstGeom prst="rect">
            <a:avLst/>
          </a:prstGeom>
          <a:solidFill>
            <a:schemeClr val="accent1">
              <a:lumMod val="50000"/>
            </a:schemeClr>
          </a:solidFill>
        </p:spPr>
        <p:txBody>
          <a:bodyPr wrap="square">
            <a:spAutoFit/>
          </a:bodyPr>
          <a:lstStyle/>
          <a:p>
            <a:r>
              <a:rPr lang="en-US" dirty="0">
                <a:solidFill>
                  <a:schemeClr val="bg1"/>
                </a:solidFill>
                <a:latin typeface="Arial" panose="020B0604020202020204" pitchFamily="34" charset="0"/>
                <a:ea typeface="MS Mincho" panose="02020609040205080304" pitchFamily="49" charset="-128"/>
                <a:cs typeface="Arial" panose="020B0604020202020204" pitchFamily="34" charset="0"/>
              </a:rPr>
              <a:t>Knowledge Co-Production Framework</a:t>
            </a:r>
          </a:p>
        </p:txBody>
      </p:sp>
      <p:sp>
        <p:nvSpPr>
          <p:cNvPr id="7" name="TextBox 6">
            <a:extLst>
              <a:ext uri="{FF2B5EF4-FFF2-40B4-BE49-F238E27FC236}">
                <a16:creationId xmlns:a16="http://schemas.microsoft.com/office/drawing/2014/main" id="{98AB61B9-B67C-0055-7699-559AF0A9BE8C}"/>
              </a:ext>
            </a:extLst>
          </p:cNvPr>
          <p:cNvSpPr txBox="1"/>
          <p:nvPr/>
        </p:nvSpPr>
        <p:spPr>
          <a:xfrm>
            <a:off x="5815778" y="4469465"/>
            <a:ext cx="4798383" cy="2031325"/>
          </a:xfrm>
          <a:prstGeom prst="rect">
            <a:avLst/>
          </a:prstGeom>
          <a:solidFill>
            <a:schemeClr val="accent1">
              <a:lumMod val="75000"/>
            </a:schemeClr>
          </a:solidFill>
        </p:spPr>
        <p:txBody>
          <a:bodyPr wrap="square">
            <a:spAutoFit/>
          </a:bodyPr>
          <a:lstStyle/>
          <a:p>
            <a:r>
              <a:rPr lang="en-US" dirty="0">
                <a:solidFill>
                  <a:schemeClr val="bg1"/>
                </a:solidFill>
                <a:latin typeface="Arial" panose="020B0604020202020204" pitchFamily="34" charset="0"/>
                <a:ea typeface="MS Mincho" panose="02020609040205080304" pitchFamily="49" charset="-128"/>
                <a:cs typeface="Arial" panose="020B0604020202020204" pitchFamily="34" charset="0"/>
              </a:rPr>
              <a:t>Research materials:</a:t>
            </a:r>
          </a:p>
          <a:p>
            <a:pPr marL="285750" indent="-285750">
              <a:buFont typeface="Arial" panose="020B0604020202020204" pitchFamily="34" charset="0"/>
              <a:buChar char="•"/>
            </a:pPr>
            <a:r>
              <a:rPr lang="en-US" dirty="0">
                <a:solidFill>
                  <a:schemeClr val="bg1"/>
                </a:solidFill>
                <a:latin typeface="Arial" panose="020B0604020202020204" pitchFamily="34" charset="0"/>
                <a:ea typeface="MS Mincho" panose="02020609040205080304" pitchFamily="49" charset="-128"/>
                <a:cs typeface="Arial" panose="020B0604020202020204" pitchFamily="34" charset="0"/>
              </a:rPr>
              <a:t>Academic presentation topics brought by Indonesian scientists since the </a:t>
            </a:r>
            <a:r>
              <a:rPr lang="en-US" dirty="0" err="1">
                <a:solidFill>
                  <a:schemeClr val="bg1"/>
                </a:solidFill>
                <a:latin typeface="Arial" panose="020B0604020202020204" pitchFamily="34" charset="0"/>
                <a:ea typeface="MS Mincho" panose="02020609040205080304" pitchFamily="49" charset="-128"/>
                <a:cs typeface="Arial" panose="020B0604020202020204" pitchFamily="34" charset="0"/>
              </a:rPr>
              <a:t>SnT</a:t>
            </a:r>
            <a:r>
              <a:rPr lang="en-US" dirty="0">
                <a:solidFill>
                  <a:schemeClr val="bg1"/>
                </a:solidFill>
                <a:latin typeface="Arial" panose="020B0604020202020204" pitchFamily="34" charset="0"/>
                <a:ea typeface="MS Mincho" panose="02020609040205080304" pitchFamily="49" charset="-128"/>
                <a:cs typeface="Arial" panose="020B0604020202020204" pitchFamily="34" charset="0"/>
              </a:rPr>
              <a:t> 2011 Conference</a:t>
            </a:r>
          </a:p>
          <a:p>
            <a:pPr marL="285750" indent="-285750">
              <a:buFont typeface="Arial" panose="020B0604020202020204" pitchFamily="34" charset="0"/>
              <a:buChar char="•"/>
            </a:pPr>
            <a:r>
              <a:rPr lang="en-US" dirty="0">
                <a:solidFill>
                  <a:schemeClr val="bg1"/>
                </a:solidFill>
                <a:latin typeface="Arial" panose="020B0604020202020204" pitchFamily="34" charset="0"/>
                <a:ea typeface="MS Mincho" panose="02020609040205080304" pitchFamily="49" charset="-128"/>
                <a:cs typeface="Arial" panose="020B0604020202020204" pitchFamily="34" charset="0"/>
              </a:rPr>
              <a:t>25 national journal platforms affiliated to Indonesian Nuclear Energy Regulatory Agency (BAPETEN)</a:t>
            </a:r>
          </a:p>
        </p:txBody>
      </p:sp>
      <p:sp>
        <p:nvSpPr>
          <p:cNvPr id="8" name="Rounded Rectangle 7">
            <a:extLst>
              <a:ext uri="{FF2B5EF4-FFF2-40B4-BE49-F238E27FC236}">
                <a16:creationId xmlns:a16="http://schemas.microsoft.com/office/drawing/2014/main" id="{6531C971-DA87-6D8C-06D4-32760FB05106}"/>
              </a:ext>
            </a:extLst>
          </p:cNvPr>
          <p:cNvSpPr/>
          <p:nvPr/>
        </p:nvSpPr>
        <p:spPr>
          <a:xfrm>
            <a:off x="5815778" y="2846243"/>
            <a:ext cx="4798383" cy="1484710"/>
          </a:xfrm>
          <a:prstGeom prst="roundRect">
            <a:avLst/>
          </a:prstGeom>
          <a:solidFill>
            <a:schemeClr val="accent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solidFill>
                  <a:schemeClr val="bg1"/>
                </a:solidFill>
                <a:latin typeface="Arial" panose="020B0604020202020204" pitchFamily="34" charset="0"/>
                <a:cs typeface="Arial" panose="020B0604020202020204" pitchFamily="34" charset="0"/>
              </a:rPr>
              <a:t>Epistemic community as plural entity</a:t>
            </a:r>
          </a:p>
          <a:p>
            <a:pPr algn="ctr"/>
            <a:r>
              <a:rPr lang="en-US" dirty="0">
                <a:solidFill>
                  <a:schemeClr val="bg1"/>
                </a:solidFill>
                <a:latin typeface="Arial" panose="020B0604020202020204" pitchFamily="34" charset="0"/>
                <a:cs typeface="Arial" panose="020B0604020202020204" pitchFamily="34" charset="0"/>
              </a:rPr>
              <a:t>(academia, university and non-university based think tanks, state officials)</a:t>
            </a:r>
          </a:p>
        </p:txBody>
      </p:sp>
      <p:sp>
        <p:nvSpPr>
          <p:cNvPr id="4" name="Rounded Rectangle 3">
            <a:extLst>
              <a:ext uri="{FF2B5EF4-FFF2-40B4-BE49-F238E27FC236}">
                <a16:creationId xmlns:a16="http://schemas.microsoft.com/office/drawing/2014/main" id="{D2E00DE7-D0B4-8DAB-9A03-E327159FC03B}"/>
              </a:ext>
            </a:extLst>
          </p:cNvPr>
          <p:cNvSpPr/>
          <p:nvPr/>
        </p:nvSpPr>
        <p:spPr>
          <a:xfrm>
            <a:off x="576862" y="1533468"/>
            <a:ext cx="4592321" cy="59028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Arial" panose="020B0604020202020204" pitchFamily="34" charset="0"/>
                <a:ea typeface="MS Mincho" panose="02020609040205080304" pitchFamily="49" charset="-128"/>
                <a:cs typeface="Arial" panose="020B0604020202020204" pitchFamily="34" charset="0"/>
              </a:rPr>
              <a:t>Indonesia as a case study </a:t>
            </a:r>
          </a:p>
          <a:p>
            <a:pPr algn="ctr"/>
            <a:r>
              <a:rPr lang="en-US" dirty="0">
                <a:solidFill>
                  <a:schemeClr val="bg1"/>
                </a:solidFill>
                <a:latin typeface="Arial" panose="020B0604020202020204" pitchFamily="34" charset="0"/>
                <a:ea typeface="MS Mincho" panose="02020609040205080304" pitchFamily="49" charset="-128"/>
                <a:cs typeface="Arial" panose="020B0604020202020204" pitchFamily="34" charset="0"/>
              </a:rPr>
              <a:t>(CTBT ratification in 2012)</a:t>
            </a: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Treaty Universalization as Knowledge Co-Production: The Case of Indonesia</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D0A30CD8-3586-7985-8C3F-0BB92F6EEB6F}"/>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B17C81C8-1925-A707-4282-D2256B254157}"/>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P5.1-373</a:t>
            </a:r>
            <a:endParaRPr lang="en-AT" sz="2400" b="1" dirty="0">
              <a:solidFill>
                <a:schemeClr val="bg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F7B0B65C-758D-A993-A42A-6CDEC87A3857}"/>
              </a:ext>
            </a:extLst>
          </p:cNvPr>
          <p:cNvSpPr/>
          <p:nvPr/>
        </p:nvSpPr>
        <p:spPr>
          <a:xfrm>
            <a:off x="3948720" y="5219884"/>
            <a:ext cx="2683153" cy="1398647"/>
          </a:xfrm>
          <a:prstGeom prst="roundRect">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bg1"/>
                </a:solidFill>
              </a:rPr>
              <a:t>Finding 2</a:t>
            </a:r>
          </a:p>
          <a:p>
            <a:pPr algn="ctr"/>
            <a:r>
              <a:rPr lang="en-US" dirty="0">
                <a:solidFill>
                  <a:schemeClr val="bg1"/>
                </a:solidFill>
              </a:rPr>
              <a:t>From academic sphere to policy-making: the expanding knowledge boundaries</a:t>
            </a:r>
          </a:p>
        </p:txBody>
      </p:sp>
      <p:sp>
        <p:nvSpPr>
          <p:cNvPr id="7" name="Rounded Rectangle 6">
            <a:extLst>
              <a:ext uri="{FF2B5EF4-FFF2-40B4-BE49-F238E27FC236}">
                <a16:creationId xmlns:a16="http://schemas.microsoft.com/office/drawing/2014/main" id="{90906FC6-FA92-ACCB-EF5F-B50F7431A09F}"/>
              </a:ext>
            </a:extLst>
          </p:cNvPr>
          <p:cNvSpPr/>
          <p:nvPr/>
        </p:nvSpPr>
        <p:spPr>
          <a:xfrm>
            <a:off x="98873" y="1286620"/>
            <a:ext cx="2779705" cy="1162312"/>
          </a:xfrm>
          <a:prstGeom prst="roundRect">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Finding 1</a:t>
            </a:r>
          </a:p>
          <a:p>
            <a:pPr algn="ctr"/>
            <a:r>
              <a:rPr lang="en-US" dirty="0">
                <a:solidFill>
                  <a:schemeClr val="bg1"/>
                </a:solidFill>
                <a:latin typeface="Arial" panose="020B0604020202020204" pitchFamily="34" charset="0"/>
                <a:cs typeface="Arial" panose="020B0604020202020204" pitchFamily="34" charset="0"/>
              </a:rPr>
              <a:t>Arenas of knowledge co-production  </a:t>
            </a:r>
          </a:p>
        </p:txBody>
      </p:sp>
      <p:graphicFrame>
        <p:nvGraphicFramePr>
          <p:cNvPr id="14" name="Diagram 13">
            <a:extLst>
              <a:ext uri="{FF2B5EF4-FFF2-40B4-BE49-F238E27FC236}">
                <a16:creationId xmlns:a16="http://schemas.microsoft.com/office/drawing/2014/main" id="{1CA387FD-0EA1-D83F-3EFB-4DEBB63A241E}"/>
              </a:ext>
            </a:extLst>
          </p:cNvPr>
          <p:cNvGraphicFramePr/>
          <p:nvPr>
            <p:extLst>
              <p:ext uri="{D42A27DB-BD31-4B8C-83A1-F6EECF244321}">
                <p14:modId xmlns:p14="http://schemas.microsoft.com/office/powerpoint/2010/main" val="2454778987"/>
              </p:ext>
            </p:extLst>
          </p:nvPr>
        </p:nvGraphicFramePr>
        <p:xfrm>
          <a:off x="3241964" y="1474516"/>
          <a:ext cx="4359471" cy="2693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3" descr="Arrow: Slight curve with solid fill">
            <a:extLst>
              <a:ext uri="{FF2B5EF4-FFF2-40B4-BE49-F238E27FC236}">
                <a16:creationId xmlns:a16="http://schemas.microsoft.com/office/drawing/2014/main" id="{4C9DBACF-3A88-DB79-42F4-04F0488723C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6508414">
            <a:off x="1509491" y="2383830"/>
            <a:ext cx="926856" cy="914400"/>
          </a:xfrm>
          <a:prstGeom prst="rect">
            <a:avLst/>
          </a:prstGeom>
        </p:spPr>
      </p:pic>
      <p:pic>
        <p:nvPicPr>
          <p:cNvPr id="10" name="Graphic 9" descr="Arrow: Slight curve with solid fill">
            <a:extLst>
              <a:ext uri="{FF2B5EF4-FFF2-40B4-BE49-F238E27FC236}">
                <a16:creationId xmlns:a16="http://schemas.microsoft.com/office/drawing/2014/main" id="{B236A28B-C161-86CC-39F6-64CBDE96DA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8102143">
            <a:off x="5225333" y="4173207"/>
            <a:ext cx="914400" cy="914400"/>
          </a:xfrm>
          <a:prstGeom prst="rect">
            <a:avLst/>
          </a:prstGeom>
        </p:spPr>
      </p:pic>
      <p:sp>
        <p:nvSpPr>
          <p:cNvPr id="13" name="Rounded Rectangle 12">
            <a:extLst>
              <a:ext uri="{FF2B5EF4-FFF2-40B4-BE49-F238E27FC236}">
                <a16:creationId xmlns:a16="http://schemas.microsoft.com/office/drawing/2014/main" id="{D9A3B916-CEEB-BB2B-F146-9E33301797CF}"/>
              </a:ext>
            </a:extLst>
          </p:cNvPr>
          <p:cNvSpPr/>
          <p:nvPr/>
        </p:nvSpPr>
        <p:spPr>
          <a:xfrm>
            <a:off x="7844645" y="1168104"/>
            <a:ext cx="2683153" cy="1133321"/>
          </a:xfrm>
          <a:prstGeom prst="roundRect">
            <a:avLst/>
          </a:prstGeom>
          <a:solidFill>
            <a:srgbClr val="00206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a:solidFill>
                  <a:schemeClr val="bg1"/>
                </a:solidFill>
              </a:rPr>
              <a:t>Finding 3</a:t>
            </a:r>
          </a:p>
          <a:p>
            <a:pPr algn="ctr"/>
            <a:r>
              <a:rPr lang="en-US" dirty="0">
                <a:solidFill>
                  <a:schemeClr val="bg1"/>
                </a:solidFill>
              </a:rPr>
              <a:t>Frames of national interest to ratify CTBT  </a:t>
            </a:r>
          </a:p>
        </p:txBody>
      </p:sp>
      <p:graphicFrame>
        <p:nvGraphicFramePr>
          <p:cNvPr id="3" name="Diagram 2">
            <a:extLst>
              <a:ext uri="{FF2B5EF4-FFF2-40B4-BE49-F238E27FC236}">
                <a16:creationId xmlns:a16="http://schemas.microsoft.com/office/drawing/2014/main" id="{CC776DC7-3E95-3682-542A-C88315DCF861}"/>
              </a:ext>
            </a:extLst>
          </p:cNvPr>
          <p:cNvGraphicFramePr/>
          <p:nvPr>
            <p:extLst>
              <p:ext uri="{D42A27DB-BD31-4B8C-83A1-F6EECF244321}">
                <p14:modId xmlns:p14="http://schemas.microsoft.com/office/powerpoint/2010/main" val="1761111252"/>
              </p:ext>
            </p:extLst>
          </p:nvPr>
        </p:nvGraphicFramePr>
        <p:xfrm>
          <a:off x="7875360" y="2033481"/>
          <a:ext cx="2621721" cy="229325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5" name="Rounded Rectangle 4">
            <a:extLst>
              <a:ext uri="{FF2B5EF4-FFF2-40B4-BE49-F238E27FC236}">
                <a16:creationId xmlns:a16="http://schemas.microsoft.com/office/drawing/2014/main" id="{5C1B2925-25FD-A414-35CA-B18E74EE4EA3}"/>
              </a:ext>
            </a:extLst>
          </p:cNvPr>
          <p:cNvSpPr/>
          <p:nvPr/>
        </p:nvSpPr>
        <p:spPr>
          <a:xfrm>
            <a:off x="7844645" y="4047612"/>
            <a:ext cx="2621721" cy="46519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National leadership </a:t>
            </a:r>
          </a:p>
        </p:txBody>
      </p:sp>
      <p:sp>
        <p:nvSpPr>
          <p:cNvPr id="12" name="Rounded Rectangle 11">
            <a:extLst>
              <a:ext uri="{FF2B5EF4-FFF2-40B4-BE49-F238E27FC236}">
                <a16:creationId xmlns:a16="http://schemas.microsoft.com/office/drawing/2014/main" id="{43E8204B-F4A8-7AB9-8B51-BAA441815193}"/>
              </a:ext>
            </a:extLst>
          </p:cNvPr>
          <p:cNvSpPr/>
          <p:nvPr/>
        </p:nvSpPr>
        <p:spPr>
          <a:xfrm>
            <a:off x="7821151" y="4576081"/>
            <a:ext cx="2621721" cy="58241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Promoting international cooperation</a:t>
            </a:r>
          </a:p>
        </p:txBody>
      </p:sp>
      <p:sp>
        <p:nvSpPr>
          <p:cNvPr id="15" name="Rounded Rectangle 14">
            <a:extLst>
              <a:ext uri="{FF2B5EF4-FFF2-40B4-BE49-F238E27FC236}">
                <a16:creationId xmlns:a16="http://schemas.microsoft.com/office/drawing/2014/main" id="{13857DFD-2856-D564-EDB7-0E65F54B2DDE}"/>
              </a:ext>
            </a:extLst>
          </p:cNvPr>
          <p:cNvSpPr/>
          <p:nvPr/>
        </p:nvSpPr>
        <p:spPr>
          <a:xfrm>
            <a:off x="7815278" y="5210305"/>
            <a:ext cx="2621721" cy="52508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Capacity building of national government</a:t>
            </a:r>
          </a:p>
        </p:txBody>
      </p:sp>
      <p:sp>
        <p:nvSpPr>
          <p:cNvPr id="17" name="Rounded Rectangle 16">
            <a:extLst>
              <a:ext uri="{FF2B5EF4-FFF2-40B4-BE49-F238E27FC236}">
                <a16:creationId xmlns:a16="http://schemas.microsoft.com/office/drawing/2014/main" id="{2168750D-7220-0104-3BE7-316DD4DD8F70}"/>
              </a:ext>
            </a:extLst>
          </p:cNvPr>
          <p:cNvSpPr/>
          <p:nvPr/>
        </p:nvSpPr>
        <p:spPr>
          <a:xfrm>
            <a:off x="7815278" y="5788221"/>
            <a:ext cx="2621721" cy="46519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Civilian interest in peaceful nuclear use</a:t>
            </a:r>
          </a:p>
        </p:txBody>
      </p:sp>
      <p:sp>
        <p:nvSpPr>
          <p:cNvPr id="18" name="Rounded Rectangle 17">
            <a:extLst>
              <a:ext uri="{FF2B5EF4-FFF2-40B4-BE49-F238E27FC236}">
                <a16:creationId xmlns:a16="http://schemas.microsoft.com/office/drawing/2014/main" id="{B7DE9531-1481-2AF6-3617-A78C000F6F03}"/>
              </a:ext>
            </a:extLst>
          </p:cNvPr>
          <p:cNvSpPr/>
          <p:nvPr/>
        </p:nvSpPr>
        <p:spPr>
          <a:xfrm>
            <a:off x="7815278" y="6306244"/>
            <a:ext cx="2621721" cy="46519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Diplomatic interest</a:t>
            </a:r>
          </a:p>
        </p:txBody>
      </p:sp>
      <p:graphicFrame>
        <p:nvGraphicFramePr>
          <p:cNvPr id="19" name="Diagram 18">
            <a:extLst>
              <a:ext uri="{FF2B5EF4-FFF2-40B4-BE49-F238E27FC236}">
                <a16:creationId xmlns:a16="http://schemas.microsoft.com/office/drawing/2014/main" id="{5F475815-4C1F-FD2A-722B-E4B6FD1B4506}"/>
              </a:ext>
            </a:extLst>
          </p:cNvPr>
          <p:cNvGraphicFramePr/>
          <p:nvPr>
            <p:extLst>
              <p:ext uri="{D42A27DB-BD31-4B8C-83A1-F6EECF244321}">
                <p14:modId xmlns:p14="http://schemas.microsoft.com/office/powerpoint/2010/main" val="679258045"/>
              </p:ext>
            </p:extLst>
          </p:nvPr>
        </p:nvGraphicFramePr>
        <p:xfrm>
          <a:off x="-1264206" y="2670933"/>
          <a:ext cx="6201922" cy="3948072"/>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21" name="Graphic 20" descr="Arrow: Slight curve with solid fill">
            <a:extLst>
              <a:ext uri="{FF2B5EF4-FFF2-40B4-BE49-F238E27FC236}">
                <a16:creationId xmlns:a16="http://schemas.microsoft.com/office/drawing/2014/main" id="{5BA85819-936F-94EF-CABD-FEE8895956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78878">
            <a:off x="8819688" y="3483440"/>
            <a:ext cx="733064" cy="733064"/>
          </a:xfrm>
          <a:prstGeom prst="rect">
            <a:avLst/>
          </a:prstGeom>
        </p:spPr>
      </p:pic>
    </p:spTree>
    <p:extLst>
      <p:ext uri="{BB962C8B-B14F-4D97-AF65-F5344CB8AC3E}">
        <p14:creationId xmlns:p14="http://schemas.microsoft.com/office/powerpoint/2010/main" val="2295552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a:t>
            </a:r>
            <a:endParaRPr lang="en-AT" sz="48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467EE05-77F3-87D9-BFA6-EC4C29B2EFF8}"/>
              </a:ext>
            </a:extLst>
          </p:cNvPr>
          <p:cNvSpPr txBox="1"/>
          <p:nvPr/>
        </p:nvSpPr>
        <p:spPr>
          <a:xfrm>
            <a:off x="5699315" y="1393107"/>
            <a:ext cx="5021407" cy="4801314"/>
          </a:xfrm>
          <a:prstGeom prst="rect">
            <a:avLst/>
          </a:prstGeom>
          <a:solidFill>
            <a:schemeClr val="accent1">
              <a:lumMod val="75000"/>
            </a:schemeClr>
          </a:solidFill>
        </p:spPr>
        <p:txBody>
          <a:bodyPr wrap="square">
            <a:spAutoFit/>
          </a:bodyPr>
          <a:lstStyle/>
          <a:p>
            <a:pPr algn="just"/>
            <a:r>
              <a:rPr lang="en-US" sz="1800" dirty="0">
                <a:solidFill>
                  <a:schemeClr val="bg1"/>
                </a:solidFill>
                <a:effectLst/>
                <a:latin typeface="Calibri" panose="020F0502020204030204" pitchFamily="34" charset="0"/>
                <a:ea typeface="MS Mincho" panose="02020609040205080304" pitchFamily="49" charset="-128"/>
                <a:cs typeface="Calibri" panose="020F0502020204030204" pitchFamily="34" charset="0"/>
              </a:rPr>
              <a:t>Through the presence of the epistemic community, the boundaries of science has been re-structured to accommodate the fluid aspects of social relations around the universalization of the CTBT </a:t>
            </a:r>
          </a:p>
          <a:p>
            <a:pPr algn="just"/>
            <a:r>
              <a:rPr lang="en-US" sz="1800" dirty="0">
                <a:solidFill>
                  <a:schemeClr val="bg1"/>
                </a:solidFill>
                <a:effectLst/>
                <a:latin typeface="Calibri" panose="020F0502020204030204" pitchFamily="34" charset="0"/>
                <a:ea typeface="MS Mincho" panose="02020609040205080304" pitchFamily="49" charset="-128"/>
                <a:cs typeface="Calibri" panose="020F0502020204030204" pitchFamily="34" charset="0"/>
              </a:rPr>
              <a:t> </a:t>
            </a:r>
          </a:p>
          <a:p>
            <a:pPr algn="just"/>
            <a:r>
              <a:rPr lang="en-US" sz="1800" dirty="0">
                <a:solidFill>
                  <a:schemeClr val="bg1"/>
                </a:solidFill>
                <a:effectLst/>
                <a:latin typeface="Calibri" panose="020F0502020204030204" pitchFamily="34" charset="0"/>
                <a:ea typeface="MS Mincho" panose="02020609040205080304" pitchFamily="49" charset="-128"/>
                <a:cs typeface="Calibri" panose="020F0502020204030204" pitchFamily="34" charset="0"/>
              </a:rPr>
              <a:t>The role of epistemic community has extended from merely providing techno-scientific bases of policy certainty to navigating the broader sociological interactions through science-policy-public interfaces</a:t>
            </a:r>
          </a:p>
          <a:p>
            <a:pPr marL="285750" indent="-285750" algn="just">
              <a:buFont typeface="Arial" panose="020B0604020202020204" pitchFamily="34" charset="0"/>
              <a:buChar char="•"/>
            </a:pPr>
            <a:endParaRPr lang="en-US" dirty="0">
              <a:solidFill>
                <a:schemeClr val="bg1"/>
              </a:solidFill>
              <a:latin typeface="Calibri" panose="020F0502020204030204" pitchFamily="34" charset="0"/>
              <a:ea typeface="MS Mincho" panose="02020609040205080304" pitchFamily="49" charset="-128"/>
              <a:cs typeface="Calibri" panose="020F0502020204030204" pitchFamily="34" charset="0"/>
            </a:endParaRPr>
          </a:p>
          <a:p>
            <a:pPr algn="just"/>
            <a:r>
              <a:rPr lang="en-US" sz="1800" dirty="0">
                <a:solidFill>
                  <a:schemeClr val="bg1"/>
                </a:solidFill>
                <a:effectLst/>
                <a:latin typeface="Calibri" panose="020F0502020204030204" pitchFamily="34" charset="0"/>
                <a:ea typeface="MS Mincho" panose="02020609040205080304" pitchFamily="49" charset="-128"/>
                <a:cs typeface="Calibri" panose="020F0502020204030204" pitchFamily="34" charset="0"/>
              </a:rPr>
              <a:t>Public deliberation to access the benefit of knowledge produced by science-policy interface shall be made available and inclusive to allow the emergence of a globally conscious society in favor of CTBT universalization</a:t>
            </a:r>
            <a:endParaRPr lang="en-ID" sz="1800"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a:p>
            <a:pPr algn="just"/>
            <a:r>
              <a:rPr lang="en-GB" dirty="0">
                <a:solidFill>
                  <a:schemeClr val="bg1"/>
                </a:solidFill>
              </a:rPr>
              <a:t> </a:t>
            </a:r>
            <a:endParaRPr lang="en-GB"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A93DF22-F8C2-D752-AFC3-F23553876E1A}"/>
              </a:ext>
            </a:extLst>
          </p:cNvPr>
          <p:cNvSpPr txBox="1">
            <a:spLocks/>
          </p:cNvSpPr>
          <p:nvPr/>
        </p:nvSpPr>
        <p:spPr>
          <a:xfrm>
            <a:off x="11103778" y="5453065"/>
            <a:ext cx="837666" cy="74135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50" b="1" dirty="0">
                <a:solidFill>
                  <a:schemeClr val="bg1"/>
                </a:solidFill>
                <a:latin typeface="Arial" panose="020B0604020202020204" pitchFamily="34" charset="0"/>
                <a:cs typeface="Arial" panose="020B0604020202020204" pitchFamily="34" charset="0"/>
              </a:rPr>
              <a:t>L</a:t>
            </a:r>
            <a:r>
              <a:rPr lang="en-GB" sz="750" b="1" dirty="0">
                <a:solidFill>
                  <a:schemeClr val="bg1"/>
                </a:solidFill>
                <a:latin typeface="Arial" panose="020B0604020202020204" pitchFamily="34" charset="0"/>
                <a:cs typeface="Arial" panose="020B0604020202020204" pitchFamily="34" charset="0"/>
              </a:rPr>
              <a:t>eave empty – QR code will be overlayed on touchscreen</a:t>
            </a:r>
            <a:endParaRPr lang="en-AT" sz="750" b="1"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51291E9-1169-E246-528F-2152C0A12DD8}"/>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P5.1-373</a:t>
            </a:r>
            <a:endParaRPr lang="en-AT" sz="2400" b="1" dirty="0">
              <a:solidFill>
                <a:schemeClr val="bg1"/>
              </a:solidFill>
              <a:latin typeface="Arial" panose="020B0604020202020204" pitchFamily="34" charset="0"/>
              <a:cs typeface="Arial" panose="020B0604020202020204" pitchFamily="34" charset="0"/>
            </a:endParaRPr>
          </a:p>
        </p:txBody>
      </p:sp>
      <p:pic>
        <p:nvPicPr>
          <p:cNvPr id="5" name="Graphic 4" descr="Cheers with solid fill">
            <a:extLst>
              <a:ext uri="{FF2B5EF4-FFF2-40B4-BE49-F238E27FC236}">
                <a16:creationId xmlns:a16="http://schemas.microsoft.com/office/drawing/2014/main" id="{D72806CD-578A-7261-9FC0-7DA2B883AC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36227" y="2897573"/>
            <a:ext cx="1401518" cy="1401518"/>
          </a:xfrm>
          <a:prstGeom prst="rect">
            <a:avLst/>
          </a:prstGeom>
        </p:spPr>
      </p:pic>
      <p:sp>
        <p:nvSpPr>
          <p:cNvPr id="6" name="TextBox 5">
            <a:extLst>
              <a:ext uri="{FF2B5EF4-FFF2-40B4-BE49-F238E27FC236}">
                <a16:creationId xmlns:a16="http://schemas.microsoft.com/office/drawing/2014/main" id="{D920107F-1640-93D6-F095-AE81D4E71086}"/>
              </a:ext>
            </a:extLst>
          </p:cNvPr>
          <p:cNvSpPr txBox="1"/>
          <p:nvPr/>
        </p:nvSpPr>
        <p:spPr>
          <a:xfrm>
            <a:off x="248728" y="2085604"/>
            <a:ext cx="3943772" cy="3416320"/>
          </a:xfrm>
          <a:prstGeom prst="rect">
            <a:avLst/>
          </a:prstGeom>
          <a:solidFill>
            <a:schemeClr val="accent1">
              <a:lumMod val="75000"/>
            </a:schemeClr>
          </a:solidFill>
        </p:spPr>
        <p:txBody>
          <a:bodyPr wrap="square">
            <a:spAutoFit/>
          </a:bodyPr>
          <a:lstStyle/>
          <a:p>
            <a:pPr algn="just"/>
            <a:r>
              <a:rPr lang="en-US" sz="1800" dirty="0">
                <a:solidFill>
                  <a:schemeClr val="bg1"/>
                </a:solidFill>
                <a:effectLst/>
                <a:latin typeface="Calibri" panose="020F0502020204030204" pitchFamily="34" charset="0"/>
                <a:ea typeface="MS Mincho" panose="02020609040205080304" pitchFamily="49" charset="-128"/>
                <a:cs typeface="Calibri" panose="020F0502020204030204" pitchFamily="34" charset="0"/>
              </a:rPr>
              <a:t>The intersection between legal studies on CTBT and technical studies implementation of CTBT monitoring and verification systems are documented as the most observable linkage in the existing record of academic publications</a:t>
            </a:r>
          </a:p>
          <a:p>
            <a:pPr algn="just"/>
            <a:r>
              <a:rPr lang="en-US" sz="1800" dirty="0">
                <a:solidFill>
                  <a:schemeClr val="bg1"/>
                </a:solidFill>
                <a:effectLst/>
                <a:latin typeface="Calibri" panose="020F0502020204030204" pitchFamily="34" charset="0"/>
                <a:ea typeface="MS Mincho" panose="02020609040205080304" pitchFamily="49" charset="-128"/>
                <a:cs typeface="Calibri" panose="020F0502020204030204" pitchFamily="34" charset="0"/>
              </a:rPr>
              <a:t> </a:t>
            </a:r>
          </a:p>
          <a:p>
            <a:pPr algn="just"/>
            <a:r>
              <a:rPr lang="en-US" dirty="0">
                <a:solidFill>
                  <a:schemeClr val="bg1"/>
                </a:solidFill>
                <a:latin typeface="Calibri" panose="020F0502020204030204" pitchFamily="34" charset="0"/>
                <a:ea typeface="MS Mincho" panose="02020609040205080304" pitchFamily="49" charset="-128"/>
                <a:cs typeface="Calibri" panose="020F0502020204030204" pitchFamily="34" charset="0"/>
              </a:rPr>
              <a:t>Domestic epistemic communities continuously benefit from the outreach of international epistemic communities in advocating nuclear non-proliferation and disarmament </a:t>
            </a:r>
            <a:endParaRPr lang="en-US" sz="1800" dirty="0">
              <a:solidFill>
                <a:schemeClr val="bg1"/>
              </a:solidFill>
              <a:effectLst/>
              <a:latin typeface="Calibri" panose="020F0502020204030204" pitchFamily="34" charset="0"/>
              <a:ea typeface="MS Mincho" panose="02020609040205080304" pitchFamily="49" charset="-128"/>
              <a:cs typeface="Calibri" panose="020F0502020204030204" pitchFamily="34" charset="0"/>
            </a:endParaRPr>
          </a:p>
        </p:txBody>
      </p:sp>
    </p:spTree>
    <p:extLst>
      <p:ext uri="{BB962C8B-B14F-4D97-AF65-F5344CB8AC3E}">
        <p14:creationId xmlns:p14="http://schemas.microsoft.com/office/powerpoint/2010/main" val="2852003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F0D235-E73A-31A0-926C-3F17564FB8DC}"/>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P5.1-373</a:t>
            </a:r>
            <a:endParaRPr lang="en-AT" sz="2400" b="1"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3B04CCB8-44D4-3C65-4ECB-3604610A50A2}"/>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F5EA75A-4692-EE97-85D1-4FDCACEFD756}"/>
              </a:ext>
            </a:extLst>
          </p:cNvPr>
          <p:cNvSpPr txBox="1"/>
          <p:nvPr/>
        </p:nvSpPr>
        <p:spPr>
          <a:xfrm>
            <a:off x="108154" y="1209369"/>
            <a:ext cx="10662723" cy="3306931"/>
          </a:xfrm>
          <a:prstGeom prst="rect">
            <a:avLst/>
          </a:prstGeom>
          <a:noFill/>
        </p:spPr>
        <p:txBody>
          <a:bodyPr wrap="square">
            <a:spAutoFit/>
          </a:bodyPr>
          <a:lstStyle/>
          <a:p>
            <a:pPr marL="285750" indent="-285750" algn="just">
              <a:lnSpc>
                <a:spcPct val="114000"/>
              </a:lnSpc>
              <a:buFontTx/>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Adler, E. The Emergence of Cooperation: National Epistemic </a:t>
            </a:r>
            <a:r>
              <a:rPr lang="en-US" sz="1400" dirty="0">
                <a:latin typeface="Arial" panose="020B0604020202020204" pitchFamily="34" charset="0"/>
                <a:ea typeface="Times New Roman" panose="02020603050405020304" pitchFamily="18" charset="0"/>
                <a:cs typeface="Arial" panose="020B0604020202020204" pitchFamily="34" charset="0"/>
              </a:rPr>
              <a:t>C</a:t>
            </a:r>
            <a:r>
              <a:rPr lang="en-US" sz="1400" dirty="0">
                <a:effectLst/>
                <a:latin typeface="Arial" panose="020B0604020202020204" pitchFamily="34" charset="0"/>
                <a:ea typeface="Times New Roman" panose="02020603050405020304" pitchFamily="18" charset="0"/>
                <a:cs typeface="Arial" panose="020B0604020202020204" pitchFamily="34" charset="0"/>
              </a:rPr>
              <a:t>ommunity and the International </a:t>
            </a:r>
            <a:r>
              <a:rPr lang="en-US" sz="1400" dirty="0">
                <a:latin typeface="Arial" panose="020B0604020202020204" pitchFamily="34" charset="0"/>
                <a:ea typeface="Times New Roman" panose="02020603050405020304" pitchFamily="18" charset="0"/>
                <a:cs typeface="Arial" panose="020B0604020202020204" pitchFamily="34" charset="0"/>
              </a:rPr>
              <a:t>E</a:t>
            </a:r>
            <a:r>
              <a:rPr lang="en-US" sz="1400" dirty="0">
                <a:effectLst/>
                <a:latin typeface="Arial" panose="020B0604020202020204" pitchFamily="34" charset="0"/>
                <a:ea typeface="Times New Roman" panose="02020603050405020304" pitchFamily="18" charset="0"/>
                <a:cs typeface="Arial" panose="020B0604020202020204" pitchFamily="34" charset="0"/>
              </a:rPr>
              <a:t>volution of the Idea of Nuclear </a:t>
            </a:r>
            <a:r>
              <a:rPr lang="en-US" sz="1400" dirty="0">
                <a:latin typeface="Arial" panose="020B0604020202020204" pitchFamily="34" charset="0"/>
                <a:ea typeface="Times New Roman" panose="02020603050405020304" pitchFamily="18" charset="0"/>
                <a:cs typeface="Arial" panose="020B0604020202020204" pitchFamily="34" charset="0"/>
              </a:rPr>
              <a:t>A</a:t>
            </a:r>
            <a:r>
              <a:rPr lang="en-US" sz="1400" dirty="0">
                <a:effectLst/>
                <a:latin typeface="Arial" panose="020B0604020202020204" pitchFamily="34" charset="0"/>
                <a:ea typeface="Times New Roman" panose="02020603050405020304" pitchFamily="18" charset="0"/>
                <a:cs typeface="Arial" panose="020B0604020202020204" pitchFamily="34" charset="0"/>
              </a:rPr>
              <a:t>rms </a:t>
            </a:r>
            <a:r>
              <a:rPr lang="en-US" sz="1400" dirty="0">
                <a:latin typeface="Arial" panose="020B0604020202020204" pitchFamily="34" charset="0"/>
                <a:ea typeface="Times New Roman" panose="02020603050405020304" pitchFamily="18" charset="0"/>
                <a:cs typeface="Arial" panose="020B0604020202020204" pitchFamily="34" charset="0"/>
              </a:rPr>
              <a:t>C</a:t>
            </a:r>
            <a:r>
              <a:rPr lang="en-US" sz="1400" dirty="0">
                <a:effectLst/>
                <a:latin typeface="Arial" panose="020B0604020202020204" pitchFamily="34" charset="0"/>
                <a:ea typeface="Times New Roman" panose="02020603050405020304" pitchFamily="18" charset="0"/>
                <a:cs typeface="Arial" panose="020B0604020202020204" pitchFamily="34" charset="0"/>
              </a:rPr>
              <a:t>ontrol. </a:t>
            </a:r>
            <a:r>
              <a:rPr lang="en-US" sz="1400" i="1" dirty="0">
                <a:effectLst/>
                <a:latin typeface="Arial" panose="020B0604020202020204" pitchFamily="34" charset="0"/>
                <a:ea typeface="Times New Roman" panose="02020603050405020304" pitchFamily="18" charset="0"/>
                <a:cs typeface="Arial" panose="020B0604020202020204" pitchFamily="34" charset="0"/>
              </a:rPr>
              <a:t>International </a:t>
            </a:r>
            <a:r>
              <a:rPr lang="en-US" sz="1400" i="1" dirty="0" err="1">
                <a:effectLst/>
                <a:latin typeface="Arial" panose="020B0604020202020204" pitchFamily="34" charset="0"/>
                <a:ea typeface="Times New Roman" panose="02020603050405020304" pitchFamily="18" charset="0"/>
                <a:cs typeface="Arial" panose="020B0604020202020204" pitchFamily="34" charset="0"/>
              </a:rPr>
              <a:t>Organisation</a:t>
            </a:r>
            <a:r>
              <a:rPr lang="en-US" sz="1400" i="1" dirty="0">
                <a:effectLst/>
                <a:latin typeface="Arial" panose="020B0604020202020204" pitchFamily="34" charset="0"/>
                <a:ea typeface="Times New Roman" panose="02020603050405020304" pitchFamily="18" charset="0"/>
                <a:cs typeface="Arial" panose="020B0604020202020204" pitchFamily="34" charset="0"/>
              </a:rPr>
              <a:t>, </a:t>
            </a:r>
            <a:r>
              <a:rPr lang="en-US" sz="1400" b="1" dirty="0">
                <a:effectLst/>
                <a:latin typeface="Arial" panose="020B0604020202020204" pitchFamily="34" charset="0"/>
                <a:ea typeface="Times New Roman" panose="02020603050405020304" pitchFamily="18" charset="0"/>
                <a:cs typeface="Arial" panose="020B0604020202020204" pitchFamily="34" charset="0"/>
              </a:rPr>
              <a:t>46</a:t>
            </a:r>
            <a:r>
              <a:rPr lang="en-US" sz="1400" dirty="0">
                <a:effectLst/>
                <a:latin typeface="Arial" panose="020B0604020202020204" pitchFamily="34" charset="0"/>
                <a:ea typeface="Times New Roman" panose="02020603050405020304" pitchFamily="18" charset="0"/>
                <a:cs typeface="Arial" panose="020B0604020202020204" pitchFamily="34" charset="0"/>
              </a:rPr>
              <a:t>, 101-145 (1992). </a:t>
            </a:r>
            <a:endParaRPr lang="en-ID"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14000"/>
              </a:lnSpc>
              <a:buFontTx/>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Adler, E., and Haas, P.M. (1992). Conclusion: Epistemic communities, world order, and the creation of a reflective research program. </a:t>
            </a:r>
            <a:r>
              <a:rPr lang="en-US" sz="1400" i="1" dirty="0">
                <a:effectLst/>
                <a:latin typeface="Arial" panose="020B0604020202020204" pitchFamily="34" charset="0"/>
                <a:ea typeface="Times New Roman" panose="02020603050405020304" pitchFamily="18" charset="0"/>
                <a:cs typeface="Arial" panose="020B0604020202020204" pitchFamily="34" charset="0"/>
              </a:rPr>
              <a:t>International Organization, </a:t>
            </a:r>
            <a:r>
              <a:rPr lang="en-US" sz="1400" b="1" dirty="0">
                <a:effectLst/>
                <a:latin typeface="Arial" panose="020B0604020202020204" pitchFamily="34" charset="0"/>
                <a:ea typeface="Times New Roman" panose="02020603050405020304" pitchFamily="18" charset="0"/>
                <a:cs typeface="Arial" panose="020B0604020202020204" pitchFamily="34" charset="0"/>
              </a:rPr>
              <a:t>46 </a:t>
            </a:r>
            <a:r>
              <a:rPr lang="en-US" sz="1400" dirty="0">
                <a:effectLst/>
                <a:latin typeface="Arial" panose="020B0604020202020204" pitchFamily="34" charset="0"/>
                <a:ea typeface="Times New Roman" panose="02020603050405020304" pitchFamily="18" charset="0"/>
                <a:cs typeface="Arial" panose="020B0604020202020204" pitchFamily="34" charset="0"/>
              </a:rPr>
              <a:t>(1), 367-390 (1992).</a:t>
            </a:r>
            <a:endParaRPr lang="en-ID"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14000"/>
              </a:lnSpc>
              <a:buFontTx/>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Beatty, J. (1993). Scientific collaboration, internationalism, and diplomacy: The case of the Atomic Bomb Casualty Commission. </a:t>
            </a:r>
            <a:r>
              <a:rPr lang="en-US" sz="1400" i="1" dirty="0">
                <a:effectLst/>
                <a:latin typeface="Arial" panose="020B0604020202020204" pitchFamily="34" charset="0"/>
                <a:ea typeface="Times New Roman" panose="02020603050405020304" pitchFamily="18" charset="0"/>
                <a:cs typeface="Arial" panose="020B0604020202020204" pitchFamily="34" charset="0"/>
              </a:rPr>
              <a:t>Journal of History of Biology, </a:t>
            </a:r>
            <a:r>
              <a:rPr lang="en-US" sz="1400" b="1" dirty="0">
                <a:effectLst/>
                <a:latin typeface="Arial" panose="020B0604020202020204" pitchFamily="34" charset="0"/>
                <a:ea typeface="Times New Roman" panose="02020603050405020304" pitchFamily="18" charset="0"/>
                <a:cs typeface="Arial" panose="020B0604020202020204" pitchFamily="34" charset="0"/>
              </a:rPr>
              <a:t>26</a:t>
            </a:r>
            <a:r>
              <a:rPr lang="en-US" sz="1400" dirty="0">
                <a:effectLst/>
                <a:latin typeface="Arial" panose="020B0604020202020204" pitchFamily="34" charset="0"/>
                <a:ea typeface="Times New Roman" panose="02020603050405020304" pitchFamily="18" charset="0"/>
                <a:cs typeface="Arial" panose="020B0604020202020204" pitchFamily="34" charset="0"/>
              </a:rPr>
              <a:t> (2), 205-231</a:t>
            </a:r>
            <a:r>
              <a:rPr lang="en-ID" sz="1400" dirty="0">
                <a:effectLst/>
                <a:latin typeface="Arial" panose="020B0604020202020204" pitchFamily="34" charset="0"/>
                <a:cs typeface="Arial" panose="020B0604020202020204" pitchFamily="34" charset="0"/>
              </a:rPr>
              <a:t> (1993). </a:t>
            </a:r>
          </a:p>
          <a:p>
            <a:pPr marL="285750" indent="-285750" algn="just">
              <a:lnSpc>
                <a:spcPct val="114000"/>
              </a:lnSpc>
              <a:buFontTx/>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Cross, M.K. (2013). Rethinking epistemic communities twenty years later. </a:t>
            </a:r>
            <a:r>
              <a:rPr lang="en-US" sz="1400" i="1" dirty="0">
                <a:effectLst/>
                <a:latin typeface="Arial" panose="020B0604020202020204" pitchFamily="34" charset="0"/>
                <a:ea typeface="Times New Roman" panose="02020603050405020304" pitchFamily="18" charset="0"/>
                <a:cs typeface="Arial" panose="020B0604020202020204" pitchFamily="34" charset="0"/>
              </a:rPr>
              <a:t>Review of International Studies. </a:t>
            </a:r>
            <a:r>
              <a:rPr lang="en-US" sz="1400" b="1" dirty="0">
                <a:effectLst/>
                <a:latin typeface="Arial" panose="020B0604020202020204" pitchFamily="34" charset="0"/>
                <a:ea typeface="Times New Roman" panose="02020603050405020304" pitchFamily="18" charset="0"/>
                <a:cs typeface="Arial" panose="020B0604020202020204" pitchFamily="34" charset="0"/>
              </a:rPr>
              <a:t>39 </a:t>
            </a:r>
            <a:r>
              <a:rPr lang="en-US" sz="1400" dirty="0">
                <a:effectLst/>
                <a:latin typeface="Arial" panose="020B0604020202020204" pitchFamily="34" charset="0"/>
                <a:ea typeface="Times New Roman" panose="02020603050405020304" pitchFamily="18" charset="0"/>
                <a:cs typeface="Arial" panose="020B0604020202020204" pitchFamily="34" charset="0"/>
              </a:rPr>
              <a:t>(1), 137-160 (2013). </a:t>
            </a:r>
            <a:endParaRPr lang="en-ID" sz="14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14000"/>
              </a:lnSpc>
              <a:buFontTx/>
              <a:buChar char="-"/>
            </a:pPr>
            <a:r>
              <a:rPr lang="en-ID" sz="1400" dirty="0" err="1">
                <a:effectLst/>
                <a:latin typeface="Arial" panose="020B0604020202020204" pitchFamily="34" charset="0"/>
                <a:ea typeface="Times New Roman" panose="02020603050405020304" pitchFamily="18" charset="0"/>
                <a:cs typeface="Arial" panose="020B0604020202020204" pitchFamily="34" charset="0"/>
              </a:rPr>
              <a:t>Dahlman</a:t>
            </a:r>
            <a:r>
              <a:rPr lang="en-ID" sz="1400" dirty="0">
                <a:effectLst/>
                <a:latin typeface="Arial" panose="020B0604020202020204" pitchFamily="34" charset="0"/>
                <a:ea typeface="Times New Roman" panose="02020603050405020304" pitchFamily="18" charset="0"/>
                <a:cs typeface="Arial" panose="020B0604020202020204" pitchFamily="34" charset="0"/>
              </a:rPr>
              <a:t>, O., </a:t>
            </a:r>
            <a:r>
              <a:rPr lang="en-ID" sz="1400" dirty="0" err="1">
                <a:effectLst/>
                <a:latin typeface="Arial" panose="020B0604020202020204" pitchFamily="34" charset="0"/>
                <a:ea typeface="Times New Roman" panose="02020603050405020304" pitchFamily="18" charset="0"/>
                <a:cs typeface="Arial" panose="020B0604020202020204" pitchFamily="34" charset="0"/>
              </a:rPr>
              <a:t>Mykkeltveit</a:t>
            </a:r>
            <a:r>
              <a:rPr lang="en-ID" sz="1400" dirty="0">
                <a:effectLst/>
                <a:latin typeface="Arial" panose="020B0604020202020204" pitchFamily="34" charset="0"/>
                <a:ea typeface="Times New Roman" panose="02020603050405020304" pitchFamily="18" charset="0"/>
                <a:cs typeface="Arial" panose="020B0604020202020204" pitchFamily="34" charset="0"/>
              </a:rPr>
              <a:t>, S., </a:t>
            </a:r>
            <a:r>
              <a:rPr lang="en-ID" sz="1400" dirty="0" err="1">
                <a:effectLst/>
                <a:latin typeface="Arial" panose="020B0604020202020204" pitchFamily="34" charset="0"/>
                <a:ea typeface="Times New Roman" panose="02020603050405020304" pitchFamily="18" charset="0"/>
                <a:cs typeface="Arial" panose="020B0604020202020204" pitchFamily="34" charset="0"/>
              </a:rPr>
              <a:t>Haak</a:t>
            </a:r>
            <a:r>
              <a:rPr lang="en-ID" sz="1400" dirty="0">
                <a:effectLst/>
                <a:latin typeface="Arial" panose="020B0604020202020204" pitchFamily="34" charset="0"/>
                <a:ea typeface="Times New Roman" panose="02020603050405020304" pitchFamily="18" charset="0"/>
                <a:cs typeface="Arial" panose="020B0604020202020204" pitchFamily="34" charset="0"/>
              </a:rPr>
              <a:t>, H. </a:t>
            </a:r>
            <a:r>
              <a:rPr lang="en-ID" sz="1400" i="1" dirty="0">
                <a:effectLst/>
                <a:latin typeface="Arial" panose="020B0604020202020204" pitchFamily="34" charset="0"/>
                <a:ea typeface="Times New Roman" panose="02020603050405020304" pitchFamily="18" charset="0"/>
                <a:cs typeface="Arial" panose="020B0604020202020204" pitchFamily="34" charset="0"/>
              </a:rPr>
              <a:t>Nuclear test ban: Converting political visions to reality</a:t>
            </a:r>
            <a:r>
              <a:rPr lang="en-ID" sz="1400" dirty="0">
                <a:effectLst/>
                <a:latin typeface="Arial" panose="020B0604020202020204" pitchFamily="34" charset="0"/>
                <a:ea typeface="Times New Roman" panose="02020603050405020304" pitchFamily="18" charset="0"/>
                <a:cs typeface="Arial" panose="020B0604020202020204" pitchFamily="34" charset="0"/>
              </a:rPr>
              <a:t>. Dordrecht: Springer (2013)</a:t>
            </a:r>
            <a:r>
              <a:rPr lang="en-ID" sz="1400" i="1" dirty="0">
                <a:effectLst/>
                <a:latin typeface="Arial" panose="020B0604020202020204" pitchFamily="34" charset="0"/>
                <a:ea typeface="Times New Roman" panose="02020603050405020304" pitchFamily="18" charset="0"/>
                <a:cs typeface="Arial" panose="020B0604020202020204" pitchFamily="34" charset="0"/>
              </a:rPr>
              <a:t>. </a:t>
            </a:r>
            <a:endParaRPr lang="en-ID" sz="1400" dirty="0">
              <a:effectLst/>
              <a:latin typeface="Arial" panose="020B0604020202020204" pitchFamily="34" charset="0"/>
              <a:cs typeface="Arial" panose="020B0604020202020204" pitchFamily="34" charset="0"/>
            </a:endParaRPr>
          </a:p>
          <a:p>
            <a:pPr marL="285750" indent="-285750" algn="just">
              <a:lnSpc>
                <a:spcPct val="114000"/>
              </a:lnSpc>
              <a:buFontTx/>
              <a:buChar char="-"/>
            </a:pPr>
            <a:r>
              <a:rPr lang="en-ID" sz="1400" dirty="0" err="1">
                <a:solidFill>
                  <a:srgbClr val="141413"/>
                </a:solidFill>
                <a:effectLst/>
                <a:latin typeface="Arial" panose="020B0604020202020204" pitchFamily="34" charset="0"/>
                <a:ea typeface="Times New Roman" panose="02020603050405020304" pitchFamily="18" charset="0"/>
                <a:cs typeface="Arial" panose="020B0604020202020204" pitchFamily="34" charset="0"/>
              </a:rPr>
              <a:t>Jasanoff</a:t>
            </a:r>
            <a:r>
              <a:rPr lang="en-ID" sz="1400" dirty="0">
                <a:solidFill>
                  <a:srgbClr val="141413"/>
                </a:solidFill>
                <a:effectLst/>
                <a:latin typeface="Arial" panose="020B0604020202020204" pitchFamily="34" charset="0"/>
                <a:ea typeface="Times New Roman" panose="02020603050405020304" pitchFamily="18" charset="0"/>
                <a:cs typeface="Arial" panose="020B0604020202020204" pitchFamily="34" charset="0"/>
              </a:rPr>
              <a:t>, S. </a:t>
            </a:r>
            <a:r>
              <a:rPr lang="en-ID" sz="1400" i="1" dirty="0">
                <a:solidFill>
                  <a:srgbClr val="141413"/>
                </a:solidFill>
                <a:effectLst/>
                <a:latin typeface="Arial" panose="020B0604020202020204" pitchFamily="34" charset="0"/>
                <a:ea typeface="Times New Roman" panose="02020603050405020304" pitchFamily="18" charset="0"/>
                <a:cs typeface="Arial" panose="020B0604020202020204" pitchFamily="34" charset="0"/>
              </a:rPr>
              <a:t>States of Knowledge: the Co-production of Science and Social Order</a:t>
            </a:r>
            <a:r>
              <a:rPr lang="en-ID" sz="1400" dirty="0">
                <a:solidFill>
                  <a:srgbClr val="141413"/>
                </a:solidFill>
                <a:effectLst/>
                <a:latin typeface="Arial" panose="020B0604020202020204" pitchFamily="34" charset="0"/>
                <a:ea typeface="Times New Roman" panose="02020603050405020304" pitchFamily="18" charset="0"/>
                <a:cs typeface="Arial" panose="020B0604020202020204" pitchFamily="34" charset="0"/>
              </a:rPr>
              <a:t>. London: Routledge (2002).</a:t>
            </a:r>
          </a:p>
          <a:p>
            <a:pPr marL="285750" indent="-285750" algn="just">
              <a:lnSpc>
                <a:spcPct val="114000"/>
              </a:lnSpc>
              <a:buFontTx/>
              <a:buChar char="-"/>
            </a:pPr>
            <a:r>
              <a:rPr lang="en-US" sz="1400" dirty="0">
                <a:effectLst/>
                <a:latin typeface="Arial" panose="020B0604020202020204" pitchFamily="34" charset="0"/>
                <a:ea typeface="Times New Roman" panose="02020603050405020304" pitchFamily="18" charset="0"/>
                <a:cs typeface="Arial" panose="020B0604020202020204" pitchFamily="34" charset="0"/>
              </a:rPr>
              <a:t>Yin, R. </a:t>
            </a:r>
            <a:r>
              <a:rPr lang="en-US" sz="1400" i="1" dirty="0">
                <a:effectLst/>
                <a:latin typeface="Arial" panose="020B0604020202020204" pitchFamily="34" charset="0"/>
                <a:ea typeface="Times New Roman" panose="02020603050405020304" pitchFamily="18" charset="0"/>
                <a:cs typeface="Arial" panose="020B0604020202020204" pitchFamily="34" charset="0"/>
              </a:rPr>
              <a:t>Case study research: Design and methods (5</a:t>
            </a:r>
            <a:r>
              <a:rPr lang="en-US" sz="1400" i="1" baseline="30000" dirty="0">
                <a:effectLst/>
                <a:latin typeface="Arial" panose="020B0604020202020204" pitchFamily="34" charset="0"/>
                <a:ea typeface="Times New Roman" panose="02020603050405020304" pitchFamily="18" charset="0"/>
                <a:cs typeface="Arial" panose="020B0604020202020204" pitchFamily="34" charset="0"/>
              </a:rPr>
              <a:t>th</a:t>
            </a:r>
            <a:r>
              <a:rPr lang="en-US" sz="1400" i="1" dirty="0">
                <a:effectLst/>
                <a:latin typeface="Arial" panose="020B0604020202020204" pitchFamily="34" charset="0"/>
                <a:ea typeface="Times New Roman" panose="02020603050405020304" pitchFamily="18" charset="0"/>
                <a:cs typeface="Arial" panose="020B0604020202020204" pitchFamily="34" charset="0"/>
              </a:rPr>
              <a:t> ed)</a:t>
            </a:r>
            <a:r>
              <a:rPr lang="en-US" sz="1400" dirty="0">
                <a:effectLst/>
                <a:latin typeface="Arial" panose="020B0604020202020204" pitchFamily="34" charset="0"/>
                <a:ea typeface="Times New Roman" panose="02020603050405020304" pitchFamily="18" charset="0"/>
                <a:cs typeface="Arial" panose="020B0604020202020204" pitchFamily="34" charset="0"/>
              </a:rPr>
              <a:t>. Thousand Oaks: CA: Sage Publications, Inc (2002). </a:t>
            </a:r>
            <a:endParaRPr lang="en-ID" sz="14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14000"/>
              </a:lnSpc>
              <a:buFontTx/>
              <a:buChar char="-"/>
            </a:pPr>
            <a:endParaRPr lang="en-ID" sz="1400" dirty="0">
              <a:effectLst/>
              <a:latin typeface="Arial" panose="020B0604020202020204" pitchFamily="34" charset="0"/>
              <a:ea typeface="Times New Roman" panose="02020603050405020304" pitchFamily="18" charset="0"/>
              <a:cs typeface="Arial" panose="020B0604020202020204" pitchFamily="34" charset="0"/>
            </a:endParaRPr>
          </a:p>
          <a:p>
            <a:pPr marL="426720" algn="just"/>
            <a:endParaRPr lang="en-GB" sz="1400" dirty="0">
              <a:latin typeface="Arial" panose="020B0604020202020204" pitchFamily="34" charset="0"/>
              <a:cs typeface="Arial" panose="020B0604020202020204" pitchFamily="34" charset="0"/>
            </a:endParaRPr>
          </a:p>
          <a:p>
            <a:pPr algn="just">
              <a:lnSpc>
                <a:spcPct val="114000"/>
              </a:lnSpc>
            </a:pPr>
            <a:endParaRPr lang="en-GB" dirty="0"/>
          </a:p>
        </p:txBody>
      </p:sp>
    </p:spTree>
    <p:extLst>
      <p:ext uri="{BB962C8B-B14F-4D97-AF65-F5344CB8AC3E}">
        <p14:creationId xmlns:p14="http://schemas.microsoft.com/office/powerpoint/2010/main" val="114365108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3977</TotalTime>
  <Words>945</Words>
  <Application>Microsoft Macintosh PowerPoint</Application>
  <PresentationFormat>Widescreen</PresentationFormat>
  <Paragraphs>103</Paragraphs>
  <Slides>7</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Calibri</vt:lpstr>
      <vt:lpstr>Calibri Light</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Maharani Hapsari</cp:lastModifiedBy>
  <cp:revision>168</cp:revision>
  <dcterms:created xsi:type="dcterms:W3CDTF">2023-04-18T13:25:54Z</dcterms:created>
  <dcterms:modified xsi:type="dcterms:W3CDTF">2023-06-11T10:24:55Z</dcterms:modified>
</cp:coreProperties>
</file>