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70" r:id="rId8"/>
    <p:sldId id="267" r:id="rId9"/>
    <p:sldId id="268" r:id="rId10"/>
    <p:sldId id="265" r:id="rId11"/>
    <p:sldId id="266" r:id="rId1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70"/>
            <p14:sldId id="267"/>
            <p14:sldId id="268"/>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123" d="100"/>
          <a:sy n="123"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presProps" Target="presProps.xml" /><Relationship Id="rId3" Type="http://schemas.openxmlformats.org/officeDocument/2006/relationships/slide" Target="slides/slide1.xml" /><Relationship Id="rId7" Type="http://schemas.openxmlformats.org/officeDocument/2006/relationships/slide" Target="slides/slide5.xml" /><Relationship Id="rId12" Type="http://schemas.openxmlformats.org/officeDocument/2006/relationships/slide" Target="slides/slide10.xml" /><Relationship Id="rId2" Type="http://schemas.openxmlformats.org/officeDocument/2006/relationships/slideMaster" Target="slideMasters/slideMaster2.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5" Type="http://schemas.openxmlformats.org/officeDocument/2006/relationships/slide" Target="slides/slide3.xml" /><Relationship Id="rId15" Type="http://schemas.openxmlformats.org/officeDocument/2006/relationships/theme" Target="theme/theme1.xml" /><Relationship Id="rId10" Type="http://schemas.openxmlformats.org/officeDocument/2006/relationships/slide" Target="slides/slide8.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 /><Relationship Id="rId13" Type="http://schemas.openxmlformats.org/officeDocument/2006/relationships/image" Target="../media/image7.emf" /><Relationship Id="rId3" Type="http://schemas.openxmlformats.org/officeDocument/2006/relationships/image" Target="../media/image1.jpg" /><Relationship Id="rId7" Type="http://schemas.openxmlformats.org/officeDocument/2006/relationships/slide" Target="../slides/slide4.xml" /><Relationship Id="rId12" Type="http://schemas.openxmlformats.org/officeDocument/2006/relationships/image" Target="../media/image6.emf" /><Relationship Id="rId2"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image" Target="../media/image3.emf" /><Relationship Id="rId11" Type="http://schemas.openxmlformats.org/officeDocument/2006/relationships/slide" Target="../slides/slide9.xml" /><Relationship Id="rId5" Type="http://schemas.openxmlformats.org/officeDocument/2006/relationships/slide" Target="../slides/slide2.xml" /><Relationship Id="rId10" Type="http://schemas.openxmlformats.org/officeDocument/2006/relationships/image" Target="../media/image5.emf" /><Relationship Id="rId4" Type="http://schemas.openxmlformats.org/officeDocument/2006/relationships/image" Target="../media/image2.emf" /><Relationship Id="rId9" Type="http://schemas.openxmlformats.org/officeDocument/2006/relationships/slide" Target="../slides/slide5.xml" /><Relationship Id="rId14" Type="http://schemas.openxmlformats.org/officeDocument/2006/relationships/image" Target="../media/image8.emf"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 /><Relationship Id="rId13" Type="http://schemas.openxmlformats.org/officeDocument/2006/relationships/image" Target="../media/image9.jpg" /><Relationship Id="rId18" Type="http://schemas.openxmlformats.org/officeDocument/2006/relationships/image" Target="../media/image13.emf" /><Relationship Id="rId26" Type="http://schemas.openxmlformats.org/officeDocument/2006/relationships/image" Target="../media/image17.emf" /><Relationship Id="rId3" Type="http://schemas.openxmlformats.org/officeDocument/2006/relationships/slideLayout" Target="../slideLayouts/slideLayout4.xml" /><Relationship Id="rId21" Type="http://schemas.openxmlformats.org/officeDocument/2006/relationships/slide" Target="../slides/slide4.xml" /><Relationship Id="rId7" Type="http://schemas.openxmlformats.org/officeDocument/2006/relationships/slideLayout" Target="../slideLayouts/slideLayout8.xml" /><Relationship Id="rId12" Type="http://schemas.openxmlformats.org/officeDocument/2006/relationships/theme" Target="../theme/theme2.xml" /><Relationship Id="rId17" Type="http://schemas.openxmlformats.org/officeDocument/2006/relationships/slide" Target="../slides/slide2.xml" /><Relationship Id="rId25" Type="http://schemas.openxmlformats.org/officeDocument/2006/relationships/slide" Target="../slides/slide9.xml" /><Relationship Id="rId2" Type="http://schemas.openxmlformats.org/officeDocument/2006/relationships/slideLayout" Target="../slideLayouts/slideLayout3.xml" /><Relationship Id="rId16" Type="http://schemas.openxmlformats.org/officeDocument/2006/relationships/image" Target="../media/image12.emf" /><Relationship Id="rId20" Type="http://schemas.openxmlformats.org/officeDocument/2006/relationships/image" Target="../media/image14.emf" /><Relationship Id="rId1" Type="http://schemas.openxmlformats.org/officeDocument/2006/relationships/slideLayout" Target="../slideLayouts/slideLayout2.xml" /><Relationship Id="rId6" Type="http://schemas.openxmlformats.org/officeDocument/2006/relationships/slideLayout" Target="../slideLayouts/slideLayout7.xml" /><Relationship Id="rId11" Type="http://schemas.openxmlformats.org/officeDocument/2006/relationships/slideLayout" Target="../slideLayouts/slideLayout12.xml" /><Relationship Id="rId24" Type="http://schemas.openxmlformats.org/officeDocument/2006/relationships/image" Target="../media/image16.emf" /><Relationship Id="rId5" Type="http://schemas.openxmlformats.org/officeDocument/2006/relationships/slideLayout" Target="../slideLayouts/slideLayout6.xml" /><Relationship Id="rId15" Type="http://schemas.openxmlformats.org/officeDocument/2006/relationships/image" Target="../media/image11.emf" /><Relationship Id="rId23" Type="http://schemas.openxmlformats.org/officeDocument/2006/relationships/slide" Target="../slides/slide5.xml" /><Relationship Id="rId10" Type="http://schemas.openxmlformats.org/officeDocument/2006/relationships/slideLayout" Target="../slideLayouts/slideLayout11.xml" /><Relationship Id="rId19" Type="http://schemas.openxmlformats.org/officeDocument/2006/relationships/slide" Target="../slides/slide3.xml" /><Relationship Id="rId4" Type="http://schemas.openxmlformats.org/officeDocument/2006/relationships/slideLayout" Target="../slideLayouts/slideLayout5.xml" /><Relationship Id="rId9" Type="http://schemas.openxmlformats.org/officeDocument/2006/relationships/slideLayout" Target="../slideLayouts/slideLayout10.xml" /><Relationship Id="rId14" Type="http://schemas.openxmlformats.org/officeDocument/2006/relationships/image" Target="../media/image10.emf" /><Relationship Id="rId22" Type="http://schemas.openxmlformats.org/officeDocument/2006/relationships/image" Target="../media/image15.emf"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278271"/>
            <a:ext cx="7208200" cy="1415772"/>
          </a:xfrm>
          <a:prstGeom prst="rect">
            <a:avLst/>
          </a:prstGeom>
          <a:noFill/>
        </p:spPr>
        <p:txBody>
          <a:bodyPr wrap="square" rtlCol="0">
            <a:spAutoFit/>
          </a:bodyPr>
          <a:lstStyle/>
          <a:p>
            <a:pPr algn="ctr"/>
            <a:r>
              <a:rPr lang="en-HK" b="1" dirty="0">
                <a:solidFill>
                  <a:schemeClr val="bg1"/>
                </a:solidFill>
                <a:latin typeface="Arial" panose="020B0604020202020204" pitchFamily="34" charset="0"/>
                <a:cs typeface="Arial" panose="020B0604020202020204" pitchFamily="34" charset="0"/>
              </a:rPr>
              <a:t>The CTBTO as a Stakeholder: Action in the 2021-2030 UN Decade of Ocean Science for Sustainable Development</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LID4096" dirty="0">
                <a:solidFill>
                  <a:schemeClr val="bg1"/>
                </a:solidFill>
                <a:latin typeface="Arial" panose="020B0604020202020204" pitchFamily="34" charset="0"/>
                <a:cs typeface="Arial" panose="020B0604020202020204" pitchFamily="34" charset="0"/>
              </a:rPr>
              <a:t>Jovita Kar-Ching Ho</a:t>
            </a:r>
            <a:endParaRPr lang="en-AT" dirty="0">
              <a:solidFill>
                <a:schemeClr val="bg1"/>
              </a:solidFill>
              <a:latin typeface="Arial" panose="020B0604020202020204" pitchFamily="34" charset="0"/>
              <a:cs typeface="Arial" panose="020B0604020202020204" pitchFamily="34" charset="0"/>
            </a:endParaRPr>
          </a:p>
          <a:p>
            <a:pPr algn="ctr"/>
            <a:r>
              <a:rPr lang="LID4096" sz="1400" dirty="0">
                <a:solidFill>
                  <a:schemeClr val="bg1"/>
                </a:solidFill>
                <a:latin typeface="Arial" panose="020B0604020202020204" pitchFamily="34" charset="0"/>
                <a:cs typeface="Arial" panose="020B0604020202020204" pitchFamily="34" charset="0"/>
              </a:rPr>
              <a:t>CTBTO Youth Group</a:t>
            </a:r>
            <a:endParaRPr lang="en-AT"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fontScale="92500"/>
          </a:bodyPr>
          <a:lstStyle>
            <a:defPPr>
              <a:defRPr lang="en-AT"/>
            </a:defPPr>
            <a:lvl1pPr algn="ctr">
              <a:lnSpc>
                <a:spcPct val="90000"/>
              </a:lnSpc>
              <a:spcBef>
                <a:spcPct val="0"/>
              </a:spcBef>
              <a:buNone/>
              <a:defRPr sz="1200">
                <a:latin typeface="Arial" panose="020B0604020202020204" pitchFamily="34" charset="0"/>
                <a:ea typeface="+mj-ea"/>
                <a:cs typeface="Arial" panose="020B0604020202020204" pitchFamily="34" charset="0"/>
              </a:defRPr>
            </a:lvl1pPr>
          </a:lstStyle>
          <a:p>
            <a:r>
              <a:rPr lang="" dirty="0"/>
              <a:t>With the objective of proposing partnerships that can advance entry into force of the CTBT, this project recognises the 2021-2030 UN Decade of Ocean Science (“Ocean Decade”) as a policy window, and explores how engagement and framework alignment can be envisioned by the CTBTO.</a:t>
            </a:r>
            <a:endParaRPr lang="en-US" dirty="0"/>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P5.2-876</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fontScale="92500" lnSpcReduction="10000"/>
          </a:bodyPr>
          <a:lstStyle>
            <a:defPPr>
              <a:defRPr lang="en-AT"/>
            </a:defPPr>
            <a:lvl1pPr algn="ctr">
              <a:lnSpc>
                <a:spcPct val="90000"/>
              </a:lnSpc>
              <a:spcBef>
                <a:spcPct val="0"/>
              </a:spcBef>
              <a:buNone/>
              <a:defRPr sz="1200">
                <a:latin typeface="Arial" panose="020B0604020202020204" pitchFamily="34" charset="0"/>
                <a:ea typeface="+mj-ea"/>
                <a:cs typeface="Arial" panose="020B0604020202020204" pitchFamily="34" charset="0"/>
              </a:defRPr>
            </a:lvl1pPr>
          </a:lstStyle>
          <a:p>
            <a:r>
              <a:rPr lang="en-HK" dirty="0"/>
              <a:t>Assess the action, governance and coordination components of framework alignment for UN entity stakeholders;</a:t>
            </a:r>
          </a:p>
          <a:p>
            <a:r>
              <a:rPr lang="en-HK" dirty="0"/>
              <a:t>Contextualise the themes, and criteria of Decade Actions currently solicited + endorsed;</a:t>
            </a:r>
          </a:p>
          <a:p>
            <a:r>
              <a:rPr lang="en-HK" dirty="0"/>
              <a:t>Analyse gaps and high-impact areas to create shared value for the CTBTO and the ocean science movement.</a:t>
            </a: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fontScale="85000" lnSpcReduction="20000"/>
          </a:bodyPr>
          <a:lstStyle>
            <a:defPPr>
              <a:defRPr lang="en-AT"/>
            </a:defPPr>
            <a:lvl1pPr algn="ctr">
              <a:lnSpc>
                <a:spcPct val="90000"/>
              </a:lnSpc>
              <a:spcBef>
                <a:spcPct val="0"/>
              </a:spcBef>
              <a:buNone/>
              <a:defRPr sz="1200">
                <a:latin typeface="Arial" panose="020B0604020202020204" pitchFamily="34" charset="0"/>
                <a:ea typeface="+mj-ea"/>
                <a:cs typeface="Arial" panose="020B0604020202020204" pitchFamily="34" charset="0"/>
              </a:defRPr>
            </a:lvl1pPr>
          </a:lstStyle>
          <a:p>
            <a:r>
              <a:rPr lang="en-HK" dirty="0"/>
              <a:t>The organisation aligns strongly with the action framework based on identified criteria for engagement.</a:t>
            </a:r>
          </a:p>
          <a:p>
            <a:endParaRPr lang="en-HK" dirty="0"/>
          </a:p>
          <a:p>
            <a:r>
              <a:rPr lang="en-HK" dirty="0"/>
              <a:t>Considering present expertise and cultural readiness, the organisation holds evident potential to transform ocean science practices and outcomes. </a:t>
            </a:r>
          </a:p>
          <a:p>
            <a:endParaRPr lang="en-HK" dirty="0"/>
          </a:p>
          <a:p>
            <a:r>
              <a:rPr lang="en-HK" dirty="0"/>
              <a:t>Multiple organisation aspects, including data management and capacity building, could be leveraged in both times of momentum and uncertainty.</a:t>
            </a: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fontScale="92500" lnSpcReduction="20000"/>
          </a:bodyPr>
          <a:lstStyle>
            <a:defPPr>
              <a:defRPr lang="en-AT"/>
            </a:defPPr>
            <a:lvl1pPr algn="ctr">
              <a:lnSpc>
                <a:spcPct val="90000"/>
              </a:lnSpc>
              <a:spcBef>
                <a:spcPct val="0"/>
              </a:spcBef>
              <a:buNone/>
              <a:defRPr sz="1200">
                <a:latin typeface="Arial" panose="020B0604020202020204" pitchFamily="34" charset="0"/>
                <a:ea typeface="+mj-ea"/>
                <a:cs typeface="Arial" panose="020B0604020202020204" pitchFamily="34" charset="0"/>
              </a:defRPr>
            </a:lvl1pPr>
          </a:lstStyle>
          <a:p>
            <a:r>
              <a:rPr lang="en-HK" dirty="0"/>
              <a:t>As a UN entity and stakeholder hub itself, the CTBTO could also assess and consult about the possibility of a formal role in the governance and coordination framework. </a:t>
            </a:r>
          </a:p>
          <a:p>
            <a:endParaRPr lang="en-HK" dirty="0"/>
          </a:p>
          <a:p>
            <a:r>
              <a:rPr lang="en-HK" dirty="0"/>
              <a:t>Rallying internal support for the Decade can start with exploring how ocean science, and engagement outcomes of the Decade, support its own organisational mandate between now and 2030.</a:t>
            </a: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P5.2-876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5EEDD77-9186-8BBB-0698-BD26E2A3D033}"/>
              </a:ext>
            </a:extLst>
          </p:cNvPr>
          <p:cNvSpPr txBox="1"/>
          <p:nvPr/>
        </p:nvSpPr>
        <p:spPr>
          <a:xfrm>
            <a:off x="248728" y="1323644"/>
            <a:ext cx="9769490" cy="1815882"/>
          </a:xfrm>
          <a:prstGeom prst="rect">
            <a:avLst/>
          </a:prstGeom>
          <a:noFill/>
        </p:spPr>
        <p:txBody>
          <a:bodyPr wrap="square" rtlCol="0">
            <a:spAutoFit/>
          </a:bodyPr>
          <a:lstStyle/>
          <a:p>
            <a:pPr rtl="0"/>
            <a:r>
              <a:rPr lang="en-HK" sz="1600" b="0" i="0" u="none" strike="noStrike" dirty="0">
                <a:solidFill>
                  <a:srgbClr val="000000"/>
                </a:solidFill>
                <a:effectLst/>
                <a:latin typeface="Arial" panose="020B0604020202020204" pitchFamily="34" charset="0"/>
              </a:rPr>
              <a:t>CTBTO (2022). </a:t>
            </a:r>
            <a:r>
              <a:rPr lang="en-HK" sz="1600" b="0" i="1" u="none" strike="noStrike" dirty="0">
                <a:solidFill>
                  <a:srgbClr val="000000"/>
                </a:solidFill>
                <a:effectLst/>
                <a:latin typeface="Arial" panose="020B0604020202020204" pitchFamily="34" charset="0"/>
              </a:rPr>
              <a:t>Annual Report 2021. </a:t>
            </a:r>
            <a:r>
              <a:rPr lang="en-HK" sz="1600" b="0" i="0" u="none" strike="noStrike" dirty="0">
                <a:solidFill>
                  <a:srgbClr val="000000"/>
                </a:solidFill>
                <a:effectLst/>
                <a:latin typeface="Arial" panose="020B0604020202020204" pitchFamily="34" charset="0"/>
              </a:rPr>
              <a:t>Provisional Technical Secretariat of the CTBTO, Austria.</a:t>
            </a:r>
            <a:endParaRPr lang="en-HK" sz="1600" dirty="0">
              <a:effectLst/>
            </a:endParaRPr>
          </a:p>
          <a:p>
            <a:pPr rtl="0"/>
            <a:br>
              <a:rPr lang="en-HK" sz="1600" dirty="0"/>
            </a:br>
            <a:r>
              <a:rPr lang="en-HK" sz="1600" b="0" i="0" u="none" strike="noStrike" dirty="0">
                <a:solidFill>
                  <a:srgbClr val="000000"/>
                </a:solidFill>
                <a:effectLst/>
                <a:latin typeface="Arial" panose="020B0604020202020204" pitchFamily="34" charset="0"/>
              </a:rPr>
              <a:t>UNESCO-IOC (2021). </a:t>
            </a:r>
            <a:r>
              <a:rPr lang="en-HK" sz="1600" b="0" i="1" u="none" strike="noStrike" dirty="0">
                <a:solidFill>
                  <a:srgbClr val="000000"/>
                </a:solidFill>
                <a:effectLst/>
                <a:latin typeface="Arial" panose="020B0604020202020204" pitchFamily="34" charset="0"/>
              </a:rPr>
              <a:t>The United Nations Decade of Ocean Science for Sustainable Development (2021-2030): Implementation Plan. </a:t>
            </a:r>
            <a:r>
              <a:rPr lang="en-HK" sz="1600" b="0" i="0" u="none" strike="noStrike" dirty="0">
                <a:solidFill>
                  <a:srgbClr val="000000"/>
                </a:solidFill>
                <a:effectLst/>
                <a:latin typeface="Arial" panose="020B0604020202020204" pitchFamily="34" charset="0"/>
              </a:rPr>
              <a:t>UNESCO, Paris (IOC Ocean Decade Series, 20).</a:t>
            </a:r>
            <a:endParaRPr lang="en-HK" sz="1600" dirty="0">
              <a:effectLst/>
            </a:endParaRPr>
          </a:p>
          <a:p>
            <a:pPr rtl="0"/>
            <a:br>
              <a:rPr lang="en-HK" sz="1600" dirty="0"/>
            </a:br>
            <a:r>
              <a:rPr lang="en-HK" sz="1600" b="0" i="0" u="none" strike="noStrike" dirty="0">
                <a:solidFill>
                  <a:srgbClr val="000000"/>
                </a:solidFill>
                <a:effectLst/>
                <a:latin typeface="Arial" panose="020B0604020202020204" pitchFamily="34" charset="0"/>
              </a:rPr>
              <a:t>UNESCO-IOC (2022).</a:t>
            </a:r>
            <a:r>
              <a:rPr lang="en-HK" sz="1600" b="0" i="1" u="none" strike="noStrike" dirty="0">
                <a:solidFill>
                  <a:srgbClr val="000000"/>
                </a:solidFill>
                <a:effectLst/>
                <a:latin typeface="Arial" panose="020B0604020202020204" pitchFamily="34" charset="0"/>
              </a:rPr>
              <a:t> Ocean Decade Progress Report 2021–2022</a:t>
            </a:r>
            <a:r>
              <a:rPr lang="en-HK" sz="1600" b="0" i="0" u="none" strike="noStrike" dirty="0">
                <a:solidFill>
                  <a:srgbClr val="000000"/>
                </a:solidFill>
                <a:effectLst/>
                <a:latin typeface="Arial" panose="020B0604020202020204" pitchFamily="34" charset="0"/>
              </a:rPr>
              <a:t>. UNESCO, Paris (The Ocean Decade Series, 37).</a:t>
            </a:r>
            <a:endParaRPr lang="en-HK" sz="1600" dirty="0">
              <a:effectLst/>
            </a:endParaRPr>
          </a:p>
        </p:txBody>
      </p:sp>
    </p:spTree>
    <p:extLst>
      <p:ext uri="{BB962C8B-B14F-4D97-AF65-F5344CB8AC3E}">
        <p14:creationId xmlns:p14="http://schemas.microsoft.com/office/powerpoint/2010/main" val="114365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P5.2-876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6FF7C76-3D19-04A5-9139-63555CCE7F13}"/>
              </a:ext>
            </a:extLst>
          </p:cNvPr>
          <p:cNvSpPr txBox="1"/>
          <p:nvPr/>
        </p:nvSpPr>
        <p:spPr>
          <a:xfrm>
            <a:off x="248728" y="1323644"/>
            <a:ext cx="9769490" cy="5201424"/>
          </a:xfrm>
          <a:prstGeom prst="rect">
            <a:avLst/>
          </a:prstGeom>
          <a:noFill/>
        </p:spPr>
        <p:txBody>
          <a:bodyPr wrap="square" rtlCol="0">
            <a:spAutoFit/>
          </a:bodyPr>
          <a:lstStyle/>
          <a:p>
            <a:pPr rtl="0"/>
            <a:r>
              <a:rPr lang="en-HK" sz="1600" b="0" i="0" u="none" strike="noStrike" dirty="0">
                <a:solidFill>
                  <a:srgbClr val="000000"/>
                </a:solidFill>
                <a:effectLst/>
                <a:latin typeface="Arial" panose="020B0604020202020204" pitchFamily="34" charset="0"/>
                <a:cs typeface="Arial" panose="020B0604020202020204" pitchFamily="34" charset="0"/>
              </a:rPr>
              <a:t>With the objective of proposing partnerships that can advance entry into force of the CTBT, this project recognises the 2021-2030 UN Decade of Ocean Science (“Ocean Decade”) as a policy window, and explores how engagement and framework alignment can be envisioned by the CTBTO.</a:t>
            </a:r>
            <a:endParaRPr lang="en-HK" sz="1600" dirty="0">
              <a:effectLst/>
              <a:latin typeface="Arial" panose="020B0604020202020204" pitchFamily="34" charset="0"/>
              <a:cs typeface="Arial" panose="020B0604020202020204" pitchFamily="34" charset="0"/>
            </a:endParaRPr>
          </a:p>
          <a:p>
            <a:pPr rtl="0"/>
            <a:br>
              <a:rPr lang="en-HK" sz="1600" dirty="0">
                <a:latin typeface="Arial" panose="020B0604020202020204" pitchFamily="34" charset="0"/>
                <a:cs typeface="Arial" panose="020B0604020202020204" pitchFamily="34" charset="0"/>
              </a:rPr>
            </a:br>
            <a:r>
              <a:rPr lang="en-HK" sz="1600" b="0" i="0" u="none" strike="noStrike" dirty="0">
                <a:solidFill>
                  <a:srgbClr val="000000"/>
                </a:solidFill>
                <a:effectLst/>
                <a:latin typeface="Arial" panose="020B0604020202020204" pitchFamily="34" charset="0"/>
                <a:cs typeface="Arial" panose="020B0604020202020204" pitchFamily="34" charset="0"/>
              </a:rPr>
              <a:t>It builds upon work previously </a:t>
            </a:r>
            <a:r>
              <a:rPr lang="en-HK" sz="1600" dirty="0">
                <a:solidFill>
                  <a:srgbClr val="000000"/>
                </a:solidFill>
                <a:latin typeface="Arial" panose="020B0604020202020204" pitchFamily="34" charset="0"/>
                <a:cs typeface="Arial" panose="020B0604020202020204" pitchFamily="34" charset="0"/>
              </a:rPr>
              <a:t>initiated and completed for</a:t>
            </a:r>
            <a:r>
              <a:rPr lang="en-HK" sz="1600" b="0" i="0" u="none" strike="noStrike" dirty="0">
                <a:solidFill>
                  <a:srgbClr val="000000"/>
                </a:solidFill>
                <a:effectLst/>
                <a:latin typeface="Arial" panose="020B0604020202020204" pitchFamily="34" charset="0"/>
                <a:cs typeface="Arial" panose="020B0604020202020204" pitchFamily="34" charset="0"/>
              </a:rPr>
              <a:t> the </a:t>
            </a:r>
            <a:r>
              <a:rPr lang="en-HK" sz="1600" b="0" i="0" u="none" strike="noStrike" dirty="0" err="1">
                <a:solidFill>
                  <a:srgbClr val="000000"/>
                </a:solidFill>
                <a:effectLst/>
                <a:latin typeface="Arial" panose="020B0604020202020204" pitchFamily="34" charset="0"/>
                <a:cs typeface="Arial" panose="020B0604020202020204" pitchFamily="34" charset="0"/>
              </a:rPr>
              <a:t>CTBTxSDGs</a:t>
            </a:r>
            <a:r>
              <a:rPr lang="en-HK" sz="1600" b="0" i="0" u="none" strike="noStrike" dirty="0">
                <a:solidFill>
                  <a:srgbClr val="000000"/>
                </a:solidFill>
                <a:effectLst/>
                <a:latin typeface="Arial" panose="020B0604020202020204" pitchFamily="34" charset="0"/>
                <a:cs typeface="Arial" panose="020B0604020202020204" pitchFamily="34" charset="0"/>
              </a:rPr>
              <a:t> Innovation Challenge, where linkages between the 2030 Agenda for Sustainable Development and multiple levels of the </a:t>
            </a:r>
            <a:r>
              <a:rPr lang="en-HK" sz="1600" dirty="0">
                <a:solidFill>
                  <a:srgbClr val="000000"/>
                </a:solidFill>
                <a:latin typeface="Arial" panose="020B0604020202020204" pitchFamily="34" charset="0"/>
                <a:cs typeface="Arial" panose="020B0604020202020204" pitchFamily="34" charset="0"/>
              </a:rPr>
              <a:t>organisation’</a:t>
            </a:r>
            <a:r>
              <a:rPr lang="en-HK" sz="1600" b="0" i="0" u="none" strike="noStrike" dirty="0">
                <a:solidFill>
                  <a:srgbClr val="000000"/>
                </a:solidFill>
                <a:effectLst/>
                <a:latin typeface="Arial" panose="020B0604020202020204" pitchFamily="34" charset="0"/>
                <a:cs typeface="Arial" panose="020B0604020202020204" pitchFamily="34" charset="0"/>
              </a:rPr>
              <a:t>s work affirm and recognise the history and future of the CTBTO at the security-development nexus. Among those possibilities is the empowerment of climate knowledge generation and ocean monitoring activities.</a:t>
            </a:r>
            <a:endParaRPr lang="en-HK" sz="1600" dirty="0">
              <a:effectLst/>
              <a:latin typeface="Arial" panose="020B0604020202020204" pitchFamily="34" charset="0"/>
              <a:cs typeface="Arial" panose="020B0604020202020204" pitchFamily="34" charset="0"/>
            </a:endParaRPr>
          </a:p>
          <a:p>
            <a:pPr rtl="0"/>
            <a:br>
              <a:rPr lang="en-HK" sz="1600" dirty="0">
                <a:latin typeface="Arial" panose="020B0604020202020204" pitchFamily="34" charset="0"/>
                <a:cs typeface="Arial" panose="020B0604020202020204" pitchFamily="34" charset="0"/>
              </a:rPr>
            </a:br>
            <a:r>
              <a:rPr lang="en-HK" sz="1600" b="0" i="0" u="none" strike="noStrike" dirty="0">
                <a:solidFill>
                  <a:srgbClr val="000000"/>
                </a:solidFill>
                <a:effectLst/>
                <a:latin typeface="Arial" panose="020B0604020202020204" pitchFamily="34" charset="0"/>
                <a:cs typeface="Arial" panose="020B0604020202020204" pitchFamily="34" charset="0"/>
              </a:rPr>
              <a:t>Now entering the third year of its Implementation Phase, the Ocean Decade was identified then as a </a:t>
            </a:r>
            <a:r>
              <a:rPr lang="en-HK" sz="1600" dirty="0">
                <a:solidFill>
                  <a:srgbClr val="000000"/>
                </a:solidFill>
                <a:latin typeface="Arial" panose="020B0604020202020204" pitchFamily="34" charset="0"/>
                <a:cs typeface="Arial" panose="020B0604020202020204" pitchFamily="34" charset="0"/>
              </a:rPr>
              <a:t>potential </a:t>
            </a:r>
            <a:r>
              <a:rPr lang="en-HK" sz="1600" b="0" i="0" u="none" strike="noStrike" dirty="0">
                <a:solidFill>
                  <a:srgbClr val="000000"/>
                </a:solidFill>
                <a:effectLst/>
                <a:latin typeface="Arial" panose="020B0604020202020204" pitchFamily="34" charset="0"/>
                <a:cs typeface="Arial" panose="020B0604020202020204" pitchFamily="34" charset="0"/>
              </a:rPr>
              <a:t>policy opportunity, even during the Preparatory Phase. The relevance of the CTBTO as a stakeholder in this SDG-aligned, transformative ocean science framework will be established.</a:t>
            </a:r>
            <a:br>
              <a:rPr lang="en-HK" sz="1600" b="0" i="0" u="none" strike="noStrike" dirty="0">
                <a:solidFill>
                  <a:srgbClr val="000000"/>
                </a:solidFill>
                <a:effectLst/>
                <a:latin typeface="Arial" panose="020B0604020202020204" pitchFamily="34" charset="0"/>
                <a:cs typeface="Arial" panose="020B0604020202020204" pitchFamily="34" charset="0"/>
              </a:rPr>
            </a:br>
            <a:br>
              <a:rPr lang="en-HK" sz="1600" b="0" i="0" u="none" strike="noStrike" dirty="0">
                <a:solidFill>
                  <a:srgbClr val="000000"/>
                </a:solidFill>
                <a:effectLst/>
                <a:latin typeface="Arial" panose="020B0604020202020204" pitchFamily="34" charset="0"/>
                <a:cs typeface="Arial" panose="020B0604020202020204" pitchFamily="34" charset="0"/>
              </a:rPr>
            </a:br>
            <a:br>
              <a:rPr lang="en-HK" sz="1600" b="0" i="0" u="none" strike="noStrike" dirty="0">
                <a:solidFill>
                  <a:srgbClr val="000000"/>
                </a:solidFill>
                <a:effectLst/>
                <a:latin typeface="Arial" panose="020B0604020202020204" pitchFamily="34" charset="0"/>
                <a:cs typeface="Arial" panose="020B0604020202020204" pitchFamily="34" charset="0"/>
              </a:rPr>
            </a:br>
            <a:br>
              <a:rPr lang="en-HK" sz="1600" b="0" i="0" u="none" strike="noStrike" dirty="0">
                <a:solidFill>
                  <a:srgbClr val="000000"/>
                </a:solidFill>
                <a:effectLst/>
                <a:latin typeface="Arial" panose="020B0604020202020204" pitchFamily="34" charset="0"/>
                <a:cs typeface="Arial" panose="020B0604020202020204" pitchFamily="34" charset="0"/>
              </a:rPr>
            </a:br>
            <a:br>
              <a:rPr lang="en-HK" sz="1600" b="0" i="0" u="none" strike="noStrike" dirty="0">
                <a:solidFill>
                  <a:srgbClr val="000000"/>
                </a:solidFill>
                <a:effectLst/>
                <a:latin typeface="Arial" panose="020B0604020202020204" pitchFamily="34" charset="0"/>
                <a:cs typeface="Arial" panose="020B0604020202020204" pitchFamily="34" charset="0"/>
              </a:rPr>
            </a:br>
            <a:br>
              <a:rPr lang="en-HK" sz="1600" b="0" i="0" u="none" strike="noStrike" dirty="0">
                <a:solidFill>
                  <a:srgbClr val="000000"/>
                </a:solidFill>
                <a:effectLst/>
                <a:latin typeface="Arial" panose="020B0604020202020204" pitchFamily="34" charset="0"/>
                <a:cs typeface="Arial" panose="020B0604020202020204" pitchFamily="34" charset="0"/>
              </a:rPr>
            </a:br>
            <a:br>
              <a:rPr lang="en-HK" sz="1600" b="0" i="0" u="none" strike="noStrike" dirty="0">
                <a:solidFill>
                  <a:srgbClr val="000000"/>
                </a:solidFill>
                <a:effectLst/>
                <a:latin typeface="Arial" panose="020B0604020202020204" pitchFamily="34" charset="0"/>
                <a:cs typeface="Arial" panose="020B0604020202020204" pitchFamily="34" charset="0"/>
              </a:rPr>
            </a:br>
            <a:br>
              <a:rPr lang="en-HK" sz="1600" b="0" i="1" u="none" strike="noStrike" dirty="0">
                <a:solidFill>
                  <a:srgbClr val="000000"/>
                </a:solidFill>
                <a:effectLst/>
                <a:latin typeface="Arial" panose="020B0604020202020204" pitchFamily="34" charset="0"/>
                <a:cs typeface="Arial" panose="020B0604020202020204" pitchFamily="34" charset="0"/>
              </a:rPr>
            </a:br>
            <a:r>
              <a:rPr lang="en-HK" sz="1400" i="1" dirty="0">
                <a:solidFill>
                  <a:srgbClr val="000000"/>
                </a:solidFill>
                <a:latin typeface="Arial" panose="020B0604020202020204" pitchFamily="34" charset="0"/>
                <a:cs typeface="Arial" panose="020B0604020202020204" pitchFamily="34" charset="0"/>
              </a:rPr>
              <a:t>Please be understanding of any shortcomings of this poster, which had been prepared on a tablet interface while the author was hospitalised in the months prior to submission for the </a:t>
            </a:r>
            <a:r>
              <a:rPr lang="en-HK" sz="1400" i="1" dirty="0" err="1">
                <a:solidFill>
                  <a:srgbClr val="000000"/>
                </a:solidFill>
                <a:latin typeface="Arial" panose="020B0604020202020204" pitchFamily="34" charset="0"/>
                <a:cs typeface="Arial" panose="020B0604020202020204" pitchFamily="34" charset="0"/>
              </a:rPr>
              <a:t>SnT</a:t>
            </a:r>
            <a:r>
              <a:rPr lang="en-HK" sz="1400" i="1" dirty="0">
                <a:solidFill>
                  <a:srgbClr val="000000"/>
                </a:solidFill>
                <a:latin typeface="Arial" panose="020B0604020202020204" pitchFamily="34" charset="0"/>
                <a:cs typeface="Arial" panose="020B0604020202020204" pitchFamily="34" charset="0"/>
              </a:rPr>
              <a:t> 2023.</a:t>
            </a:r>
            <a:endParaRPr lang="en-HK" sz="1400" i="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P5.2-876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3DC911-68C3-950C-4702-21327F5F7180}"/>
              </a:ext>
            </a:extLst>
          </p:cNvPr>
          <p:cNvSpPr txBox="1"/>
          <p:nvPr/>
        </p:nvSpPr>
        <p:spPr>
          <a:xfrm>
            <a:off x="248728" y="1323644"/>
            <a:ext cx="9769490" cy="2062103"/>
          </a:xfrm>
          <a:prstGeom prst="rect">
            <a:avLst/>
          </a:prstGeom>
          <a:noFill/>
        </p:spPr>
        <p:txBody>
          <a:bodyPr wrap="square" rtlCol="0">
            <a:spAutoFit/>
          </a:bodyPr>
          <a:lstStyle/>
          <a:p>
            <a:pPr rtl="0" fontAlgn="base"/>
            <a:r>
              <a:rPr lang="en-HK" sz="1600" dirty="0">
                <a:solidFill>
                  <a:srgbClr val="000000"/>
                </a:solidFill>
                <a:latin typeface="Arial" panose="020B0604020202020204" pitchFamily="34" charset="0"/>
              </a:rPr>
              <a:t>To p</a:t>
            </a:r>
            <a:r>
              <a:rPr lang="en-HK" sz="1600" b="0" i="0" u="none" strike="noStrike" dirty="0">
                <a:solidFill>
                  <a:srgbClr val="000000"/>
                </a:solidFill>
                <a:effectLst/>
                <a:latin typeface="Arial" panose="020B0604020202020204" pitchFamily="34" charset="0"/>
              </a:rPr>
              <a:t>ropose the UN Ocean Decade (“Decade”) as a policy window and interagency framework that can advance entry into force of the CTBT;</a:t>
            </a:r>
          </a:p>
          <a:p>
            <a:pPr rtl="0" fontAlgn="base"/>
            <a:endParaRPr lang="en-HK" sz="1600" b="0" i="0" u="none" strike="noStrike" dirty="0">
              <a:solidFill>
                <a:srgbClr val="000000"/>
              </a:solidFill>
              <a:effectLst/>
              <a:latin typeface="Arial" panose="020B0604020202020204" pitchFamily="34" charset="0"/>
            </a:endParaRPr>
          </a:p>
          <a:p>
            <a:pPr rtl="0" fontAlgn="base"/>
            <a:r>
              <a:rPr lang="en-HK" sz="1600" b="0" i="0" u="none" strike="noStrike" dirty="0">
                <a:solidFill>
                  <a:srgbClr val="000000"/>
                </a:solidFill>
                <a:effectLst/>
                <a:latin typeface="Arial" panose="020B0604020202020204" pitchFamily="34" charset="0"/>
              </a:rPr>
              <a:t>To establish the CTBTO as a relevant stakeholder in the Decade based on existing business-as-usual activities and transformative action;</a:t>
            </a:r>
          </a:p>
          <a:p>
            <a:pPr rtl="0" fontAlgn="base"/>
            <a:endParaRPr lang="en-HK" sz="1600" dirty="0">
              <a:solidFill>
                <a:srgbClr val="000000"/>
              </a:solidFill>
              <a:latin typeface="Arial" panose="020B0604020202020204" pitchFamily="34" charset="0"/>
            </a:endParaRPr>
          </a:p>
          <a:p>
            <a:pPr rtl="0" fontAlgn="base"/>
            <a:r>
              <a:rPr lang="en-HK" sz="1600" b="0" i="0" u="none" strike="noStrike" dirty="0">
                <a:solidFill>
                  <a:srgbClr val="000000"/>
                </a:solidFill>
                <a:effectLst/>
                <a:latin typeface="Arial" panose="020B0604020202020204" pitchFamily="34" charset="0"/>
              </a:rPr>
              <a:t>To explore how engagement and framework alignment can be envisioned, primarily through Decade Actions.</a:t>
            </a:r>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Methods/Data</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P5.2-876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132C7BE-9FAD-2611-3D18-815384FC516A}"/>
              </a:ext>
            </a:extLst>
          </p:cNvPr>
          <p:cNvSpPr txBox="1"/>
          <p:nvPr/>
        </p:nvSpPr>
        <p:spPr>
          <a:xfrm>
            <a:off x="248728" y="1323644"/>
            <a:ext cx="9769490" cy="1815882"/>
          </a:xfrm>
          <a:prstGeom prst="rect">
            <a:avLst/>
          </a:prstGeom>
          <a:noFill/>
        </p:spPr>
        <p:txBody>
          <a:bodyPr wrap="square" rtlCol="0">
            <a:spAutoFit/>
          </a:bodyPr>
          <a:lstStyle/>
          <a:p>
            <a:pPr rtl="0" fontAlgn="base">
              <a:spcBef>
                <a:spcPts val="0"/>
              </a:spcBef>
              <a:spcAft>
                <a:spcPts val="0"/>
              </a:spcAft>
            </a:pPr>
            <a:r>
              <a:rPr lang="en-HK" sz="1600" b="0" i="0" u="none" strike="noStrike" dirty="0">
                <a:solidFill>
                  <a:srgbClr val="000000"/>
                </a:solidFill>
                <a:effectLst/>
                <a:latin typeface="Arial" panose="020B0604020202020204" pitchFamily="34" charset="0"/>
              </a:rPr>
              <a:t>Assess components of framework alignment - action (engagement), governance and coordination - for UN entity stakeholders;</a:t>
            </a:r>
          </a:p>
          <a:p>
            <a:pPr rtl="0" fontAlgn="base">
              <a:spcBef>
                <a:spcPts val="0"/>
              </a:spcBef>
              <a:spcAft>
                <a:spcPts val="0"/>
              </a:spcAft>
            </a:pPr>
            <a:endParaRPr lang="en-HK" sz="1600" b="0" i="0" u="none" strike="noStrike" dirty="0">
              <a:solidFill>
                <a:srgbClr val="000000"/>
              </a:solidFill>
              <a:effectLst/>
              <a:latin typeface="Arial" panose="020B0604020202020204" pitchFamily="34" charset="0"/>
            </a:endParaRPr>
          </a:p>
          <a:p>
            <a:pPr rtl="0" fontAlgn="base">
              <a:spcBef>
                <a:spcPts val="0"/>
              </a:spcBef>
              <a:spcAft>
                <a:spcPts val="0"/>
              </a:spcAft>
            </a:pPr>
            <a:r>
              <a:rPr lang="en-HK" sz="1600" b="0" i="0" u="none" strike="noStrike" dirty="0">
                <a:solidFill>
                  <a:srgbClr val="000000"/>
                </a:solidFill>
                <a:effectLst/>
                <a:latin typeface="Arial" panose="020B0604020202020204" pitchFamily="34" charset="0"/>
              </a:rPr>
              <a:t>Contextualise and map the themes and criteria of Decade Actions currently solicited</a:t>
            </a:r>
            <a:r>
              <a:rPr lang="" sz="1600" b="0" i="0" u="none" strike="noStrike" dirty="0">
                <a:solidFill>
                  <a:srgbClr val="000000"/>
                </a:solidFill>
                <a:effectLst/>
                <a:latin typeface="Arial" panose="020B0604020202020204" pitchFamily="34" charset="0"/>
              </a:rPr>
              <a:t> and endorsed;</a:t>
            </a:r>
            <a:endParaRPr lang="en-HK" sz="1600" b="0" i="0" u="none" strike="noStrike" dirty="0">
              <a:solidFill>
                <a:srgbClr val="000000"/>
              </a:solidFill>
              <a:effectLst/>
              <a:latin typeface="Arial" panose="020B0604020202020204" pitchFamily="34" charset="0"/>
            </a:endParaRPr>
          </a:p>
          <a:p>
            <a:pPr rtl="0" fontAlgn="base">
              <a:spcBef>
                <a:spcPts val="0"/>
              </a:spcBef>
              <a:spcAft>
                <a:spcPts val="0"/>
              </a:spcAft>
            </a:pPr>
            <a:endParaRPr lang="en-HK" sz="1600" dirty="0">
              <a:solidFill>
                <a:srgbClr val="000000"/>
              </a:solidFill>
              <a:latin typeface="Arial" panose="020B0604020202020204" pitchFamily="34" charset="0"/>
            </a:endParaRPr>
          </a:p>
          <a:p>
            <a:pPr rtl="0" fontAlgn="base">
              <a:spcBef>
                <a:spcPts val="0"/>
              </a:spcBef>
              <a:spcAft>
                <a:spcPts val="0"/>
              </a:spcAft>
            </a:pPr>
            <a:r>
              <a:rPr lang="en-HK" sz="1600" dirty="0">
                <a:solidFill>
                  <a:srgbClr val="000000"/>
                </a:solidFill>
                <a:latin typeface="Arial" panose="020B0604020202020204" pitchFamily="34" charset="0"/>
              </a:rPr>
              <a:t>A</a:t>
            </a:r>
            <a:r>
              <a:rPr lang="en-HK" sz="1600" b="0" i="0" u="none" strike="noStrike" dirty="0">
                <a:solidFill>
                  <a:srgbClr val="000000"/>
                </a:solidFill>
                <a:effectLst/>
                <a:latin typeface="Arial" panose="020B0604020202020204" pitchFamily="34" charset="0"/>
              </a:rPr>
              <a:t>nalyse gaps and high-impact areas to create shared value for the CTBTO and the ocean science movement.</a:t>
            </a: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r>
              <a:rPr lang="en-HK" sz="1800" dirty="0">
                <a:solidFill>
                  <a:schemeClr val="bg1"/>
                </a:solidFill>
                <a:latin typeface="Arial" panose="020B0604020202020204" pitchFamily="34" charset="0"/>
                <a:cs typeface="Arial" panose="020B0604020202020204" pitchFamily="34" charset="0"/>
              </a:rPr>
              <a:t>: </a:t>
            </a:r>
            <a:r>
              <a:rPr lang="" sz="1800" dirty="0">
                <a:solidFill>
                  <a:schemeClr val="bg1"/>
                </a:solidFill>
                <a:latin typeface="Arial" panose="020B0604020202020204" pitchFamily="34" charset="0"/>
                <a:cs typeface="Arial" panose="020B0604020202020204" pitchFamily="34" charset="0"/>
              </a:rPr>
              <a:t>Envisioning engagement – exploring possibilities within the action framework</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P5.2-876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61218F9-1A30-0AB6-8932-9C6C5D822A8E}"/>
              </a:ext>
            </a:extLst>
          </p:cNvPr>
          <p:cNvSpPr txBox="1"/>
          <p:nvPr/>
        </p:nvSpPr>
        <p:spPr>
          <a:xfrm>
            <a:off x="248728" y="1323644"/>
            <a:ext cx="9769490" cy="4401205"/>
          </a:xfrm>
          <a:prstGeom prst="rect">
            <a:avLst/>
          </a:prstGeom>
          <a:noFill/>
        </p:spPr>
        <p:txBody>
          <a:bodyPr wrap="square" rtlCol="0">
            <a:spAutoFit/>
          </a:bodyPr>
          <a:lstStyle/>
          <a:p>
            <a:pPr rtl="0" fontAlgn="base">
              <a:spcBef>
                <a:spcPts val="0"/>
              </a:spcBef>
              <a:spcAft>
                <a:spcPts val="0"/>
              </a:spcAft>
            </a:pPr>
            <a:r>
              <a:rPr lang="" sz="1400" b="0" i="0" u="none" strike="noStrike" dirty="0">
                <a:solidFill>
                  <a:srgbClr val="000000"/>
                </a:solidFill>
                <a:effectLst/>
                <a:latin typeface="Arial" panose="020B0604020202020204" pitchFamily="34" charset="0"/>
              </a:rPr>
              <a:t>Ocean Decade Challenges are anchored as the top of the action framework. Those most relevant to the CTBTO are Challenges 1, 2, 5, 6, 7 and 9. Two of which – 1: Marine Pollution and 6: Community Resilience – are least commonly addressed across all endorsed Actions, according to the latest 2021-22 progress report.
Decade Actions to address the challenges can take place on the programme, project or activity level depending on parameters, such as: scope, thematic focus, provision of resources and working time frame. 
At the CTBTO, the initiative to create an enabling environment for ocean science is evident in collaborations leading to significant scientific research outputs and resource coordination on the institutional- or national-levels. These efforts are mostly focused on data generation and usage, technical knowledge exchange or capacity development</a:t>
            </a:r>
            <a:r>
              <a:rPr lang="" sz="1400" dirty="0">
                <a:solidFill>
                  <a:srgbClr val="000000"/>
                </a:solidFill>
                <a:latin typeface="Arial" panose="020B0604020202020204" pitchFamily="34" charset="0"/>
              </a:rPr>
              <a:t>.</a:t>
            </a:r>
            <a:r>
              <a:rPr lang="" sz="1400" b="0" i="0" u="none" strike="noStrike" dirty="0">
                <a:solidFill>
                  <a:srgbClr val="000000"/>
                </a:solidFill>
                <a:effectLst/>
                <a:latin typeface="Arial" panose="020B0604020202020204" pitchFamily="34" charset="0"/>
              </a:rPr>
              <a:t> Maturity of data infrastructure and provision policies, </a:t>
            </a:r>
            <a:r>
              <a:rPr lang="" sz="1400" dirty="0">
                <a:solidFill>
                  <a:srgbClr val="000000"/>
                </a:solidFill>
                <a:latin typeface="Arial" panose="020B0604020202020204" pitchFamily="34" charset="0"/>
              </a:rPr>
              <a:t>as well as </a:t>
            </a:r>
            <a:r>
              <a:rPr lang="" sz="1400" b="0" i="0" u="none" strike="noStrike" dirty="0">
                <a:solidFill>
                  <a:srgbClr val="000000"/>
                </a:solidFill>
                <a:effectLst/>
                <a:latin typeface="Arial" panose="020B0604020202020204" pitchFamily="34" charset="0"/>
              </a:rPr>
              <a:t>experience serving the interests of science diplomacy, contributed towards the CTBTO’s successful track record. 
Reviewing these regular activities, special partnerships and in-built technical capabilities, the organisation can propose Decade Actions meeting a majority of alignment criteria set out by the Decade Coordination Unit (DCU), including:</a:t>
            </a:r>
          </a:p>
          <a:p>
            <a:pPr rtl="0" fontAlgn="base">
              <a:spcBef>
                <a:spcPts val="0"/>
              </a:spcBef>
              <a:spcAft>
                <a:spcPts val="0"/>
              </a:spcAft>
            </a:pPr>
            <a:endParaRPr lang="" sz="1400" b="0" i="0" u="none" strike="noStrike" dirty="0">
              <a:solidFill>
                <a:srgbClr val="000000"/>
              </a:solidFill>
              <a:effectLst/>
              <a:latin typeface="Arial" panose="020B0604020202020204" pitchFamily="34" charset="0"/>
            </a:endParaRPr>
          </a:p>
          <a:p>
            <a:pPr lvl="1" fontAlgn="base"/>
            <a:r>
              <a:rPr lang="" sz="1400" b="0" i="0" u="none" strike="noStrike" dirty="0">
                <a:solidFill>
                  <a:srgbClr val="000000"/>
                </a:solidFill>
                <a:effectLst/>
                <a:latin typeface="Arial" panose="020B0604020202020204" pitchFamily="34" charset="0"/>
              </a:rPr>
              <a:t>-  Will accelerate understanding of the ocean that contributes to the SDGs and complementary policy frameworks</a:t>
            </a:r>
          </a:p>
          <a:p>
            <a:pPr lvl="1" fontAlgn="base"/>
            <a:r>
              <a:rPr lang="" sz="1400" b="0" i="0" u="none" strike="noStrike" dirty="0">
                <a:solidFill>
                  <a:srgbClr val="000000"/>
                </a:solidFill>
                <a:effectLst/>
                <a:latin typeface="Arial" panose="020B0604020202020204" pitchFamily="34" charset="0"/>
              </a:rPr>
              <a:t>-  Are co-designed or co-delivered by knowledge generators and users, thus facilitate the update of science-based policy and management</a:t>
            </a:r>
          </a:p>
          <a:p>
            <a:pPr lvl="1" fontAlgn="base"/>
            <a:r>
              <a:rPr lang="" sz="1400" b="0" i="0" u="none" strike="noStrike" dirty="0">
                <a:solidFill>
                  <a:srgbClr val="000000"/>
                </a:solidFill>
                <a:effectLst/>
                <a:latin typeface="Arial" panose="020B0604020202020204" pitchFamily="34" charset="0"/>
              </a:rPr>
              <a:t>-  Contribute towards capacity development, including beneficiaries in SIDS and LDCs.</a:t>
            </a:r>
          </a:p>
        </p:txBody>
      </p:sp>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r>
              <a:rPr lang="en-HK" sz="1800" dirty="0">
                <a:solidFill>
                  <a:schemeClr val="bg1"/>
                </a:solidFill>
                <a:latin typeface="Arial" panose="020B0604020202020204" pitchFamily="34" charset="0"/>
                <a:cs typeface="Arial" panose="020B0604020202020204" pitchFamily="34" charset="0"/>
              </a:rPr>
              <a:t>: </a:t>
            </a:r>
            <a:r>
              <a:rPr lang="" sz="1800" dirty="0">
                <a:solidFill>
                  <a:schemeClr val="bg1"/>
                </a:solidFill>
                <a:latin typeface="Arial" panose="020B0604020202020204" pitchFamily="34" charset="0"/>
                <a:cs typeface="Arial" panose="020B0604020202020204" pitchFamily="34" charset="0"/>
              </a:rPr>
              <a:t>Envisioning engagement – exploring possibilities within the action framework</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P5.2-876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61218F9-1A30-0AB6-8932-9C6C5D822A8E}"/>
              </a:ext>
            </a:extLst>
          </p:cNvPr>
          <p:cNvSpPr txBox="1"/>
          <p:nvPr/>
        </p:nvSpPr>
        <p:spPr>
          <a:xfrm>
            <a:off x="248728" y="1316053"/>
            <a:ext cx="9769490" cy="5047536"/>
          </a:xfrm>
          <a:prstGeom prst="rect">
            <a:avLst/>
          </a:prstGeom>
          <a:noFill/>
        </p:spPr>
        <p:txBody>
          <a:bodyPr wrap="square" rtlCol="0">
            <a:spAutoFit/>
          </a:bodyPr>
          <a:lstStyle/>
          <a:p>
            <a:pPr rtl="0" fontAlgn="base">
              <a:spcBef>
                <a:spcPts val="0"/>
              </a:spcBef>
              <a:spcAft>
                <a:spcPts val="0"/>
              </a:spcAft>
            </a:pPr>
            <a:r>
              <a:rPr lang="" sz="1400" b="0" u="sng" strike="noStrike" dirty="0">
                <a:solidFill>
                  <a:srgbClr val="000000"/>
                </a:solidFill>
                <a:effectLst/>
                <a:latin typeface="Arial" panose="020B0604020202020204" pitchFamily="34" charset="0"/>
              </a:rPr>
              <a:t>Data and knowledge management underlying the action framework</a:t>
            </a:r>
            <a:r>
              <a:rPr lang="" sz="1400" b="0" i="0" u="none" strike="noStrike" dirty="0">
                <a:solidFill>
                  <a:srgbClr val="000000"/>
                </a:solidFill>
                <a:effectLst/>
                <a:latin typeface="Arial" panose="020B0604020202020204" pitchFamily="34" charset="0"/>
              </a:rPr>
              <a:t>
With the IMS stations, IDC and vDEC platform, the CTBTO is robust and innovative in infrastructure operation, quality management and data stewardship. Ocean-related engineering initiatives, data sharing partnerships and modelling methods led by the CTBTO fulfill the organisation’s own mandates, while also sharing the ambitions envisioned under the Decade’s data, information and digital knowledge management framework. Elements of these efforts can be favourably considered as Action initiatives in digital ecosystem development, on the basis of being:</a:t>
            </a:r>
            <a:endParaRPr lang="" sz="1400" dirty="0">
              <a:solidFill>
                <a:srgbClr val="000000"/>
              </a:solidFill>
              <a:latin typeface="Arial" panose="020B0604020202020204" pitchFamily="34" charset="0"/>
            </a:endParaRPr>
          </a:p>
          <a:p>
            <a:pPr rtl="0" fontAlgn="base">
              <a:spcBef>
                <a:spcPts val="0"/>
              </a:spcBef>
              <a:spcAft>
                <a:spcPts val="0"/>
              </a:spcAft>
            </a:pPr>
            <a:endParaRPr lang="" sz="1400" b="0" i="0" u="none" strike="noStrike" dirty="0">
              <a:solidFill>
                <a:srgbClr val="000000"/>
              </a:solidFill>
              <a:effectLst/>
              <a:latin typeface="Arial" panose="020B0604020202020204" pitchFamily="34" charset="0"/>
            </a:endParaRPr>
          </a:p>
          <a:p>
            <a:pPr lvl="1" fontAlgn="base"/>
            <a:r>
              <a:rPr lang="" sz="1400" b="0" i="0" u="none" strike="noStrike" dirty="0">
                <a:solidFill>
                  <a:srgbClr val="000000"/>
                </a:solidFill>
                <a:effectLst/>
                <a:latin typeface="Arial" panose="020B0604020202020204" pitchFamily="34" charset="0"/>
              </a:rPr>
              <a:t>-  Used by diverse stakeholders in low-technology environments;</a:t>
            </a:r>
            <a:endParaRPr lang="" sz="1400" dirty="0">
              <a:solidFill>
                <a:srgbClr val="000000"/>
              </a:solidFill>
              <a:latin typeface="Arial" panose="020B0604020202020204" pitchFamily="34" charset="0"/>
            </a:endParaRPr>
          </a:p>
          <a:p>
            <a:pPr lvl="1" fontAlgn="base"/>
            <a:r>
              <a:rPr lang="" sz="1400" b="0" i="0" u="none" strike="noStrike" dirty="0">
                <a:solidFill>
                  <a:srgbClr val="000000"/>
                </a:solidFill>
                <a:effectLst/>
                <a:latin typeface="Arial" panose="020B0604020202020204" pitchFamily="34" charset="0"/>
              </a:rPr>
              <a:t>-  Responsive to users’ needs through proactive engagement, developing new ways to ensure data are useable at the science-policy interface;</a:t>
            </a:r>
          </a:p>
          <a:p>
            <a:pPr lvl="1" fontAlgn="base"/>
            <a:r>
              <a:rPr lang="" sz="1400" dirty="0">
                <a:solidFill>
                  <a:srgbClr val="000000"/>
                </a:solidFill>
                <a:latin typeface="Arial" panose="020B0604020202020204" pitchFamily="34" charset="0"/>
              </a:rPr>
              <a:t>-  </a:t>
            </a:r>
            <a:r>
              <a:rPr lang="" sz="1400" b="0" i="0" u="none" strike="noStrike" dirty="0">
                <a:solidFill>
                  <a:srgbClr val="000000"/>
                </a:solidFill>
                <a:effectLst/>
                <a:latin typeface="Arial" panose="020B0604020202020204" pitchFamily="34" charset="0"/>
              </a:rPr>
              <a:t>Data resources with timely, quality-controlled procedures, delivering content that can be audited.</a:t>
            </a:r>
            <a:endParaRPr lang="" sz="1400" dirty="0">
              <a:solidFill>
                <a:srgbClr val="000000"/>
              </a:solidFill>
              <a:latin typeface="Arial" panose="020B0604020202020204" pitchFamily="34" charset="0"/>
            </a:endParaRPr>
          </a:p>
          <a:p>
            <a:pPr rtl="0" fontAlgn="base">
              <a:spcBef>
                <a:spcPts val="0"/>
              </a:spcBef>
              <a:spcAft>
                <a:spcPts val="0"/>
              </a:spcAft>
            </a:pPr>
            <a:endParaRPr lang="" sz="1400" b="0" i="1" u="none" strike="noStrike" dirty="0">
              <a:solidFill>
                <a:srgbClr val="000000"/>
              </a:solidFill>
              <a:effectLst/>
              <a:latin typeface="Arial" panose="020B0604020202020204" pitchFamily="34" charset="0"/>
            </a:endParaRPr>
          </a:p>
          <a:p>
            <a:pPr rtl="0" fontAlgn="base">
              <a:spcBef>
                <a:spcPts val="0"/>
              </a:spcBef>
              <a:spcAft>
                <a:spcPts val="0"/>
              </a:spcAft>
            </a:pPr>
            <a:r>
              <a:rPr lang="" sz="1400" b="0" u="sng" strike="noStrike" dirty="0">
                <a:solidFill>
                  <a:srgbClr val="000000"/>
                </a:solidFill>
                <a:effectLst/>
                <a:latin typeface="Arial" panose="020B0604020202020204" pitchFamily="34" charset="0"/>
              </a:rPr>
              <a:t>Capacity development, including human resources and access to technology or physical infrastructure to do ocean science</a:t>
            </a:r>
            <a:endParaRPr lang="" sz="1400" u="sng" dirty="0">
              <a:solidFill>
                <a:srgbClr val="000000"/>
              </a:solidFill>
              <a:latin typeface="Arial" panose="020B0604020202020204" pitchFamily="34" charset="0"/>
            </a:endParaRPr>
          </a:p>
          <a:p>
            <a:pPr rtl="0" fontAlgn="base">
              <a:spcBef>
                <a:spcPts val="0"/>
              </a:spcBef>
              <a:spcAft>
                <a:spcPts val="0"/>
              </a:spcAft>
            </a:pPr>
            <a:endParaRPr lang="" sz="1400" b="0" u="sng" strike="noStrike" dirty="0">
              <a:solidFill>
                <a:srgbClr val="000000"/>
              </a:solidFill>
              <a:effectLst/>
              <a:latin typeface="Arial" panose="020B0604020202020204" pitchFamily="34" charset="0"/>
            </a:endParaRPr>
          </a:p>
          <a:p>
            <a:pPr rtl="0" fontAlgn="base">
              <a:spcBef>
                <a:spcPts val="0"/>
              </a:spcBef>
              <a:spcAft>
                <a:spcPts val="0"/>
              </a:spcAft>
            </a:pPr>
            <a:r>
              <a:rPr lang="" sz="1400" b="0" i="0" u="none" strike="noStrike" dirty="0">
                <a:solidFill>
                  <a:srgbClr val="000000"/>
                </a:solidFill>
                <a:effectLst/>
                <a:latin typeface="Arial" panose="020B0604020202020204" pitchFamily="34" charset="0"/>
              </a:rPr>
              <a:t>The CTBTO leveraged capabilities to empower in ways prioritised under the Decade’s strategic framework for capacity development: IDC/NDC training workshops for station operators, data sharing agreements to promote better ecosystem management in marine national parks, technical support towards island nation states building community tsunami warning systems. During the COVID-19 pandemic, the CTBTO organised activities and secured contributions, reflect how the organisation effectively navigated through barriers not uncommon for other ocean science stakeholders during the same time period, such as fragmented coordination and insufficient investments. </a:t>
            </a:r>
          </a:p>
          <a:p>
            <a:pPr rtl="0" fontAlgn="base">
              <a:spcBef>
                <a:spcPts val="0"/>
              </a:spcBef>
              <a:spcAft>
                <a:spcPts val="0"/>
              </a:spcAft>
            </a:pPr>
            <a:endParaRPr lang="" sz="14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4155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a:t>
            </a:r>
            <a:r>
              <a:rPr lang="" sz="1800" dirty="0">
                <a:solidFill>
                  <a:schemeClr val="bg1"/>
                </a:solidFill>
                <a:latin typeface="Arial" panose="020B0604020202020204" pitchFamily="34" charset="0"/>
                <a:cs typeface="Arial" panose="020B0604020202020204" pitchFamily="34" charset="0"/>
              </a:rPr>
              <a:t>Stakeholder engagement in the Ocean Decade as a UN entity</a:t>
            </a: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P5.2-876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3E1CC41-8868-9D48-4987-BC6BE84BF9A2}"/>
              </a:ext>
            </a:extLst>
          </p:cNvPr>
          <p:cNvSpPr txBox="1"/>
          <p:nvPr/>
        </p:nvSpPr>
        <p:spPr>
          <a:xfrm>
            <a:off x="248728" y="1323644"/>
            <a:ext cx="9769490" cy="4031873"/>
          </a:xfrm>
          <a:prstGeom prst="rect">
            <a:avLst/>
          </a:prstGeom>
          <a:noFill/>
        </p:spPr>
        <p:txBody>
          <a:bodyPr wrap="square" rtlCol="0">
            <a:spAutoFit/>
          </a:bodyPr>
          <a:lstStyle/>
          <a:p>
            <a:pPr rtl="0" fontAlgn="base"/>
            <a:r>
              <a:rPr lang="en-HK" sz="1600" dirty="0">
                <a:solidFill>
                  <a:srgbClr val="000000"/>
                </a:solidFill>
                <a:latin typeface="Arial" panose="020B0604020202020204" pitchFamily="34" charset="0"/>
              </a:rPr>
              <a:t>Planning phase:</a:t>
            </a:r>
          </a:p>
          <a:p>
            <a:pPr rtl="0" fontAlgn="base"/>
            <a:endParaRPr lang="en-HK" sz="1600" b="0" i="0" u="none" strike="noStrike" dirty="0">
              <a:solidFill>
                <a:srgbClr val="000000"/>
              </a:solidFill>
              <a:effectLst/>
              <a:latin typeface="Arial" panose="020B0604020202020204" pitchFamily="34" charset="0"/>
            </a:endParaRPr>
          </a:p>
          <a:p>
            <a:pPr lvl="1" fontAlgn="base"/>
            <a:r>
              <a:rPr lang="en-HK" sz="1600" b="0" i="0" u="none" strike="noStrike" dirty="0">
                <a:solidFill>
                  <a:srgbClr val="000000"/>
                </a:solidFill>
                <a:effectLst/>
                <a:latin typeface="Arial" panose="020B0604020202020204" pitchFamily="34" charset="0"/>
              </a:rPr>
              <a:t>-  Reflect on past business-as-usual activities, contributions and achievements with the lens of an ocean science value chain;</a:t>
            </a:r>
          </a:p>
          <a:p>
            <a:pPr lvl="1" fontAlgn="base"/>
            <a:r>
              <a:rPr lang="en-HK" sz="1600" b="0" i="0" u="none" strike="noStrike" dirty="0">
                <a:solidFill>
                  <a:srgbClr val="000000"/>
                </a:solidFill>
                <a:effectLst/>
                <a:latin typeface="Arial" panose="020B0604020202020204" pitchFamily="34" charset="0"/>
              </a:rPr>
              <a:t>-  Explore how engagement interactions (in the near-term) and outcomes (in the long-term) can support the organisation in fulfilling its mandate;</a:t>
            </a:r>
          </a:p>
          <a:p>
            <a:pPr lvl="1" fontAlgn="base"/>
            <a:r>
              <a:rPr lang="en-HK" sz="1600" b="0" i="0" u="none" strike="noStrike" dirty="0">
                <a:solidFill>
                  <a:srgbClr val="000000"/>
                </a:solidFill>
                <a:effectLst/>
                <a:latin typeface="Arial" panose="020B0604020202020204" pitchFamily="34" charset="0"/>
              </a:rPr>
              <a:t>-  Reference responses to other sustainability-aligned UN policy frameworks (UNFCCC, Sendai Framework, </a:t>
            </a:r>
            <a:r>
              <a:rPr lang="en-HK" sz="1600" b="0" i="0" u="none" strike="noStrike" dirty="0" err="1">
                <a:solidFill>
                  <a:srgbClr val="000000"/>
                </a:solidFill>
                <a:effectLst/>
                <a:latin typeface="Arial" panose="020B0604020202020204" pitchFamily="34" charset="0"/>
              </a:rPr>
              <a:t>Samda</a:t>
            </a:r>
            <a:r>
              <a:rPr lang="en-HK" sz="1600" b="0" i="0" u="none" strike="noStrike" dirty="0">
                <a:solidFill>
                  <a:srgbClr val="000000"/>
                </a:solidFill>
                <a:effectLst/>
                <a:latin typeface="Arial" panose="020B0604020202020204" pitchFamily="34" charset="0"/>
              </a:rPr>
              <a:t> Pathway, BBNJ).</a:t>
            </a:r>
          </a:p>
          <a:p>
            <a:pPr rtl="0" fontAlgn="base"/>
            <a:endParaRPr lang="en-HK" sz="1600" dirty="0">
              <a:solidFill>
                <a:srgbClr val="000000"/>
              </a:solidFill>
              <a:latin typeface="Arial" panose="020B0604020202020204" pitchFamily="34" charset="0"/>
            </a:endParaRPr>
          </a:p>
          <a:p>
            <a:pPr rtl="0" fontAlgn="base"/>
            <a:r>
              <a:rPr lang="en-HK" sz="1600" b="0" i="0" u="none" strike="noStrike" dirty="0">
                <a:solidFill>
                  <a:srgbClr val="000000"/>
                </a:solidFill>
                <a:effectLst/>
                <a:latin typeface="Arial" panose="020B0604020202020204" pitchFamily="34" charset="0"/>
              </a:rPr>
              <a:t>Engagement phase:</a:t>
            </a:r>
          </a:p>
          <a:p>
            <a:pPr rtl="0" fontAlgn="base"/>
            <a:endParaRPr lang="en-HK" sz="1600" dirty="0">
              <a:solidFill>
                <a:srgbClr val="000000"/>
              </a:solidFill>
              <a:latin typeface="Arial" panose="020B0604020202020204" pitchFamily="34" charset="0"/>
            </a:endParaRPr>
          </a:p>
          <a:p>
            <a:pPr lvl="1" fontAlgn="base"/>
            <a:r>
              <a:rPr lang="en-HK" sz="1600" b="0" i="0" u="none" strike="noStrike" dirty="0">
                <a:solidFill>
                  <a:srgbClr val="000000"/>
                </a:solidFill>
                <a:effectLst/>
                <a:latin typeface="Arial" panose="020B0604020202020204" pitchFamily="34" charset="0"/>
              </a:rPr>
              <a:t>-  Contribute to a growing number of 15 UN-led Decade Actions so far (plus 165 Actions overall);</a:t>
            </a:r>
          </a:p>
          <a:p>
            <a:pPr lvl="1" fontAlgn="base"/>
            <a:r>
              <a:rPr lang="en-HK" sz="1600" b="0" i="0" u="none" strike="noStrike" dirty="0">
                <a:solidFill>
                  <a:srgbClr val="000000"/>
                </a:solidFill>
                <a:effectLst/>
                <a:latin typeface="Arial" panose="020B0604020202020204" pitchFamily="34" charset="0"/>
              </a:rPr>
              <a:t>-  Build on the momentum of a Call for Action, often announced biannually. These main themes can be expected: </a:t>
            </a:r>
            <a:r>
              <a:rPr lang="en-HK" sz="1600" b="0" i="0" u="none" strike="noStrike" dirty="0" err="1">
                <a:solidFill>
                  <a:srgbClr val="000000"/>
                </a:solidFill>
                <a:effectLst/>
                <a:latin typeface="Arial" panose="020B0604020202020204" pitchFamily="34" charset="0"/>
              </a:rPr>
              <a:t>i</a:t>
            </a:r>
            <a:r>
              <a:rPr lang="en-HK" sz="1600" b="0" i="0" u="none" strike="noStrike" dirty="0">
                <a:solidFill>
                  <a:srgbClr val="000000"/>
                </a:solidFill>
                <a:effectLst/>
                <a:latin typeface="Arial" panose="020B0604020202020204" pitchFamily="34" charset="0"/>
              </a:rPr>
              <a:t>) Observations, Prediction, Modelling, Mapping and ii) Ocean Stressors;</a:t>
            </a:r>
          </a:p>
          <a:p>
            <a:pPr lvl="1" fontAlgn="base"/>
            <a:r>
              <a:rPr lang="en-HK" sz="1600" b="0" i="0" u="none" strike="noStrike" dirty="0">
                <a:solidFill>
                  <a:srgbClr val="000000"/>
                </a:solidFill>
                <a:effectLst/>
                <a:latin typeface="Arial" panose="020B0604020202020204" pitchFamily="34" charset="0"/>
              </a:rPr>
              <a:t>-  Benefit from highly visible stakeholder networks: co-deliver programmes and mobilise resources via exchange and cooperation with supporters of the Ocean Decade Alliance.</a:t>
            </a:r>
          </a:p>
        </p:txBody>
      </p:sp>
    </p:spTree>
    <p:extLst>
      <p:ext uri="{BB962C8B-B14F-4D97-AF65-F5344CB8AC3E}">
        <p14:creationId xmlns:p14="http://schemas.microsoft.com/office/powerpoint/2010/main" val="875250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a:t>
            </a:r>
            <a:r>
              <a:rPr lang="en-HK" sz="1800" dirty="0">
                <a:solidFill>
                  <a:schemeClr val="bg1"/>
                </a:solidFill>
                <a:latin typeface="Arial" panose="020B0604020202020204" pitchFamily="34" charset="0"/>
                <a:cs typeface="Arial" panose="020B0604020202020204" pitchFamily="34" charset="0"/>
              </a:rPr>
              <a:t>s: </a:t>
            </a:r>
            <a:r>
              <a:rPr lang="" sz="1800" dirty="0">
                <a:solidFill>
                  <a:schemeClr val="bg1"/>
                </a:solidFill>
                <a:latin typeface="Arial" panose="020B0604020202020204" pitchFamily="34" charset="0"/>
                <a:cs typeface="Arial" panose="020B0604020202020204" pitchFamily="34" charset="0"/>
              </a:rPr>
              <a:t>Proposals for governance and coordination framework – UN-Oceans and other decentralised coordination structures</a:t>
            </a: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P5.2-876</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3276C9B-5C9A-C4F6-1994-44A552F79700}"/>
              </a:ext>
            </a:extLst>
          </p:cNvPr>
          <p:cNvSpPr txBox="1"/>
          <p:nvPr/>
        </p:nvSpPr>
        <p:spPr>
          <a:xfrm>
            <a:off x="248728" y="1323644"/>
            <a:ext cx="9769490" cy="2800767"/>
          </a:xfrm>
          <a:prstGeom prst="rect">
            <a:avLst/>
          </a:prstGeom>
          <a:noFill/>
        </p:spPr>
        <p:txBody>
          <a:bodyPr wrap="square" rtlCol="0">
            <a:spAutoFit/>
          </a:bodyPr>
          <a:lstStyle/>
          <a:p>
            <a:pPr rtl="0"/>
            <a:r>
              <a:rPr lang="en-HK" sz="1600" b="0" i="0" u="sng" strike="noStrike" dirty="0">
                <a:solidFill>
                  <a:srgbClr val="000000"/>
                </a:solidFill>
                <a:effectLst/>
                <a:latin typeface="Arial" panose="020B0604020202020204" pitchFamily="34" charset="0"/>
              </a:rPr>
              <a:t>UN-Oceans</a:t>
            </a:r>
            <a:endParaRPr lang="en-HK" sz="1600" u="sng" dirty="0">
              <a:effectLst/>
            </a:endParaRPr>
          </a:p>
          <a:p>
            <a:pPr rtl="0"/>
            <a:br>
              <a:rPr lang="en-HK" sz="1600" dirty="0"/>
            </a:br>
            <a:r>
              <a:rPr lang="en-HK" sz="1600" b="0" i="0" u="none" strike="noStrike" dirty="0">
                <a:solidFill>
                  <a:srgbClr val="000000"/>
                </a:solidFill>
                <a:effectLst/>
                <a:latin typeface="Arial" panose="020B0604020202020204" pitchFamily="34" charset="0"/>
              </a:rPr>
              <a:t>Consult with UN-Oceans to join an interagency coordination mechanism across the UN system. A majority of UN entities involved in ocean and coastal issues may already have been engaged through UN-Oceans or direct collaboration with the IOC-UNESCO Secretariat during the Preparatory Phase of the Decade. Scientific requirements vis-à-vis the Decade will be defined and understood as underpinning the mandate of the entity.</a:t>
            </a:r>
            <a:endParaRPr lang="en-HK" sz="1600" dirty="0">
              <a:effectLst/>
            </a:endParaRPr>
          </a:p>
          <a:p>
            <a:pPr rtl="0"/>
            <a:br>
              <a:rPr lang="en-HK" sz="1600" dirty="0"/>
            </a:br>
            <a:r>
              <a:rPr lang="en-HK" sz="1600" b="0" i="0" u="sng" strike="noStrike" dirty="0">
                <a:solidFill>
                  <a:srgbClr val="000000"/>
                </a:solidFill>
                <a:effectLst/>
                <a:latin typeface="Arial" panose="020B0604020202020204" pitchFamily="34" charset="0"/>
              </a:rPr>
              <a:t>Decade Coordination Offices (DCOs)</a:t>
            </a:r>
            <a:endParaRPr lang="en-HK" sz="1600" u="sng" dirty="0">
              <a:effectLst/>
            </a:endParaRPr>
          </a:p>
          <a:p>
            <a:pPr rtl="0"/>
            <a:br>
              <a:rPr lang="en-HK" sz="1600" dirty="0"/>
            </a:br>
            <a:r>
              <a:rPr lang="en-HK" sz="1600" b="0" i="0" u="none" strike="noStrike" dirty="0">
                <a:solidFill>
                  <a:srgbClr val="000000"/>
                </a:solidFill>
                <a:effectLst/>
                <a:latin typeface="Arial" panose="020B0604020202020204" pitchFamily="34" charset="0"/>
              </a:rPr>
              <a:t>Hosts will have a thematic focus or be responsible for a portfolio of Decade Actions.</a:t>
            </a:r>
            <a:endParaRPr lang="en-HK" sz="1600" dirty="0">
              <a:effectLst/>
            </a:endParaRPr>
          </a:p>
        </p:txBody>
      </p:sp>
    </p:spTree>
    <p:extLst>
      <p:ext uri="{BB962C8B-B14F-4D97-AF65-F5344CB8AC3E}">
        <p14:creationId xmlns:p14="http://schemas.microsoft.com/office/powerpoint/2010/main" val="1101976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HK" sz="18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P5.2-876</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618DDDC-2813-0F57-69CF-4DC1B04FBD31}"/>
              </a:ext>
            </a:extLst>
          </p:cNvPr>
          <p:cNvSpPr txBox="1"/>
          <p:nvPr/>
        </p:nvSpPr>
        <p:spPr>
          <a:xfrm>
            <a:off x="248728" y="1323644"/>
            <a:ext cx="9769490" cy="3539430"/>
          </a:xfrm>
          <a:prstGeom prst="rect">
            <a:avLst/>
          </a:prstGeom>
          <a:noFill/>
        </p:spPr>
        <p:txBody>
          <a:bodyPr wrap="square" rtlCol="0">
            <a:spAutoFit/>
          </a:bodyPr>
          <a:lstStyle/>
          <a:p>
            <a:pPr rtl="0" fontAlgn="base"/>
            <a:r>
              <a:rPr lang="en-HK" sz="1600" b="0" i="0" u="none" strike="noStrike" dirty="0">
                <a:solidFill>
                  <a:srgbClr val="000000"/>
                </a:solidFill>
                <a:effectLst/>
                <a:latin typeface="Arial" panose="020B0604020202020204" pitchFamily="34" charset="0"/>
              </a:rPr>
              <a:t>This project shows that the CTBTO aligns strongly with the action framework of </a:t>
            </a:r>
            <a:r>
              <a:rPr lang="" sz="1600" b="0" i="0" u="none" strike="noStrike" dirty="0">
                <a:solidFill>
                  <a:srgbClr val="000000"/>
                </a:solidFill>
                <a:effectLst/>
                <a:latin typeface="Arial" panose="020B0604020202020204" pitchFamily="34" charset="0"/>
              </a:rPr>
              <a:t>the Ocean Decade</a:t>
            </a:r>
            <a:r>
              <a:rPr lang="en-HK" sz="1600" b="0" i="0" u="none" strike="noStrike" dirty="0">
                <a:solidFill>
                  <a:srgbClr val="000000"/>
                </a:solidFill>
                <a:effectLst/>
                <a:latin typeface="Arial" panose="020B0604020202020204" pitchFamily="34" charset="0"/>
              </a:rPr>
              <a:t>, having identified criteria for engagement that could be mapped to its ongoing business-as-usual activities. </a:t>
            </a:r>
          </a:p>
          <a:p>
            <a:pPr rtl="0" fontAlgn="base"/>
            <a:endParaRPr lang="en-HK" sz="1600" b="0" i="0" u="none" strike="noStrike" dirty="0">
              <a:solidFill>
                <a:srgbClr val="000000"/>
              </a:solidFill>
              <a:effectLst/>
              <a:latin typeface="Arial" panose="020B0604020202020204" pitchFamily="34" charset="0"/>
            </a:endParaRPr>
          </a:p>
          <a:p>
            <a:pPr rtl="0" fontAlgn="base"/>
            <a:r>
              <a:rPr lang="en-HK" sz="1600" b="0" i="0" u="none" strike="noStrike" dirty="0">
                <a:solidFill>
                  <a:srgbClr val="000000"/>
                </a:solidFill>
                <a:effectLst/>
                <a:latin typeface="Arial" panose="020B0604020202020204" pitchFamily="34" charset="0"/>
              </a:rPr>
              <a:t>Submitting Decade Actions can be the main form of participation. Considering present expertise and cultural readiness, the organisation holds evident potential to transform ocean science practices and outcomes.</a:t>
            </a:r>
          </a:p>
          <a:p>
            <a:pPr rtl="0" fontAlgn="base"/>
            <a:endParaRPr lang="en-HK" sz="1600" b="0" i="0" u="none" strike="noStrike" dirty="0">
              <a:solidFill>
                <a:srgbClr val="000000"/>
              </a:solidFill>
              <a:effectLst/>
              <a:latin typeface="Arial" panose="020B0604020202020204" pitchFamily="34" charset="0"/>
            </a:endParaRPr>
          </a:p>
          <a:p>
            <a:pPr fontAlgn="base"/>
            <a:r>
              <a:rPr lang="en-HK" sz="1600" b="0" i="0" u="none" strike="noStrike" dirty="0">
                <a:solidFill>
                  <a:srgbClr val="000000"/>
                </a:solidFill>
                <a:effectLst/>
                <a:latin typeface="Arial" panose="020B0604020202020204" pitchFamily="34" charset="0"/>
              </a:rPr>
              <a:t>The CTBTO can leverage multiple organisation aspects like data management and capacity building to its advantage in both times of momentum and uncertainty.</a:t>
            </a:r>
          </a:p>
          <a:p>
            <a:pPr rtl="0" fontAlgn="base"/>
            <a:endParaRPr lang="en-HK" sz="1600" b="0" i="0" u="none" strike="noStrike" dirty="0">
              <a:solidFill>
                <a:srgbClr val="000000"/>
              </a:solidFill>
              <a:effectLst/>
              <a:latin typeface="Arial" panose="020B0604020202020204" pitchFamily="34" charset="0"/>
            </a:endParaRPr>
          </a:p>
          <a:p>
            <a:pPr rtl="0" fontAlgn="base"/>
            <a:r>
              <a:rPr lang="en-HK" sz="1600" b="0" i="0" u="none" strike="noStrike" dirty="0">
                <a:solidFill>
                  <a:srgbClr val="000000"/>
                </a:solidFill>
                <a:effectLst/>
                <a:latin typeface="Arial" panose="020B0604020202020204" pitchFamily="34" charset="0"/>
              </a:rPr>
              <a:t>As a UN entity and stakeholder hub itself, the CTBTO </a:t>
            </a:r>
            <a:r>
              <a:rPr lang="en-HK" sz="1600" dirty="0">
                <a:solidFill>
                  <a:srgbClr val="000000"/>
                </a:solidFill>
                <a:latin typeface="Arial" panose="020B0604020202020204" pitchFamily="34" charset="0"/>
              </a:rPr>
              <a:t>may </a:t>
            </a:r>
            <a:r>
              <a:rPr lang="en-HK" sz="1600" b="0" i="0" u="none" strike="noStrike" dirty="0">
                <a:solidFill>
                  <a:srgbClr val="000000"/>
                </a:solidFill>
                <a:effectLst/>
                <a:latin typeface="Arial" panose="020B0604020202020204" pitchFamily="34" charset="0"/>
              </a:rPr>
              <a:t>consult and assess the possibility of a formal role in the governance and coordination framework. Rallying internal support for the Decade can start with exploring how ocean science, and engagement outcomes of the Decade, support its own organisational mandate between now and 2030.</a:t>
            </a:r>
          </a:p>
        </p:txBody>
      </p:sp>
    </p:spTree>
    <p:extLst>
      <p:ext uri="{BB962C8B-B14F-4D97-AF65-F5344CB8AC3E}">
        <p14:creationId xmlns:p14="http://schemas.microsoft.com/office/powerpoint/2010/main" val="28520030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2752</TotalTime>
  <Words>321</Words>
  <Application>Microsoft Office PowerPoint</Application>
  <PresentationFormat>Widescreen</PresentationFormat>
  <Paragraphs>41</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jovitawaves@gmail.com</cp:lastModifiedBy>
  <cp:revision>31</cp:revision>
  <dcterms:created xsi:type="dcterms:W3CDTF">2023-04-18T13:25:54Z</dcterms:created>
  <dcterms:modified xsi:type="dcterms:W3CDTF">2023-06-11T18:49:01Z</dcterms:modified>
</cp:coreProperties>
</file>