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108" d="100"/>
          <a:sy n="108" d="100"/>
        </p:scale>
        <p:origin x="93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05/28/2023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05/28/2023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05/28/2023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05/28/2023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05/28/2023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05/28/2023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05/28/2023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05/28/2023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05/28/2023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05/28/2023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05/28/2023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a:solidFill>
                  <a:schemeClr val="bg1"/>
                </a:solidFill>
                <a:latin typeface="Arial" panose="020B0604020202020204" pitchFamily="34" charset="0"/>
                <a:cs typeface="Arial" panose="020B0604020202020204" pitchFamily="34" charset="0"/>
              </a:rPr>
              <a:t>P5.2-330</a:t>
            </a:r>
            <a:endParaRPr lang="en-AT" sz="3200" b="1" dirty="0">
              <a:solidFill>
                <a:schemeClr val="bg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092A3765-1CF6-2404-2946-66C5AE8F97B2}"/>
              </a:ext>
            </a:extLst>
          </p:cNvPr>
          <p:cNvSpPr txBox="1"/>
          <p:nvPr/>
        </p:nvSpPr>
        <p:spPr>
          <a:xfrm>
            <a:off x="108154" y="1209369"/>
            <a:ext cx="12018743" cy="2308324"/>
          </a:xfrm>
          <a:prstGeom prst="rect">
            <a:avLst/>
          </a:prstGeom>
          <a:noFill/>
        </p:spPr>
        <p:txBody>
          <a:bodyPr wrap="square">
            <a:spAutoFit/>
          </a:bodyPr>
          <a:lstStyle/>
          <a:p>
            <a:pPr algn="just"/>
            <a:r>
              <a:rPr lang="en-GB" b="0" i="0" dirty="0">
                <a:effectLst/>
                <a:latin typeface="Arial" panose="020B0604020202020204" pitchFamily="34" charset="0"/>
                <a:cs typeface="Arial" panose="020B0604020202020204" pitchFamily="34" charset="0"/>
              </a:rPr>
              <a:t>This paper has 2 main objectives: </a:t>
            </a:r>
            <a:endParaRPr lang="en-GB" dirty="0">
              <a:latin typeface="Arial" panose="020B0604020202020204" pitchFamily="34" charset="0"/>
              <a:cs typeface="Arial" panose="020B0604020202020204" pitchFamily="34" charset="0"/>
            </a:endParaRPr>
          </a:p>
          <a:p>
            <a:pPr algn="just"/>
            <a:endParaRPr lang="en-GB" b="0" i="0" dirty="0">
              <a:effectLst/>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en-US" dirty="0">
                <a:latin typeface="Arial" panose="020B0604020202020204" pitchFamily="34" charset="0"/>
                <a:cs typeface="Arial" panose="020B0604020202020204" pitchFamily="34" charset="0"/>
              </a:rPr>
              <a:t>This paper is aimed to be familiar with the CTBT verifications techniques, benefits, how CTBT work to contribute towards a peaceful world without nuclear weapons and to serve as a nuclear arm controlling measure to prevent proliferation and to apply for preventing the effects of natural disasters and nuclear test in Myanmar </a:t>
            </a:r>
          </a:p>
          <a:p>
            <a:pPr marL="285750" indent="-285750" algn="just">
              <a:buFont typeface="Wingdings" panose="05000000000000000000" pitchFamily="2" charset="2"/>
              <a:buChar char="v"/>
            </a:pPr>
            <a:r>
              <a:rPr lang="en-US" dirty="0">
                <a:latin typeface="Arial" panose="020B0604020202020204" pitchFamily="34" charset="0"/>
                <a:cs typeface="Arial" panose="020B0604020202020204" pitchFamily="34" charset="0"/>
              </a:rPr>
              <a:t>Next is to share how Myanmar efforts to differentiate nuclear tests from other human made or natural events because Myanmar has neighboring huge countries occupied nuclear arms and Myanmar’s challenges in use of </a:t>
            </a:r>
            <a:r>
              <a:rPr lang="en-GB" dirty="0">
                <a:latin typeface="Arial" panose="020B0604020202020204" pitchFamily="34" charset="0"/>
                <a:cs typeface="Arial" panose="020B0604020202020204" pitchFamily="34" charset="0"/>
              </a:rPr>
              <a:t>civil and scientific applications, capacity building and training related to CTBT techniques and data.</a:t>
            </a:r>
          </a:p>
        </p:txBody>
      </p:sp>
      <p:pic>
        <p:nvPicPr>
          <p:cNvPr id="5" name="Picture 4">
            <a:extLst>
              <a:ext uri="{FF2B5EF4-FFF2-40B4-BE49-F238E27FC236}">
                <a16:creationId xmlns:a16="http://schemas.microsoft.com/office/drawing/2014/main" id="{30CC7985-2B51-77E6-6594-C5E649176DB3}"/>
              </a:ext>
            </a:extLst>
          </p:cNvPr>
          <p:cNvPicPr>
            <a:picLocks noChangeAspect="1"/>
          </p:cNvPicPr>
          <p:nvPr/>
        </p:nvPicPr>
        <p:blipFill>
          <a:blip r:embed="rId2"/>
          <a:stretch>
            <a:fillRect/>
          </a:stretch>
        </p:blipFill>
        <p:spPr>
          <a:xfrm>
            <a:off x="3778993" y="3794692"/>
            <a:ext cx="4233862" cy="2080768"/>
          </a:xfrm>
          <a:prstGeom prst="rect">
            <a:avLst/>
          </a:prstGeom>
          <a:ln w="12700">
            <a:solidFill>
              <a:schemeClr val="accent1"/>
            </a:solidFill>
          </a:ln>
        </p:spPr>
      </p:pic>
      <p:sp>
        <p:nvSpPr>
          <p:cNvPr id="6" name="TextBox 5">
            <a:extLst>
              <a:ext uri="{FF2B5EF4-FFF2-40B4-BE49-F238E27FC236}">
                <a16:creationId xmlns:a16="http://schemas.microsoft.com/office/drawing/2014/main" id="{C20EA142-59AE-AE29-ED7C-705B7DD845B3}"/>
              </a:ext>
            </a:extLst>
          </p:cNvPr>
          <p:cNvSpPr txBox="1"/>
          <p:nvPr/>
        </p:nvSpPr>
        <p:spPr>
          <a:xfrm>
            <a:off x="390617" y="6106572"/>
            <a:ext cx="11443317" cy="646331"/>
          </a:xfrm>
          <a:prstGeom prst="rect">
            <a:avLst/>
          </a:prstGeom>
          <a:noFill/>
        </p:spPr>
        <p:txBody>
          <a:bodyPr wrap="square">
            <a:spAutoFit/>
          </a:bodyPr>
          <a:lstStyle/>
          <a:p>
            <a:pPr algn="just"/>
            <a:r>
              <a:rPr lang="en-US" dirty="0">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f you want to learn more about this, come see my e-poster during session 5.2 on this date or access it online on the SnT2023 Conference platform!</a:t>
            </a:r>
          </a:p>
        </p:txBody>
      </p:sp>
      <p:sp>
        <p:nvSpPr>
          <p:cNvPr id="7" name="TextBox 6">
            <a:extLst>
              <a:ext uri="{FF2B5EF4-FFF2-40B4-BE49-F238E27FC236}">
                <a16:creationId xmlns:a16="http://schemas.microsoft.com/office/drawing/2014/main" id="{AF0387A7-60A6-43ED-8F03-A1AEDF96911D}"/>
              </a:ext>
            </a:extLst>
          </p:cNvPr>
          <p:cNvSpPr txBox="1"/>
          <p:nvPr/>
        </p:nvSpPr>
        <p:spPr>
          <a:xfrm>
            <a:off x="2682932" y="-13273"/>
            <a:ext cx="6826135" cy="1077218"/>
          </a:xfrm>
          <a:prstGeom prst="rect">
            <a:avLst/>
          </a:prstGeom>
          <a:no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Preventing the Effects of Natural Disasters and Nuclear Test with the CTBT Verification Technologies for Myanmar </a:t>
            </a:r>
            <a:endParaRPr lang="en-AT" sz="1600" b="1" dirty="0">
              <a:solidFill>
                <a:schemeClr val="bg1"/>
              </a:solidFill>
              <a:latin typeface="Arial" panose="020B0604020202020204" pitchFamily="34" charset="0"/>
              <a:cs typeface="Arial" panose="020B0604020202020204" pitchFamily="34" charset="0"/>
            </a:endParaRPr>
          </a:p>
          <a:p>
            <a:pPr algn="ctr"/>
            <a:r>
              <a:rPr lang="en-AT" sz="1600" dirty="0">
                <a:solidFill>
                  <a:schemeClr val="bg1"/>
                </a:solidFill>
                <a:latin typeface="Arial" panose="020B0604020202020204" pitchFamily="34" charset="0"/>
                <a:cs typeface="Arial" panose="020B0604020202020204" pitchFamily="34" charset="0"/>
              </a:rPr>
              <a:t>A</a:t>
            </a:r>
            <a:r>
              <a:rPr lang="en-US" sz="1600" dirty="0">
                <a:solidFill>
                  <a:schemeClr val="bg1"/>
                </a:solidFill>
                <a:latin typeface="Arial" panose="020B0604020202020204" pitchFamily="34" charset="0"/>
                <a:cs typeface="Arial" panose="020B0604020202020204" pitchFamily="34" charset="0"/>
              </a:rPr>
              <a:t>ye Ay</a:t>
            </a:r>
            <a:r>
              <a:rPr lang="en-AT" sz="1600" dirty="0">
                <a:solidFill>
                  <a:schemeClr val="bg1"/>
                </a:solidFill>
                <a:latin typeface="Arial" panose="020B0604020202020204" pitchFamily="34" charset="0"/>
                <a:cs typeface="Arial" panose="020B0604020202020204" pitchFamily="34" charset="0"/>
              </a:rPr>
              <a:t>e </a:t>
            </a:r>
            <a:r>
              <a:rPr lang="en-US" sz="1600" dirty="0">
                <a:solidFill>
                  <a:schemeClr val="bg1"/>
                </a:solidFill>
                <a:latin typeface="Arial" panose="020B0604020202020204" pitchFamily="34" charset="0"/>
                <a:cs typeface="Arial" panose="020B0604020202020204" pitchFamily="34" charset="0"/>
              </a:rPr>
              <a:t>T</a:t>
            </a:r>
            <a:r>
              <a:rPr lang="en-AT" sz="1600" dirty="0">
                <a:solidFill>
                  <a:schemeClr val="bg1"/>
                </a:solidFill>
                <a:latin typeface="Arial" panose="020B0604020202020204" pitchFamily="34" charset="0"/>
                <a:cs typeface="Arial" panose="020B0604020202020204" pitchFamily="34" charset="0"/>
              </a:rPr>
              <a:t>h</a:t>
            </a:r>
            <a:r>
              <a:rPr lang="en-US" sz="1600" dirty="0">
                <a:solidFill>
                  <a:schemeClr val="bg1"/>
                </a:solidFill>
                <a:latin typeface="Arial" panose="020B0604020202020204" pitchFamily="34" charset="0"/>
                <a:cs typeface="Arial" panose="020B0604020202020204" pitchFamily="34" charset="0"/>
              </a:rPr>
              <a:t>in</a:t>
            </a:r>
            <a:endParaRPr lang="en-AT" sz="1600" dirty="0">
              <a:solidFill>
                <a:schemeClr val="bg1"/>
              </a:solidFill>
              <a:latin typeface="Arial" panose="020B0604020202020204" pitchFamily="34" charset="0"/>
              <a:cs typeface="Arial" panose="020B0604020202020204" pitchFamily="34" charset="0"/>
            </a:endParaRPr>
          </a:p>
          <a:p>
            <a:pPr algn="ctr"/>
            <a:r>
              <a:rPr lang="en-US" sz="1400" dirty="0">
                <a:solidFill>
                  <a:schemeClr val="bg1"/>
                </a:solidFill>
                <a:latin typeface="Arial" panose="020B0604020202020204" pitchFamily="34" charset="0"/>
                <a:cs typeface="Arial" panose="020B0604020202020204" pitchFamily="34" charset="0"/>
              </a:rPr>
              <a:t>Department of Atomic Energy, Ministry of Science and Technology, Myanmar</a:t>
            </a:r>
            <a:endParaRPr lang="en-AT"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2666</TotalTime>
  <Words>176</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Administrator</cp:lastModifiedBy>
  <cp:revision>24</cp:revision>
  <dcterms:created xsi:type="dcterms:W3CDTF">2023-04-18T13:25:54Z</dcterms:created>
  <dcterms:modified xsi:type="dcterms:W3CDTF">2023-05-29T04:35:34Z</dcterms:modified>
</cp:coreProperties>
</file>