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</p:sldIdLst>
  <p:sldSz cx="12192000" cy="6858000"/>
  <p:notesSz cx="6858000" cy="9144000"/>
  <p:defaultTextStyle>
    <a:defPPr>
      <a:defRPr lang="en-A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sentation Template" id="{D3474E28-4AA6-E748-B496-81F08868819A}">
          <p14:sldIdLst>
            <p14:sldId id="256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097"/>
    <p:restoredTop sz="94694"/>
  </p:normalViewPr>
  <p:slideViewPr>
    <p:cSldViewPr snapToGrid="0">
      <p:cViewPr varScale="1">
        <p:scale>
          <a:sx n="103" d="100"/>
          <a:sy n="103" d="100"/>
        </p:scale>
        <p:origin x="113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3B960F-DD99-15C9-0B8B-8812FA65F7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772C69-3FA2-7471-7D20-0193338A6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6BD510-9EB7-352F-4299-E72E569B8D1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BE651C-E995-6D0C-69DF-B08DA91D3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312567-4417-4398-7043-025006E25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0264710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7DBD55-D949-603C-D4B0-76BF5A6F6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DA7AB6-60A3-C781-0F6C-EE05C02F72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52BB46-382F-D2E7-AE45-6658D0BB5E0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38399F-CEA1-5E34-629D-5B852C64E3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3A48BB-D79A-C07C-2705-F0BB4F5BE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599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559DF0-843B-0123-336F-436CBCFB863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F89A11-648F-F280-73CE-7BB16BDE2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91215F-8C03-13FA-7CA9-97C1ED8D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91B1AC-07AB-6379-312C-13CB86C42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B01CC9-1660-AC5F-55AF-2E2C09C74E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73028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3FEE6D-2A0A-67BB-C604-40C5BDFAE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CEE5B6-B354-536E-532A-A02EB76E3D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CE5EE6-4C68-A431-0DCB-255BEAF04A8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DF841C-77A5-A0A1-BF7C-9C573C101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AC301-62EA-06A8-25F1-AE7C9612C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3338950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C434D-4BF7-DFF4-0CE1-4BF305023A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3B80C5-078D-F5AF-1E84-F25F16AE7A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DC8A51-08E0-4D03-D419-13857F9F6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815623-FFB6-DEBB-B2B7-25A8598B2D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21D2B2-9B4B-1000-F7A1-B1293AC1F5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4058015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5EF931-A94C-211D-4C16-E834A5996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320A0E-285F-5530-02FF-F66B1777B8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072D30-F2E3-0B3A-B30C-A5343C3BF5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5F759-D83B-28DD-81FE-FB28B905A23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554AA6C-AC4A-254A-4ED5-382239E88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DE390A8-0B27-AD23-4D78-8B67D1F644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663638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8552-CBBF-D10C-2851-CE5F323BE0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FE88C3-615B-816B-C041-1B014F77F8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50F503-4249-0855-96AC-008B469A4F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5998227-D465-AE51-360B-A84D6E6A8C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1D8803-B841-D379-DA13-54B34C5140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03BFB6-C264-EC78-DE85-31ED77A746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ADCE47-0D8A-89FC-52C2-D482F134E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8CD5A7-1626-07AA-D2F2-7D9D7D8D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959806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865FC91-E1CF-B33B-4316-5F030AB340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713C2CC-BC4A-E4DF-8494-EC235D702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6A15BA-FEE4-7386-6712-A96CDE521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855353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A740188-5A5C-FAF9-2521-642030BDA5D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8FDEB4D-A45C-1453-8190-7209781C6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98E109-5B87-E4B1-ADC1-030218708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1428433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D0AA26-4BB6-1D1A-037D-ACBAE49B0B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456E84-B974-7F35-3C70-8E3E07AB25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A2D2F7-ABF5-8F11-2584-17C841342F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5971083-6C28-83C7-1AC1-F475C8F45B2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CCEC8-BA30-1F91-FADA-069CB64C2E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E1819F-0494-7C02-1117-13ABFA5AE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2866319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BDAC0-3989-9DEA-56D2-D9110E277C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AT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DEEB673-96C5-9150-93A9-B8A6841955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T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45DBFF-1905-96EA-F117-F7109DA88E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250AEF-CCD9-BDA4-BC61-04C3F1EBE4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B1B96E0-5787-404D-9F78-8A667299D559}" type="datetimeFigureOut">
              <a:rPr lang="en-AT" smtClean="0"/>
              <a:t>06/08/2023</a:t>
            </a:fld>
            <a:endParaRPr lang="en-AT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B65F7D-AB3F-4B10-493C-818831748A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AT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BF558-90B7-EDC0-41D8-A7E587B84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3D9494-3D73-6B4D-A6B9-58EFB44A3F8D}" type="slidenum">
              <a:rPr lang="en-AT" smtClean="0"/>
              <a:t>‹#›</a:t>
            </a:fld>
            <a:endParaRPr lang="en-AT"/>
          </a:p>
        </p:txBody>
      </p:sp>
    </p:spTree>
    <p:extLst>
      <p:ext uri="{BB962C8B-B14F-4D97-AF65-F5344CB8AC3E}">
        <p14:creationId xmlns:p14="http://schemas.microsoft.com/office/powerpoint/2010/main" val="30545672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23B4A-9E1C-7EE6-E517-84DB7876326F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0744200" y="234950"/>
            <a:ext cx="1229360" cy="572043"/>
          </a:xfrm>
          <a:prstGeom prst="rect">
            <a:avLst/>
          </a:prstGeom>
        </p:spPr>
      </p:pic>
      <p:grpSp>
        <p:nvGrpSpPr>
          <p:cNvPr id="4" name="Group 4">
            <a:extLst>
              <a:ext uri="{FF2B5EF4-FFF2-40B4-BE49-F238E27FC236}">
                <a16:creationId xmlns:a16="http://schemas.microsoft.com/office/drawing/2014/main" id="{CB8FB5A9-D095-10B6-ECB1-1AFF222B0DB2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818813" y="806450"/>
            <a:ext cx="1079500" cy="250825"/>
            <a:chOff x="6815" y="508"/>
            <a:chExt cx="680" cy="158"/>
          </a:xfrm>
        </p:grpSpPr>
        <p:sp>
          <p:nvSpPr>
            <p:cNvPr id="5" name="AutoShape 3">
              <a:extLst>
                <a:ext uri="{FF2B5EF4-FFF2-40B4-BE49-F238E27FC236}">
                  <a16:creationId xmlns:a16="http://schemas.microsoft.com/office/drawing/2014/main" id="{0DD4725B-D409-8E89-1D7D-4758483EB3F9}"/>
                </a:ext>
              </a:extLst>
            </p:cNvPr>
            <p:cNvSpPr>
              <a:spLocks noChangeAspect="1" noChangeArrowheads="1" noTextEdit="1"/>
            </p:cNvSpPr>
            <p:nvPr userDrawn="1"/>
          </p:nvSpPr>
          <p:spPr bwMode="auto">
            <a:xfrm>
              <a:off x="6815" y="508"/>
              <a:ext cx="680" cy="1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" name="Freeform 5">
              <a:extLst>
                <a:ext uri="{FF2B5EF4-FFF2-40B4-BE49-F238E27FC236}">
                  <a16:creationId xmlns:a16="http://schemas.microsoft.com/office/drawing/2014/main" id="{91F6CFC0-660C-9E31-FA74-55E6BB70F403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6822" y="513"/>
              <a:ext cx="669" cy="149"/>
            </a:xfrm>
            <a:custGeom>
              <a:avLst/>
              <a:gdLst>
                <a:gd name="T0" fmla="*/ 83 w 1849"/>
                <a:gd name="T1" fmla="*/ 397 h 397"/>
                <a:gd name="T2" fmla="*/ 83 w 1849"/>
                <a:gd name="T3" fmla="*/ 397 h 397"/>
                <a:gd name="T4" fmla="*/ 0 w 1849"/>
                <a:gd name="T5" fmla="*/ 313 h 397"/>
                <a:gd name="T6" fmla="*/ 0 w 1849"/>
                <a:gd name="T7" fmla="*/ 83 h 397"/>
                <a:gd name="T8" fmla="*/ 83 w 1849"/>
                <a:gd name="T9" fmla="*/ 0 h 397"/>
                <a:gd name="T10" fmla="*/ 1766 w 1849"/>
                <a:gd name="T11" fmla="*/ 0 h 397"/>
                <a:gd name="T12" fmla="*/ 1849 w 1849"/>
                <a:gd name="T13" fmla="*/ 83 h 397"/>
                <a:gd name="T14" fmla="*/ 1849 w 1849"/>
                <a:gd name="T15" fmla="*/ 313 h 397"/>
                <a:gd name="T16" fmla="*/ 1766 w 1849"/>
                <a:gd name="T17" fmla="*/ 397 h 397"/>
                <a:gd name="T18" fmla="*/ 83 w 1849"/>
                <a:gd name="T19" fmla="*/ 397 h 3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849" h="397">
                  <a:moveTo>
                    <a:pt x="83" y="397"/>
                  </a:moveTo>
                  <a:lnTo>
                    <a:pt x="83" y="397"/>
                  </a:lnTo>
                  <a:cubicBezTo>
                    <a:pt x="37" y="397"/>
                    <a:pt x="0" y="359"/>
                    <a:pt x="0" y="313"/>
                  </a:cubicBezTo>
                  <a:lnTo>
                    <a:pt x="0" y="83"/>
                  </a:lnTo>
                  <a:cubicBezTo>
                    <a:pt x="0" y="37"/>
                    <a:pt x="37" y="0"/>
                    <a:pt x="83" y="0"/>
                  </a:cubicBezTo>
                  <a:lnTo>
                    <a:pt x="1766" y="0"/>
                  </a:lnTo>
                  <a:cubicBezTo>
                    <a:pt x="1812" y="0"/>
                    <a:pt x="1849" y="37"/>
                    <a:pt x="1849" y="83"/>
                  </a:cubicBezTo>
                  <a:lnTo>
                    <a:pt x="1849" y="313"/>
                  </a:lnTo>
                  <a:cubicBezTo>
                    <a:pt x="1849" y="359"/>
                    <a:pt x="1812" y="397"/>
                    <a:pt x="1766" y="397"/>
                  </a:cubicBezTo>
                  <a:lnTo>
                    <a:pt x="83" y="397"/>
                  </a:lnTo>
                  <a:close/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9BEA4DB1-6F10-0277-07CB-62EEA74BBF97}"/>
                </a:ext>
              </a:extLst>
            </p:cNvPr>
            <p:cNvSpPr>
              <a:spLocks noEditPoints="1"/>
            </p:cNvSpPr>
            <p:nvPr userDrawn="1"/>
          </p:nvSpPr>
          <p:spPr bwMode="auto">
            <a:xfrm>
              <a:off x="6815" y="506"/>
              <a:ext cx="683" cy="163"/>
            </a:xfrm>
            <a:custGeom>
              <a:avLst/>
              <a:gdLst>
                <a:gd name="T0" fmla="*/ 1786 w 1889"/>
                <a:gd name="T1" fmla="*/ 0 h 435"/>
                <a:gd name="T2" fmla="*/ 1786 w 1889"/>
                <a:gd name="T3" fmla="*/ 0 h 435"/>
                <a:gd name="T4" fmla="*/ 103 w 1889"/>
                <a:gd name="T5" fmla="*/ 0 h 435"/>
                <a:gd name="T6" fmla="*/ 0 w 1889"/>
                <a:gd name="T7" fmla="*/ 102 h 435"/>
                <a:gd name="T8" fmla="*/ 0 w 1889"/>
                <a:gd name="T9" fmla="*/ 332 h 435"/>
                <a:gd name="T10" fmla="*/ 103 w 1889"/>
                <a:gd name="T11" fmla="*/ 435 h 435"/>
                <a:gd name="T12" fmla="*/ 1786 w 1889"/>
                <a:gd name="T13" fmla="*/ 435 h 435"/>
                <a:gd name="T14" fmla="*/ 1889 w 1889"/>
                <a:gd name="T15" fmla="*/ 332 h 435"/>
                <a:gd name="T16" fmla="*/ 1889 w 1889"/>
                <a:gd name="T17" fmla="*/ 102 h 435"/>
                <a:gd name="T18" fmla="*/ 1786 w 1889"/>
                <a:gd name="T19" fmla="*/ 0 h 435"/>
                <a:gd name="T20" fmla="*/ 1786 w 1889"/>
                <a:gd name="T21" fmla="*/ 39 h 435"/>
                <a:gd name="T22" fmla="*/ 1786 w 1889"/>
                <a:gd name="T23" fmla="*/ 39 h 435"/>
                <a:gd name="T24" fmla="*/ 1849 w 1889"/>
                <a:gd name="T25" fmla="*/ 102 h 435"/>
                <a:gd name="T26" fmla="*/ 1849 w 1889"/>
                <a:gd name="T27" fmla="*/ 332 h 435"/>
                <a:gd name="T28" fmla="*/ 1786 w 1889"/>
                <a:gd name="T29" fmla="*/ 395 h 435"/>
                <a:gd name="T30" fmla="*/ 103 w 1889"/>
                <a:gd name="T31" fmla="*/ 395 h 435"/>
                <a:gd name="T32" fmla="*/ 39 w 1889"/>
                <a:gd name="T33" fmla="*/ 332 h 435"/>
                <a:gd name="T34" fmla="*/ 39 w 1889"/>
                <a:gd name="T35" fmla="*/ 102 h 435"/>
                <a:gd name="T36" fmla="*/ 103 w 1889"/>
                <a:gd name="T37" fmla="*/ 39 h 435"/>
                <a:gd name="T38" fmla="*/ 1786 w 1889"/>
                <a:gd name="T39" fmla="*/ 39 h 4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889" h="435">
                  <a:moveTo>
                    <a:pt x="1786" y="0"/>
                  </a:moveTo>
                  <a:lnTo>
                    <a:pt x="1786" y="0"/>
                  </a:lnTo>
                  <a:lnTo>
                    <a:pt x="103" y="0"/>
                  </a:lnTo>
                  <a:cubicBezTo>
                    <a:pt x="46" y="0"/>
                    <a:pt x="0" y="45"/>
                    <a:pt x="0" y="102"/>
                  </a:cubicBezTo>
                  <a:lnTo>
                    <a:pt x="0" y="332"/>
                  </a:lnTo>
                  <a:cubicBezTo>
                    <a:pt x="0" y="389"/>
                    <a:pt x="46" y="435"/>
                    <a:pt x="103" y="435"/>
                  </a:cubicBezTo>
                  <a:lnTo>
                    <a:pt x="1786" y="435"/>
                  </a:lnTo>
                  <a:cubicBezTo>
                    <a:pt x="1843" y="435"/>
                    <a:pt x="1889" y="389"/>
                    <a:pt x="1889" y="332"/>
                  </a:cubicBezTo>
                  <a:lnTo>
                    <a:pt x="1889" y="102"/>
                  </a:lnTo>
                  <a:cubicBezTo>
                    <a:pt x="1889" y="45"/>
                    <a:pt x="1843" y="0"/>
                    <a:pt x="1786" y="0"/>
                  </a:cubicBezTo>
                  <a:close/>
                  <a:moveTo>
                    <a:pt x="1786" y="39"/>
                  </a:moveTo>
                  <a:lnTo>
                    <a:pt x="1786" y="39"/>
                  </a:lnTo>
                  <a:cubicBezTo>
                    <a:pt x="1821" y="39"/>
                    <a:pt x="1849" y="67"/>
                    <a:pt x="1849" y="102"/>
                  </a:cubicBezTo>
                  <a:lnTo>
                    <a:pt x="1849" y="332"/>
                  </a:lnTo>
                  <a:cubicBezTo>
                    <a:pt x="1849" y="367"/>
                    <a:pt x="1821" y="395"/>
                    <a:pt x="1786" y="395"/>
                  </a:cubicBezTo>
                  <a:lnTo>
                    <a:pt x="103" y="395"/>
                  </a:lnTo>
                  <a:cubicBezTo>
                    <a:pt x="68" y="395"/>
                    <a:pt x="39" y="367"/>
                    <a:pt x="39" y="332"/>
                  </a:cubicBezTo>
                  <a:lnTo>
                    <a:pt x="39" y="102"/>
                  </a:lnTo>
                  <a:cubicBezTo>
                    <a:pt x="39" y="67"/>
                    <a:pt x="68" y="39"/>
                    <a:pt x="103" y="39"/>
                  </a:cubicBezTo>
                  <a:lnTo>
                    <a:pt x="1786" y="39"/>
                  </a:lnTo>
                  <a:close/>
                </a:path>
              </a:pathLst>
            </a:custGeom>
            <a:solidFill>
              <a:srgbClr val="C9BF8D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979918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51AB4DC-58D5-C4A4-6BF9-8102961E9BDB}"/>
              </a:ext>
            </a:extLst>
          </p:cNvPr>
          <p:cNvSpPr txBox="1">
            <a:spLocks/>
          </p:cNvSpPr>
          <p:nvPr/>
        </p:nvSpPr>
        <p:spPr>
          <a:xfrm>
            <a:off x="10841064" y="825623"/>
            <a:ext cx="1069383" cy="24435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P5.2-296</a:t>
            </a:r>
            <a:endParaRPr lang="en-AT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76C91B-333D-CF33-4FE9-81CDD42E9314}"/>
              </a:ext>
            </a:extLst>
          </p:cNvPr>
          <p:cNvSpPr txBox="1"/>
          <p:nvPr/>
        </p:nvSpPr>
        <p:spPr>
          <a:xfrm>
            <a:off x="1828800" y="26169"/>
            <a:ext cx="891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Climate change as observed by the CTBTO radionuclide IMS stations:</a:t>
            </a:r>
          </a:p>
          <a:p>
            <a:pPr algn="ctr"/>
            <a:r>
              <a:rPr lang="en-GB" sz="16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case of Spitzbergen</a:t>
            </a:r>
          </a:p>
          <a:p>
            <a:pPr algn="ctr"/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Jolanta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Kuśmierczyk-Michulec</a:t>
            </a:r>
            <a:r>
              <a:rPr lang="en-GB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Jonathan </a:t>
            </a:r>
            <a:r>
              <a:rPr lang="en-GB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Baré</a:t>
            </a:r>
            <a:endParaRPr lang="en-GB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CTBTO</a:t>
            </a:r>
            <a:endParaRPr lang="en-AT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4EEB09-1DF7-9144-69CE-2861F19EB924}"/>
              </a:ext>
            </a:extLst>
          </p:cNvPr>
          <p:cNvSpPr txBox="1"/>
          <p:nvPr/>
        </p:nvSpPr>
        <p:spPr>
          <a:xfrm>
            <a:off x="80433" y="1069976"/>
            <a:ext cx="1203113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algn="l" rtl="0"/>
            <a:r>
              <a:rPr lang="en-GB" sz="1800" i="1" u="none" strike="noStrike" baseline="0" dirty="0">
                <a:solidFill>
                  <a:srgbClr val="FF0000"/>
                </a:solidFill>
                <a:latin typeface="Segoe UI" panose="020B0502040204020203" pitchFamily="34" charset="0"/>
              </a:rPr>
              <a:t>Could environmental measurements from </a:t>
            </a:r>
          </a:p>
          <a:p>
            <a:pPr marR="0" algn="l" rtl="0"/>
            <a:r>
              <a:rPr lang="en-GB" sz="1800" i="1" u="none" strike="noStrike" baseline="0" dirty="0">
                <a:solidFill>
                  <a:srgbClr val="FF0000"/>
                </a:solidFill>
                <a:latin typeface="Segoe UI" panose="020B0502040204020203" pitchFamily="34" charset="0"/>
              </a:rPr>
              <a:t>the IMS network of the CTBTO 					</a:t>
            </a:r>
            <a:r>
              <a:rPr lang="en-GB" sz="1800" u="none" strike="noStrike" baseline="0" dirty="0">
                <a:solidFill>
                  <a:srgbClr val="FF0000"/>
                </a:solidFill>
                <a:latin typeface="Segoe UI" panose="020B0502040204020203" pitchFamily="34" charset="0"/>
              </a:rPr>
              <a:t>Case study of the Spitzbergen station RN49</a:t>
            </a:r>
          </a:p>
          <a:p>
            <a:pPr marR="0" algn="l" rtl="0"/>
            <a:r>
              <a:rPr lang="en-GB" sz="1800" i="1" u="none" strike="noStrike" baseline="0" dirty="0">
                <a:solidFill>
                  <a:srgbClr val="FF0000"/>
                </a:solidFill>
                <a:latin typeface="Segoe UI" panose="020B0502040204020203" pitchFamily="34" charset="0"/>
              </a:rPr>
              <a:t>be used to evidence climate change? </a:t>
            </a:r>
            <a:r>
              <a:rPr lang="en-GB" sz="1800" b="1" i="1" u="none" strike="noStrike" baseline="0" dirty="0">
                <a:solidFill>
                  <a:srgbClr val="FF0000"/>
                </a:solidFill>
                <a:latin typeface="Segoe UI" panose="020B0502040204020203" pitchFamily="34" charset="0"/>
              </a:rPr>
              <a:t>		</a:t>
            </a:r>
            <a:endParaRPr lang="en-GB" sz="1400" b="0" i="1" u="none" strike="noStrike" baseline="0" dirty="0">
              <a:latin typeface="Segoe UI" panose="020B0502040204020203" pitchFamily="34" charset="0"/>
            </a:endParaRP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F50A5E4E-0995-3FD3-F578-3DDF11865CA7}"/>
              </a:ext>
            </a:extLst>
          </p:cNvPr>
          <p:cNvSpPr/>
          <p:nvPr/>
        </p:nvSpPr>
        <p:spPr>
          <a:xfrm>
            <a:off x="5481658" y="1374721"/>
            <a:ext cx="978408" cy="1866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AE6896-9506-FB24-32DE-8DB92E49DA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" y="2142035"/>
            <a:ext cx="4393127" cy="28053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79BC1FC-0B90-CFA5-9B76-1356730132C5}"/>
              </a:ext>
            </a:extLst>
          </p:cNvPr>
          <p:cNvSpPr txBox="1"/>
          <p:nvPr/>
        </p:nvSpPr>
        <p:spPr>
          <a:xfrm>
            <a:off x="160866" y="5150183"/>
            <a:ext cx="429961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1400" dirty="0">
                <a:solidFill>
                  <a:srgbClr val="242424"/>
                </a:solidFill>
                <a:effectLst/>
                <a:ea typeface="Times New Roman" panose="02020603050405020304" pitchFamily="18" charset="0"/>
              </a:rPr>
              <a:t>One of the IMS radionuclide stations, RN49, is located in Spitzbergen, a place where, based on many lines of evidence, the signs of climate change are noticeable.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559CCD5-16B7-600B-7FBB-0235D626DB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77949" y="2358056"/>
            <a:ext cx="4036656" cy="242737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A32613A6-8E44-6C6F-AF92-0C06BF5C601E}"/>
              </a:ext>
            </a:extLst>
          </p:cNvPr>
          <p:cNvSpPr txBox="1"/>
          <p:nvPr/>
        </p:nvSpPr>
        <p:spPr>
          <a:xfrm>
            <a:off x="5071533" y="4934740"/>
            <a:ext cx="361526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/>
              <a:t>Relative</a:t>
            </a:r>
            <a:r>
              <a:rPr lang="en-US" sz="1400" b="1" dirty="0"/>
              <a:t> </a:t>
            </a:r>
            <a:r>
              <a:rPr lang="en-US" sz="1400" dirty="0"/>
              <a:t>change in monthly median values of Pb-212 as observed during the last 7 years (2015-2022), in comparison  to the baseline calculated for the period: 2007-2022. </a:t>
            </a:r>
            <a:endParaRPr lang="en-GB" sz="1400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254DB36-0044-B440-AD80-4A9479B0ADF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4039" y="3032308"/>
            <a:ext cx="3177528" cy="191507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FDD2AB9C-9073-D28A-3C9F-180694F1DB4A}"/>
              </a:ext>
            </a:extLst>
          </p:cNvPr>
          <p:cNvSpPr txBox="1"/>
          <p:nvPr/>
        </p:nvSpPr>
        <p:spPr>
          <a:xfrm>
            <a:off x="8934039" y="5150183"/>
            <a:ext cx="3177528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dirty="0"/>
              <a:t>Median monthly values of surface temperature vs median monthly values of Pb212 activity concentration for months October, November and December. </a:t>
            </a:r>
          </a:p>
        </p:txBody>
      </p:sp>
    </p:spTree>
    <p:extLst>
      <p:ext uri="{BB962C8B-B14F-4D97-AF65-F5344CB8AC3E}">
        <p14:creationId xmlns:p14="http://schemas.microsoft.com/office/powerpoint/2010/main" val="607453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a33308d-7d77-4370-9de9-2b1339baf028" xsi:nil="true"/>
    <lcf76f155ced4ddcb4097134ff3c332f xmlns="a8ea4116-9efc-4651-a9f7-df6830a54dc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13CE6DF87524C48B6D6B55D77CA32CF" ma:contentTypeVersion="9" ma:contentTypeDescription="Create a new document." ma:contentTypeScope="" ma:versionID="a6e918274625b11905a747c2be6969a9">
  <xsd:schema xmlns:xsd="http://www.w3.org/2001/XMLSchema" xmlns:xs="http://www.w3.org/2001/XMLSchema" xmlns:p="http://schemas.microsoft.com/office/2006/metadata/properties" xmlns:ns2="a8ea4116-9efc-4651-a9f7-df6830a54dc9" xmlns:ns3="ba33308d-7d77-4370-9de9-2b1339baf028" targetNamespace="http://schemas.microsoft.com/office/2006/metadata/properties" ma:root="true" ma:fieldsID="bb7ec64c9880a5c7c1975721bc490c54" ns2:_="" ns3:_="">
    <xsd:import namespace="a8ea4116-9efc-4651-a9f7-df6830a54dc9"/>
    <xsd:import namespace="ba33308d-7d77-4370-9de9-2b1339baf02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ea4116-9efc-4651-a9f7-df6830a54dc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Image Tags" ma:readOnly="false" ma:fieldId="{5cf76f15-5ced-4ddc-b409-7134ff3c332f}" ma:taxonomyMulti="true" ma:sspId="f9e8395b-6b03-452f-b821-0db5c68086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a33308d-7d77-4370-9de9-2b1339baf028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89f916e9-7d07-491e-8faf-56f1c26c8070}" ma:internalName="TaxCatchAll" ma:showField="CatchAllData" ma:web="ba33308d-7d77-4370-9de9-2b1339baf028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00C1B73-0A70-4279-8B27-67374EA179DF}">
  <ds:schemaRefs>
    <ds:schemaRef ds:uri="http://schemas.microsoft.com/office/2006/metadata/properties"/>
    <ds:schemaRef ds:uri="http://schemas.microsoft.com/office/infopath/2007/PartnerControls"/>
    <ds:schemaRef ds:uri="ba33308d-7d77-4370-9de9-2b1339baf028"/>
    <ds:schemaRef ds:uri="a8ea4116-9efc-4651-a9f7-df6830a54dc9"/>
  </ds:schemaRefs>
</ds:datastoreItem>
</file>

<file path=customXml/itemProps2.xml><?xml version="1.0" encoding="utf-8"?>
<ds:datastoreItem xmlns:ds="http://schemas.openxmlformats.org/officeDocument/2006/customXml" ds:itemID="{EDD24911-AE35-4B95-AD95-9BEE427D5E9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CDA447-29D8-4DA3-BA7D-F61C941680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ea4116-9efc-4651-a9f7-df6830a54dc9"/>
    <ds:schemaRef ds:uri="ba33308d-7d77-4370-9de9-2b1339baf02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beb0b889-53f4-4e3a-9b3f-a04468ed6d76}" enabled="0" method="" siteId="{beb0b889-53f4-4e3a-9b3f-a04468ed6d76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2691</TotalTime>
  <Words>140</Words>
  <Application>Microsoft Office PowerPoint</Application>
  <PresentationFormat>Widescreen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Segoe UI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Moshir Kyrollos</dc:creator>
  <cp:lastModifiedBy>KUSMIERCZYK-MICHULEC Jolanta</cp:lastModifiedBy>
  <cp:revision>23</cp:revision>
  <dcterms:created xsi:type="dcterms:W3CDTF">2023-04-18T13:25:54Z</dcterms:created>
  <dcterms:modified xsi:type="dcterms:W3CDTF">2023-06-08T13:43:42Z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0x010100113CE6DF87524C48B6D6B55D77CA32CF</vt:lpwstr>
  </property>
</Properties>
</file>