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48" r:id="rId5"/>
  </p:sldMasterIdLst>
  <p:notesMasterIdLst>
    <p:notesMasterId r:id="rId15"/>
  </p:notesMasterIdLst>
  <p:sldIdLst>
    <p:sldId id="261" r:id="rId6"/>
    <p:sldId id="256" r:id="rId7"/>
    <p:sldId id="262" r:id="rId8"/>
    <p:sldId id="263" r:id="rId9"/>
    <p:sldId id="264" r:id="rId10"/>
    <p:sldId id="268" r:id="rId11"/>
    <p:sldId id="267" r:id="rId12"/>
    <p:sldId id="265" r:id="rId13"/>
    <p:sldId id="266" r:id="rId14"/>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8"/>
            <p14:sldId id="267"/>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FA169E-F2DE-470F-BEDE-04EB809D6470}" v="8" dt="2023-06-06T08:25:37.0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29"/>
    <p:restoredTop sz="94694"/>
  </p:normalViewPr>
  <p:slideViewPr>
    <p:cSldViewPr snapToGrid="0">
      <p:cViewPr varScale="1">
        <p:scale>
          <a:sx n="103" d="100"/>
          <a:sy n="103" d="100"/>
        </p:scale>
        <p:origin x="11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relative change in the last 7 years in comparison to the baseline i.e. 2007-2022</a:t>
            </a:r>
          </a:p>
        </c:rich>
      </c:tx>
      <c:layout>
        <c:manualLayout>
          <c:xMode val="edge"/>
          <c:yMode val="edge"/>
          <c:x val="0.22645822397200349"/>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FF0066"/>
            </a:solidFill>
            <a:ln>
              <a:noFill/>
            </a:ln>
            <a:effectLst/>
          </c:spPr>
          <c:invertIfNegative val="0"/>
          <c:cat>
            <c:strRef>
              <c:f>zestaw!$BP$23:$BP$34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zestaw!$BQ$23:$BQ$34</c:f>
              <c:numCache>
                <c:formatCode>General</c:formatCode>
                <c:ptCount val="12"/>
                <c:pt idx="0">
                  <c:v>-13.265937979083636</c:v>
                </c:pt>
                <c:pt idx="1">
                  <c:v>-1.9712469650336226</c:v>
                </c:pt>
                <c:pt idx="2">
                  <c:v>-9.8247027500321096</c:v>
                </c:pt>
                <c:pt idx="3">
                  <c:v>5.2556845315538778</c:v>
                </c:pt>
                <c:pt idx="4">
                  <c:v>12.434189572382467</c:v>
                </c:pt>
                <c:pt idx="5">
                  <c:v>2.4312958198941672</c:v>
                </c:pt>
                <c:pt idx="6">
                  <c:v>10.745355826110444</c:v>
                </c:pt>
                <c:pt idx="7">
                  <c:v>0</c:v>
                </c:pt>
                <c:pt idx="8">
                  <c:v>-8.5492178466654583</c:v>
                </c:pt>
                <c:pt idx="9">
                  <c:v>39.616909678157285</c:v>
                </c:pt>
                <c:pt idx="10">
                  <c:v>103.21164289960866</c:v>
                </c:pt>
                <c:pt idx="11">
                  <c:v>42.74178328211697</c:v>
                </c:pt>
              </c:numCache>
            </c:numRef>
          </c:val>
          <c:extLst>
            <c:ext xmlns:c16="http://schemas.microsoft.com/office/drawing/2014/chart" uri="{C3380CC4-5D6E-409C-BE32-E72D297353CC}">
              <c16:uniqueId val="{00000000-6262-4119-A26E-E8F9AF9A37BB}"/>
            </c:ext>
          </c:extLst>
        </c:ser>
        <c:dLbls>
          <c:showLegendKey val="0"/>
          <c:showVal val="0"/>
          <c:showCatName val="0"/>
          <c:showSerName val="0"/>
          <c:showPercent val="0"/>
          <c:showBubbleSize val="0"/>
        </c:dLbls>
        <c:gapWidth val="219"/>
        <c:overlap val="-27"/>
        <c:axId val="2040115152"/>
        <c:axId val="2040100592"/>
      </c:barChart>
      <c:catAx>
        <c:axId val="204011515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40100592"/>
        <c:crosses val="autoZero"/>
        <c:auto val="1"/>
        <c:lblAlgn val="ctr"/>
        <c:lblOffset val="100"/>
        <c:noMultiLvlLbl val="0"/>
      </c:catAx>
      <c:valAx>
        <c:axId val="20401005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relative difference in median values of Pb-212 [%]</a:t>
                </a:r>
              </a:p>
            </c:rich>
          </c:tx>
          <c:layout>
            <c:manualLayout>
              <c:xMode val="edge"/>
              <c:yMode val="edge"/>
              <c:x val="2.5000000000000001E-2"/>
              <c:y val="0.1721296296296296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0115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Cs-137</a:t>
            </a:r>
            <a:r>
              <a:rPr lang="en-GB" baseline="0"/>
              <a:t> detections at RN49 in 2011</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numRef>
              <c:f>'2011'!$P$2:$P$58</c:f>
              <c:numCache>
                <c:formatCode>d\-mmm</c:formatCode>
                <c:ptCount val="57"/>
                <c:pt idx="0">
                  <c:v>45011</c:v>
                </c:pt>
                <c:pt idx="1">
                  <c:v>45012</c:v>
                </c:pt>
                <c:pt idx="2">
                  <c:v>45013</c:v>
                </c:pt>
                <c:pt idx="3">
                  <c:v>45014</c:v>
                </c:pt>
                <c:pt idx="4">
                  <c:v>45015</c:v>
                </c:pt>
                <c:pt idx="5">
                  <c:v>45016</c:v>
                </c:pt>
                <c:pt idx="6">
                  <c:v>45017</c:v>
                </c:pt>
                <c:pt idx="7">
                  <c:v>45018</c:v>
                </c:pt>
                <c:pt idx="8">
                  <c:v>45019</c:v>
                </c:pt>
                <c:pt idx="9">
                  <c:v>45020</c:v>
                </c:pt>
                <c:pt idx="10">
                  <c:v>45021</c:v>
                </c:pt>
                <c:pt idx="11">
                  <c:v>45022</c:v>
                </c:pt>
                <c:pt idx="12">
                  <c:v>45023</c:v>
                </c:pt>
                <c:pt idx="13">
                  <c:v>45024</c:v>
                </c:pt>
                <c:pt idx="14">
                  <c:v>45025</c:v>
                </c:pt>
                <c:pt idx="15">
                  <c:v>45026</c:v>
                </c:pt>
                <c:pt idx="16">
                  <c:v>45027</c:v>
                </c:pt>
                <c:pt idx="17">
                  <c:v>45028</c:v>
                </c:pt>
                <c:pt idx="18">
                  <c:v>45029</c:v>
                </c:pt>
                <c:pt idx="19">
                  <c:v>45030</c:v>
                </c:pt>
                <c:pt idx="20">
                  <c:v>45031</c:v>
                </c:pt>
                <c:pt idx="21">
                  <c:v>45032</c:v>
                </c:pt>
                <c:pt idx="22">
                  <c:v>45033</c:v>
                </c:pt>
                <c:pt idx="23">
                  <c:v>45034</c:v>
                </c:pt>
                <c:pt idx="24">
                  <c:v>45035</c:v>
                </c:pt>
                <c:pt idx="25">
                  <c:v>45036</c:v>
                </c:pt>
                <c:pt idx="26">
                  <c:v>45037</c:v>
                </c:pt>
                <c:pt idx="27">
                  <c:v>45038</c:v>
                </c:pt>
                <c:pt idx="28">
                  <c:v>45039</c:v>
                </c:pt>
                <c:pt idx="29">
                  <c:v>45040</c:v>
                </c:pt>
                <c:pt idx="30">
                  <c:v>45041</c:v>
                </c:pt>
                <c:pt idx="31">
                  <c:v>45042</c:v>
                </c:pt>
                <c:pt idx="32">
                  <c:v>45043</c:v>
                </c:pt>
                <c:pt idx="33">
                  <c:v>45044</c:v>
                </c:pt>
                <c:pt idx="34">
                  <c:v>45045</c:v>
                </c:pt>
                <c:pt idx="35">
                  <c:v>45046</c:v>
                </c:pt>
                <c:pt idx="36">
                  <c:v>45047</c:v>
                </c:pt>
                <c:pt idx="37">
                  <c:v>45048</c:v>
                </c:pt>
                <c:pt idx="38">
                  <c:v>45049</c:v>
                </c:pt>
                <c:pt idx="39">
                  <c:v>45050</c:v>
                </c:pt>
                <c:pt idx="40">
                  <c:v>45051</c:v>
                </c:pt>
                <c:pt idx="41">
                  <c:v>45052</c:v>
                </c:pt>
                <c:pt idx="42">
                  <c:v>45053</c:v>
                </c:pt>
                <c:pt idx="43">
                  <c:v>45054</c:v>
                </c:pt>
                <c:pt idx="44">
                  <c:v>45055</c:v>
                </c:pt>
                <c:pt idx="45">
                  <c:v>45056</c:v>
                </c:pt>
                <c:pt idx="46">
                  <c:v>45057</c:v>
                </c:pt>
                <c:pt idx="47">
                  <c:v>45058</c:v>
                </c:pt>
                <c:pt idx="48">
                  <c:v>45059</c:v>
                </c:pt>
                <c:pt idx="49">
                  <c:v>45060</c:v>
                </c:pt>
                <c:pt idx="50">
                  <c:v>45061</c:v>
                </c:pt>
                <c:pt idx="51">
                  <c:v>45062</c:v>
                </c:pt>
                <c:pt idx="52">
                  <c:v>45063</c:v>
                </c:pt>
                <c:pt idx="53">
                  <c:v>45064</c:v>
                </c:pt>
                <c:pt idx="54">
                  <c:v>45065</c:v>
                </c:pt>
                <c:pt idx="55">
                  <c:v>45066</c:v>
                </c:pt>
                <c:pt idx="56">
                  <c:v>45067</c:v>
                </c:pt>
              </c:numCache>
            </c:numRef>
          </c:cat>
          <c:val>
            <c:numRef>
              <c:f>'2011'!$Q$2:$Q$58</c:f>
              <c:numCache>
                <c:formatCode>General</c:formatCode>
                <c:ptCount val="57"/>
                <c:pt idx="0">
                  <c:v>15.9274552452348</c:v>
                </c:pt>
                <c:pt idx="1">
                  <c:v>11.4094072887127</c:v>
                </c:pt>
                <c:pt idx="2">
                  <c:v>8.0829854884373695</c:v>
                </c:pt>
                <c:pt idx="3">
                  <c:v>29.7483951685779</c:v>
                </c:pt>
                <c:pt idx="4">
                  <c:v>0</c:v>
                </c:pt>
                <c:pt idx="5">
                  <c:v>0</c:v>
                </c:pt>
                <c:pt idx="6">
                  <c:v>0</c:v>
                </c:pt>
                <c:pt idx="7">
                  <c:v>0</c:v>
                </c:pt>
                <c:pt idx="8">
                  <c:v>366.29558878785201</c:v>
                </c:pt>
                <c:pt idx="9">
                  <c:v>150.75005124326299</c:v>
                </c:pt>
                <c:pt idx="10">
                  <c:v>175.35089581957399</c:v>
                </c:pt>
                <c:pt idx="11">
                  <c:v>234.65072004936701</c:v>
                </c:pt>
                <c:pt idx="12">
                  <c:v>202.05353377278499</c:v>
                </c:pt>
                <c:pt idx="13">
                  <c:v>309.61585044780099</c:v>
                </c:pt>
                <c:pt idx="14">
                  <c:v>132.51800340207501</c:v>
                </c:pt>
                <c:pt idx="15">
                  <c:v>122.458424371614</c:v>
                </c:pt>
                <c:pt idx="16">
                  <c:v>168.524791343554</c:v>
                </c:pt>
                <c:pt idx="17">
                  <c:v>64.881890295199796</c:v>
                </c:pt>
                <c:pt idx="18">
                  <c:v>63.442249575168297</c:v>
                </c:pt>
                <c:pt idx="19">
                  <c:v>86.328820674270901</c:v>
                </c:pt>
                <c:pt idx="20">
                  <c:v>0</c:v>
                </c:pt>
                <c:pt idx="21">
                  <c:v>18.9267611739836</c:v>
                </c:pt>
                <c:pt idx="22">
                  <c:v>7.9544054269533104</c:v>
                </c:pt>
                <c:pt idx="23">
                  <c:v>28.326266107093701</c:v>
                </c:pt>
                <c:pt idx="24">
                  <c:v>75.5975711561059</c:v>
                </c:pt>
                <c:pt idx="25">
                  <c:v>37.615137039775199</c:v>
                </c:pt>
                <c:pt idx="26">
                  <c:v>35.436584842416302</c:v>
                </c:pt>
                <c:pt idx="27">
                  <c:v>17.583750878498002</c:v>
                </c:pt>
                <c:pt idx="28">
                  <c:v>57.921554417267103</c:v>
                </c:pt>
                <c:pt idx="29">
                  <c:v>37.189632081067003</c:v>
                </c:pt>
                <c:pt idx="30">
                  <c:v>2.7309214303403202</c:v>
                </c:pt>
                <c:pt idx="31">
                  <c:v>6.1605371895090002</c:v>
                </c:pt>
                <c:pt idx="32">
                  <c:v>8.41998735462772</c:v>
                </c:pt>
                <c:pt idx="33">
                  <c:v>3.83691278296922</c:v>
                </c:pt>
                <c:pt idx="34">
                  <c:v>15.361619791246</c:v>
                </c:pt>
                <c:pt idx="35">
                  <c:v>24.725365079606</c:v>
                </c:pt>
                <c:pt idx="36">
                  <c:v>5.9228851281035304</c:v>
                </c:pt>
                <c:pt idx="37">
                  <c:v>4.2651163260515501</c:v>
                </c:pt>
                <c:pt idx="38">
                  <c:v>0</c:v>
                </c:pt>
                <c:pt idx="39">
                  <c:v>3.9919431304928401</c:v>
                </c:pt>
                <c:pt idx="40">
                  <c:v>28.658433063101</c:v>
                </c:pt>
                <c:pt idx="41">
                  <c:v>23.076307434229399</c:v>
                </c:pt>
                <c:pt idx="42">
                  <c:v>17.442451963442</c:v>
                </c:pt>
                <c:pt idx="43">
                  <c:v>9.7331003853079192</c:v>
                </c:pt>
                <c:pt idx="44">
                  <c:v>2.0912999999999999</c:v>
                </c:pt>
                <c:pt idx="45">
                  <c:v>12.6591463336558</c:v>
                </c:pt>
                <c:pt idx="46">
                  <c:v>12.4915090707951</c:v>
                </c:pt>
                <c:pt idx="47">
                  <c:v>9.2613793129703499</c:v>
                </c:pt>
                <c:pt idx="48">
                  <c:v>8.6840830268569107</c:v>
                </c:pt>
                <c:pt idx="49">
                  <c:v>10.664441904093801</c:v>
                </c:pt>
                <c:pt idx="50">
                  <c:v>4.0623910478502099</c:v>
                </c:pt>
                <c:pt idx="51">
                  <c:v>7.1990682973485001</c:v>
                </c:pt>
                <c:pt idx="52">
                  <c:v>5.0457509832676202</c:v>
                </c:pt>
                <c:pt idx="53">
                  <c:v>4.6887470895422299</c:v>
                </c:pt>
                <c:pt idx="54">
                  <c:v>5.1113642471810303</c:v>
                </c:pt>
                <c:pt idx="55">
                  <c:v>5.4941118810228904</c:v>
                </c:pt>
                <c:pt idx="56">
                  <c:v>1.0448520879496299</c:v>
                </c:pt>
              </c:numCache>
            </c:numRef>
          </c:val>
          <c:extLst>
            <c:ext xmlns:c16="http://schemas.microsoft.com/office/drawing/2014/chart" uri="{C3380CC4-5D6E-409C-BE32-E72D297353CC}">
              <c16:uniqueId val="{00000000-7C55-49FA-ABF1-8F34E5CA6B2A}"/>
            </c:ext>
          </c:extLst>
        </c:ser>
        <c:dLbls>
          <c:showLegendKey val="0"/>
          <c:showVal val="0"/>
          <c:showCatName val="0"/>
          <c:showSerName val="0"/>
          <c:showPercent val="0"/>
          <c:showBubbleSize val="0"/>
        </c:dLbls>
        <c:gapWidth val="219"/>
        <c:overlap val="-27"/>
        <c:axId val="873152447"/>
        <c:axId val="873135807"/>
      </c:barChart>
      <c:dateAx>
        <c:axId val="87315244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year 2011</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3135807"/>
        <c:crosses val="autoZero"/>
        <c:auto val="1"/>
        <c:lblOffset val="100"/>
        <c:baseTimeUnit val="days"/>
      </c:dateAx>
      <c:valAx>
        <c:axId val="8731358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Cs-137 activity concentration [µBq/m</a:t>
                </a:r>
                <a:r>
                  <a:rPr lang="en-GB" baseline="30000"/>
                  <a:t>3</a:t>
                </a:r>
                <a:r>
                  <a:rPr lang="en-GB"/>
                  <a:t>]</a:t>
                </a:r>
              </a:p>
            </c:rich>
          </c:tx>
          <c:layout>
            <c:manualLayout>
              <c:xMode val="edge"/>
              <c:yMode val="edge"/>
              <c:x val="3.0555555555555555E-2"/>
              <c:y val="0.1115277777777777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31524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CEEB18-873C-4D7D-8ABC-4CCF0CE4DC18}" type="datetimeFigureOut">
              <a:rPr lang="en-GB" smtClean="0"/>
              <a:t>08/06/2023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B452DE-ACDA-44E4-94D2-293B28A226B1}" type="slidenum">
              <a:rPr lang="en-GB" smtClean="0"/>
              <a:t>‹#›</a:t>
            </a:fld>
            <a:endParaRPr lang="en-GB"/>
          </a:p>
        </p:txBody>
      </p:sp>
    </p:spTree>
    <p:extLst>
      <p:ext uri="{BB962C8B-B14F-4D97-AF65-F5344CB8AC3E}">
        <p14:creationId xmlns:p14="http://schemas.microsoft.com/office/powerpoint/2010/main" val="3159599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B452DE-ACDA-44E4-94D2-293B28A226B1}" type="slidenum">
              <a:rPr lang="en-GB" smtClean="0"/>
              <a:t>5</a:t>
            </a:fld>
            <a:endParaRPr lang="en-GB"/>
          </a:p>
        </p:txBody>
      </p:sp>
    </p:spTree>
    <p:extLst>
      <p:ext uri="{BB962C8B-B14F-4D97-AF65-F5344CB8AC3E}">
        <p14:creationId xmlns:p14="http://schemas.microsoft.com/office/powerpoint/2010/main" val="3655405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B452DE-ACDA-44E4-94D2-293B28A226B1}" type="slidenum">
              <a:rPr lang="en-GB" smtClean="0"/>
              <a:t>6</a:t>
            </a:fld>
            <a:endParaRPr lang="en-GB"/>
          </a:p>
        </p:txBody>
      </p:sp>
    </p:spTree>
    <p:extLst>
      <p:ext uri="{BB962C8B-B14F-4D97-AF65-F5344CB8AC3E}">
        <p14:creationId xmlns:p14="http://schemas.microsoft.com/office/powerpoint/2010/main" val="351259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B452DE-ACDA-44E4-94D2-293B28A226B1}" type="slidenum">
              <a:rPr lang="en-GB" smtClean="0"/>
              <a:t>7</a:t>
            </a:fld>
            <a:endParaRPr lang="en-GB"/>
          </a:p>
        </p:txBody>
      </p:sp>
    </p:spTree>
    <p:extLst>
      <p:ext uri="{BB962C8B-B14F-4D97-AF65-F5344CB8AC3E}">
        <p14:creationId xmlns:p14="http://schemas.microsoft.com/office/powerpoint/2010/main" val="2798202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8.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 Id="rId14" Type="http://schemas.openxmlformats.org/officeDocument/2006/relationships/image" Target="../media/image8.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9.jpg"/><Relationship Id="rId18" Type="http://schemas.openxmlformats.org/officeDocument/2006/relationships/image" Target="../media/image13.emf"/><Relationship Id="rId26" Type="http://schemas.openxmlformats.org/officeDocument/2006/relationships/image" Target="../media/image17.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8.xml"/><Relationship Id="rId2" Type="http://schemas.openxmlformats.org/officeDocument/2006/relationships/slideLayout" Target="../slideLayouts/slideLayout3.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6.emf"/><Relationship Id="rId5" Type="http://schemas.openxmlformats.org/officeDocument/2006/relationships/slideLayout" Target="../slideLayouts/slideLayout6.xml"/><Relationship Id="rId15" Type="http://schemas.openxmlformats.org/officeDocument/2006/relationships/image" Target="../media/image11.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0.emf"/><Relationship Id="rId22" Type="http://schemas.openxmlformats.org/officeDocument/2006/relationships/image" Target="../media/image1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412865" y="417022"/>
            <a:ext cx="2039389" cy="1019695"/>
          </a:xfrm>
          <a:prstGeom prst="rect">
            <a:avLst/>
          </a:prstGeom>
        </p:spPr>
      </p:pic>
      <p:pic>
        <p:nvPicPr>
          <p:cNvPr id="6" name="Picture 5">
            <a:hlinkClick r:id="rId5" action="ppaction://hlinksldjump"/>
            <a:extLst>
              <a:ext uri="{FF2B5EF4-FFF2-40B4-BE49-F238E27FC236}">
                <a16:creationId xmlns:a16="http://schemas.microsoft.com/office/drawing/2014/main" id="{8BC49E13-9373-7E25-7A82-5501F9C45AF9}"/>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1" name="Picture 10">
            <a:hlinkClick r:id="rId7" action="ppaction://hlinksldjump"/>
            <a:extLst>
              <a:ext uri="{FF2B5EF4-FFF2-40B4-BE49-F238E27FC236}">
                <a16:creationId xmlns:a16="http://schemas.microsoft.com/office/drawing/2014/main" id="{E520BC94-DAA1-3C12-B78D-ACC3EA140CD8}"/>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2" name="Picture 11">
            <a:hlinkClick r:id="rId9" action="ppaction://hlinksldjump"/>
            <a:extLst>
              <a:ext uri="{FF2B5EF4-FFF2-40B4-BE49-F238E27FC236}">
                <a16:creationId xmlns:a16="http://schemas.microsoft.com/office/drawing/2014/main" id="{D83BF20F-F646-193B-3BC0-898F421E4875}"/>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13" name="Picture 12">
            <a:hlinkClick r:id="rId11" action="ppaction://hlinksldjump"/>
            <a:extLst>
              <a:ext uri="{FF2B5EF4-FFF2-40B4-BE49-F238E27FC236}">
                <a16:creationId xmlns:a16="http://schemas.microsoft.com/office/drawing/2014/main" id="{43478213-3BF1-9CA4-8B3A-EC39F4D5610E}"/>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17" name="Picture 16">
            <a:hlinkClick r:id="rId5" action="ppaction://hlinksldjump"/>
            <a:extLst>
              <a:ext uri="{FF2B5EF4-FFF2-40B4-BE49-F238E27FC236}">
                <a16:creationId xmlns:a16="http://schemas.microsoft.com/office/drawing/2014/main" id="{F7D80D41-50BF-9B4F-A6B8-DAD1E33FA3D9}"/>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2F48B4E6-3862-04FB-E59C-372A3FB5203D}"/>
              </a:ext>
            </a:extLst>
          </p:cNvPr>
          <p:cNvPicPr>
            <a:picLocks noChangeAspect="1"/>
          </p:cNvPicPr>
          <p:nvPr userDrawn="1"/>
        </p:nvPicPr>
        <p:blipFill>
          <a:blip r:embed="rId14"/>
          <a:stretch>
            <a:fillRect/>
          </a:stretch>
        </p:blipFill>
        <p:spPr>
          <a:xfrm>
            <a:off x="10213182" y="482369"/>
            <a:ext cx="1663700" cy="444500"/>
          </a:xfrm>
          <a:prstGeom prst="rect">
            <a:avLst/>
          </a:prstGeom>
        </p:spPr>
      </p:pic>
      <p:grpSp>
        <p:nvGrpSpPr>
          <p:cNvPr id="20" name="Group 4">
            <a:extLst>
              <a:ext uri="{FF2B5EF4-FFF2-40B4-BE49-F238E27FC236}">
                <a16:creationId xmlns:a16="http://schemas.microsoft.com/office/drawing/2014/main" id="{5CA43021-5A5E-82FA-11C7-118F25FEBBB4}"/>
              </a:ext>
            </a:extLst>
          </p:cNvPr>
          <p:cNvGrpSpPr>
            <a:grpSpLocks noChangeAspect="1"/>
          </p:cNvGrpSpPr>
          <p:nvPr userDrawn="1"/>
        </p:nvGrpSpPr>
        <p:grpSpPr bwMode="auto">
          <a:xfrm>
            <a:off x="5162550" y="4986338"/>
            <a:ext cx="1866900" cy="1625600"/>
            <a:chOff x="3252" y="3141"/>
            <a:chExt cx="1176" cy="1024"/>
          </a:xfrm>
        </p:grpSpPr>
        <p:sp>
          <p:nvSpPr>
            <p:cNvPr id="21" name="AutoShape 3">
              <a:extLst>
                <a:ext uri="{FF2B5EF4-FFF2-40B4-BE49-F238E27FC236}">
                  <a16:creationId xmlns:a16="http://schemas.microsoft.com/office/drawing/2014/main" id="{B39CE593-5638-7F5D-D25B-0C76348DBD7A}"/>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a:extLst>
                <a:ext uri="{FF2B5EF4-FFF2-40B4-BE49-F238E27FC236}">
                  <a16:creationId xmlns:a16="http://schemas.microsoft.com/office/drawing/2014/main" id="{40759B8B-E5CE-8FFF-886D-4BBFC6AEFFDD}"/>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a16="http://schemas.microsoft.com/office/drawing/2014/main" id="{9726D5E0-D392-09DC-E516-0D2BC1F031A5}"/>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 name="Group 11">
            <a:extLst>
              <a:ext uri="{FF2B5EF4-FFF2-40B4-BE49-F238E27FC236}">
                <a16:creationId xmlns:a16="http://schemas.microsoft.com/office/drawing/2014/main" id="{3AAFC273-1B5A-3B58-FB48-D585707DA8B8}"/>
              </a:ext>
            </a:extLst>
          </p:cNvPr>
          <p:cNvGrpSpPr>
            <a:grpSpLocks noChangeAspect="1"/>
          </p:cNvGrpSpPr>
          <p:nvPr userDrawn="1"/>
        </p:nvGrpSpPr>
        <p:grpSpPr bwMode="auto">
          <a:xfrm>
            <a:off x="2640003" y="2912198"/>
            <a:ext cx="2161727" cy="2160000"/>
            <a:chOff x="1720" y="1835"/>
            <a:chExt cx="1253" cy="1252"/>
          </a:xfrm>
        </p:grpSpPr>
        <p:sp>
          <p:nvSpPr>
            <p:cNvPr id="4" name="AutoShape 10">
              <a:extLst>
                <a:ext uri="{FF2B5EF4-FFF2-40B4-BE49-F238E27FC236}">
                  <a16:creationId xmlns:a16="http://schemas.microsoft.com/office/drawing/2014/main" id="{4734267F-2DB7-AAFB-CD08-813E85D60455}"/>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12">
              <a:extLst>
                <a:ext uri="{FF2B5EF4-FFF2-40B4-BE49-F238E27FC236}">
                  <a16:creationId xmlns:a16="http://schemas.microsoft.com/office/drawing/2014/main" id="{33C009A7-0DB9-8941-4E4D-BF698078008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13">
              <a:extLst>
                <a:ext uri="{FF2B5EF4-FFF2-40B4-BE49-F238E27FC236}">
                  <a16:creationId xmlns:a16="http://schemas.microsoft.com/office/drawing/2014/main" id="{3FFC1457-41BC-DC7B-419E-6A30CA8A8142}"/>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 name="Group 11">
            <a:extLst>
              <a:ext uri="{FF2B5EF4-FFF2-40B4-BE49-F238E27FC236}">
                <a16:creationId xmlns:a16="http://schemas.microsoft.com/office/drawing/2014/main" id="{E7CF2B9E-3B29-CD06-625C-4FB3E8D4EE2D}"/>
              </a:ext>
            </a:extLst>
          </p:cNvPr>
          <p:cNvGrpSpPr>
            <a:grpSpLocks noChangeAspect="1"/>
          </p:cNvGrpSpPr>
          <p:nvPr userDrawn="1"/>
        </p:nvGrpSpPr>
        <p:grpSpPr bwMode="auto">
          <a:xfrm>
            <a:off x="7390269" y="2932111"/>
            <a:ext cx="2161727" cy="2160000"/>
            <a:chOff x="1720" y="1835"/>
            <a:chExt cx="1253" cy="1252"/>
          </a:xfrm>
        </p:grpSpPr>
        <p:sp>
          <p:nvSpPr>
            <p:cNvPr id="10" name="AutoShape 10">
              <a:extLst>
                <a:ext uri="{FF2B5EF4-FFF2-40B4-BE49-F238E27FC236}">
                  <a16:creationId xmlns:a16="http://schemas.microsoft.com/office/drawing/2014/main" id="{217EDBB3-0502-D5B9-5094-6D567F751FCB}"/>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2">
              <a:extLst>
                <a:ext uri="{FF2B5EF4-FFF2-40B4-BE49-F238E27FC236}">
                  <a16:creationId xmlns:a16="http://schemas.microsoft.com/office/drawing/2014/main" id="{F48E243C-B999-56CD-706E-328A85A68133}"/>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3">
              <a:extLst>
                <a:ext uri="{FF2B5EF4-FFF2-40B4-BE49-F238E27FC236}">
                  <a16:creationId xmlns:a16="http://schemas.microsoft.com/office/drawing/2014/main" id="{62BE03B0-15D2-0C85-518B-5F78DF9CBD87}"/>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6" name="Group 11">
            <a:extLst>
              <a:ext uri="{FF2B5EF4-FFF2-40B4-BE49-F238E27FC236}">
                <a16:creationId xmlns:a16="http://schemas.microsoft.com/office/drawing/2014/main" id="{3EDF83F3-65BA-A072-0E3D-618F410B4FC2}"/>
              </a:ext>
            </a:extLst>
          </p:cNvPr>
          <p:cNvGrpSpPr>
            <a:grpSpLocks noChangeAspect="1"/>
          </p:cNvGrpSpPr>
          <p:nvPr userDrawn="1"/>
        </p:nvGrpSpPr>
        <p:grpSpPr bwMode="auto">
          <a:xfrm>
            <a:off x="9894318" y="2912198"/>
            <a:ext cx="2161727" cy="2160000"/>
            <a:chOff x="1720" y="1835"/>
            <a:chExt cx="1253" cy="1252"/>
          </a:xfrm>
        </p:grpSpPr>
        <p:sp>
          <p:nvSpPr>
            <p:cNvPr id="18" name="AutoShape 10">
              <a:extLst>
                <a:ext uri="{FF2B5EF4-FFF2-40B4-BE49-F238E27FC236}">
                  <a16:creationId xmlns:a16="http://schemas.microsoft.com/office/drawing/2014/main" id="{93F0D2C1-DC2A-84A3-7CB8-156C91EF7C2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2">
              <a:extLst>
                <a:ext uri="{FF2B5EF4-FFF2-40B4-BE49-F238E27FC236}">
                  <a16:creationId xmlns:a16="http://schemas.microsoft.com/office/drawing/2014/main" id="{E6C54FC1-A3D7-02C6-5A2E-C114A1E6F3EC}"/>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3">
              <a:extLst>
                <a:ext uri="{FF2B5EF4-FFF2-40B4-BE49-F238E27FC236}">
                  <a16:creationId xmlns:a16="http://schemas.microsoft.com/office/drawing/2014/main" id="{8C33B87C-2582-9415-904B-33B9F20B8D68}"/>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 name="Group 11">
            <a:extLst>
              <a:ext uri="{FF2B5EF4-FFF2-40B4-BE49-F238E27FC236}">
                <a16:creationId xmlns:a16="http://schemas.microsoft.com/office/drawing/2014/main" id="{1353B012-D620-E7CF-B95E-5495D8234379}"/>
              </a:ext>
            </a:extLst>
          </p:cNvPr>
          <p:cNvGrpSpPr>
            <a:grpSpLocks noChangeAspect="1"/>
          </p:cNvGrpSpPr>
          <p:nvPr userDrawn="1"/>
        </p:nvGrpSpPr>
        <p:grpSpPr bwMode="auto">
          <a:xfrm>
            <a:off x="135955" y="2932111"/>
            <a:ext cx="2161727" cy="2160000"/>
            <a:chOff x="1720" y="1835"/>
            <a:chExt cx="1253" cy="1252"/>
          </a:xfrm>
        </p:grpSpPr>
        <p:sp>
          <p:nvSpPr>
            <p:cNvPr id="45" name="AutoShape 10">
              <a:extLst>
                <a:ext uri="{FF2B5EF4-FFF2-40B4-BE49-F238E27FC236}">
                  <a16:creationId xmlns:a16="http://schemas.microsoft.com/office/drawing/2014/main" id="{C6E8EEB9-51E3-895F-F19F-98CD5706B11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2">
              <a:extLst>
                <a:ext uri="{FF2B5EF4-FFF2-40B4-BE49-F238E27FC236}">
                  <a16:creationId xmlns:a16="http://schemas.microsoft.com/office/drawing/2014/main" id="{D9E9F518-F141-1242-551A-636B41DA449E}"/>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3">
              <a:extLst>
                <a:ext uri="{FF2B5EF4-FFF2-40B4-BE49-F238E27FC236}">
                  <a16:creationId xmlns:a16="http://schemas.microsoft.com/office/drawing/2014/main" id="{C5BA2F52-7CA9-750F-786A-09E8C9F085C6}"/>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9" name="TextBox 48">
            <a:extLst>
              <a:ext uri="{FF2B5EF4-FFF2-40B4-BE49-F238E27FC236}">
                <a16:creationId xmlns:a16="http://schemas.microsoft.com/office/drawing/2014/main" id="{18088BC6-9363-E519-FB46-461FD6E7554F}"/>
              </a:ext>
            </a:extLst>
          </p:cNvPr>
          <p:cNvSpPr txBox="1"/>
          <p:nvPr userDrawn="1"/>
        </p:nvSpPr>
        <p:spPr>
          <a:xfrm>
            <a:off x="3224164" y="6662186"/>
            <a:ext cx="5757959" cy="195814"/>
          </a:xfrm>
          <a:prstGeom prst="rect">
            <a:avLst/>
          </a:prstGeom>
          <a:noFill/>
        </p:spPr>
        <p:txBody>
          <a:bodyPr wrap="square" lIns="36000" tIns="36000" rIns="36000" bIns="36000">
            <a:spAutoFit/>
          </a:bodyPr>
          <a:lstStyle/>
          <a:p>
            <a:r>
              <a:rPr lang="en-US" sz="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Disclaimer: </a:t>
            </a:r>
            <a:r>
              <a:rPr lang="en-US"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views expressed on this poster are those of the author and do not necessarily reflect the view of the CTBTO</a:t>
            </a:r>
            <a:endParaRPr lang="en-GB" sz="800" dirty="0">
              <a:solidFill>
                <a:schemeClr val="bg1"/>
              </a:solidFill>
              <a:latin typeface="Arial" panose="020B0604020202020204" pitchFamily="34" charset="0"/>
              <a:cs typeface="Arial" panose="020B0604020202020204" pitchFamily="34" charset="0"/>
            </a:endParaRPr>
          </a:p>
        </p:txBody>
      </p:sp>
      <p:sp>
        <p:nvSpPr>
          <p:cNvPr id="26" name="Freeform 8">
            <a:extLst>
              <a:ext uri="{FF2B5EF4-FFF2-40B4-BE49-F238E27FC236}">
                <a16:creationId xmlns:a16="http://schemas.microsoft.com/office/drawing/2014/main" id="{883D3C1E-9BDA-0294-DA65-22636A8B4A69}"/>
              </a:ext>
            </a:extLst>
          </p:cNvPr>
          <p:cNvSpPr>
            <a:spLocks noEditPoints="1"/>
          </p:cNvSpPr>
          <p:nvPr userDrawn="1"/>
        </p:nvSpPr>
        <p:spPr bwMode="auto">
          <a:xfrm>
            <a:off x="11101393" y="5397505"/>
            <a:ext cx="844550" cy="841375"/>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pic>
        <p:nvPicPr>
          <p:cNvPr id="7" name="Picture 6">
            <a:hlinkClick r:id="rId17" action="ppaction://hlinksldjump"/>
            <a:extLst>
              <a:ext uri="{FF2B5EF4-FFF2-40B4-BE49-F238E27FC236}">
                <a16:creationId xmlns:a16="http://schemas.microsoft.com/office/drawing/2014/main" id="{190FEE5B-F547-2812-14DD-60991F7145A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14" name="Picture 13">
            <a:hlinkClick r:id="rId19" action="ppaction://hlinksldjump"/>
            <a:extLst>
              <a:ext uri="{FF2B5EF4-FFF2-40B4-BE49-F238E27FC236}">
                <a16:creationId xmlns:a16="http://schemas.microsoft.com/office/drawing/2014/main" id="{C6614BEE-8298-81AD-5FC7-9A1D55CBFFD4}"/>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0A87332A-61E9-1C89-2491-277B41F89431}"/>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67A99071-839F-930B-4D41-6C7DA07AA659}"/>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5AFC338-2E6E-576E-B989-8F443AA7401A}"/>
              </a:ext>
            </a:extLst>
          </p:cNvPr>
          <p:cNvPicPr>
            <a:picLocks noChangeAspect="1"/>
          </p:cNvPicPr>
          <p:nvPr userDrawn="1"/>
        </p:nvPicPr>
        <p:blipFill>
          <a:blip r:embed="rId26"/>
          <a:stretch>
            <a:fillRect/>
          </a:stretch>
        </p:blipFill>
        <p:spPr>
          <a:xfrm>
            <a:off x="11060217" y="3872988"/>
            <a:ext cx="933450" cy="184150"/>
          </a:xfrm>
          <a:prstGeom prst="rect">
            <a:avLst/>
          </a:prstGeom>
        </p:spPr>
      </p:pic>
      <p:grpSp>
        <p:nvGrpSpPr>
          <p:cNvPr id="21" name="Group 4">
            <a:extLst>
              <a:ext uri="{FF2B5EF4-FFF2-40B4-BE49-F238E27FC236}">
                <a16:creationId xmlns:a16="http://schemas.microsoft.com/office/drawing/2014/main" id="{E8BB9A54-2C49-086A-1FBE-62AF14345E0D}"/>
              </a:ext>
            </a:extLst>
          </p:cNvPr>
          <p:cNvGrpSpPr>
            <a:grpSpLocks noChangeAspect="1"/>
          </p:cNvGrpSpPr>
          <p:nvPr userDrawn="1"/>
        </p:nvGrpSpPr>
        <p:grpSpPr bwMode="auto">
          <a:xfrm>
            <a:off x="11020430" y="5043492"/>
            <a:ext cx="1008063" cy="1573213"/>
            <a:chOff x="6942" y="3177"/>
            <a:chExt cx="635" cy="991"/>
          </a:xfrm>
        </p:grpSpPr>
        <p:sp>
          <p:nvSpPr>
            <p:cNvPr id="22" name="AutoShape 3">
              <a:extLst>
                <a:ext uri="{FF2B5EF4-FFF2-40B4-BE49-F238E27FC236}">
                  <a16:creationId xmlns:a16="http://schemas.microsoft.com/office/drawing/2014/main" id="{2EC0B854-9D2B-206A-3BE4-03D117A90266}"/>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5">
              <a:extLst>
                <a:ext uri="{FF2B5EF4-FFF2-40B4-BE49-F238E27FC236}">
                  <a16:creationId xmlns:a16="http://schemas.microsoft.com/office/drawing/2014/main" id="{8F8B166F-95C5-45EE-9219-630C6E42BF37}"/>
                </a:ext>
              </a:extLst>
            </p:cNvPr>
            <p:cNvSpPr>
              <a:spLocks/>
            </p:cNvSpPr>
            <p:nvPr userDrawn="1"/>
          </p:nvSpPr>
          <p:spPr bwMode="auto">
            <a:xfrm>
              <a:off x="6949" y="3190"/>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6">
              <a:extLst>
                <a:ext uri="{FF2B5EF4-FFF2-40B4-BE49-F238E27FC236}">
                  <a16:creationId xmlns:a16="http://schemas.microsoft.com/office/drawing/2014/main" id="{D065D14B-194E-525F-A5C1-7C13617C9524}"/>
                </a:ext>
              </a:extLst>
            </p:cNvPr>
            <p:cNvSpPr>
              <a:spLocks noEditPoints="1"/>
            </p:cNvSpPr>
            <p:nvPr userDrawn="1"/>
          </p:nvSpPr>
          <p:spPr bwMode="auto">
            <a:xfrm>
              <a:off x="6942" y="3177"/>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7">
              <a:extLst>
                <a:ext uri="{FF2B5EF4-FFF2-40B4-BE49-F238E27FC236}">
                  <a16:creationId xmlns:a16="http://schemas.microsoft.com/office/drawing/2014/main" id="{BF2F0827-B1E1-0E36-9730-7935CAC7FBAB}"/>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8">
              <a:extLst>
                <a:ext uri="{FF2B5EF4-FFF2-40B4-BE49-F238E27FC236}">
                  <a16:creationId xmlns:a16="http://schemas.microsoft.com/office/drawing/2014/main" id="{805504F1-AF67-986F-A22B-7C381A156EAC}"/>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chart" Target="../charts/chart1.xml"/><Relationship Id="rId7" Type="http://schemas.openxmlformats.org/officeDocument/2006/relationships/image" Target="../media/image24.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oleObject" Target="../embeddings/oleObject3.bin"/><Relationship Id="rId11" Type="http://schemas.openxmlformats.org/officeDocument/2006/relationships/image" Target="../media/image26.wmf"/><Relationship Id="rId5" Type="http://schemas.openxmlformats.org/officeDocument/2006/relationships/image" Target="../media/image23.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25.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wmf"/></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royalsociety.org/~/media/royal_society_content/policy/projects/climate-evidence-causes/climate-change-evidence-causes.pdf" TargetMode="External"/><Relationship Id="rId2" Type="http://schemas.openxmlformats.org/officeDocument/2006/relationships/hyperlink" Target="https://www.ctbto.org/news-and-events/news/fukushima-related-measurements-ctbt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352C0B-9695-D3E6-C984-2A4ACAA780C2}"/>
              </a:ext>
            </a:extLst>
          </p:cNvPr>
          <p:cNvSpPr txBox="1"/>
          <p:nvPr/>
        </p:nvSpPr>
        <p:spPr>
          <a:xfrm>
            <a:off x="2491898" y="278271"/>
            <a:ext cx="7208200" cy="1477328"/>
          </a:xfrm>
          <a:prstGeom prst="rect">
            <a:avLst/>
          </a:prstGeom>
          <a:noFill/>
        </p:spPr>
        <p:txBody>
          <a:bodyPr wrap="square" rtlCol="0">
            <a:spAutoFit/>
          </a:bodyPr>
          <a:lstStyle/>
          <a:p>
            <a:pPr algn="ctr"/>
            <a:r>
              <a:rPr lang="en-GB" sz="2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Climate change as observed by the CTBTO radionuclide IMS stations: the case of Spitzbergen</a:t>
            </a:r>
            <a:endParaRPr lang="en-GB"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ctr"/>
            <a:endParaRPr lang="en-AT" b="1" dirty="0">
              <a:solidFill>
                <a:schemeClr val="bg1"/>
              </a:solidFill>
              <a:latin typeface="Arial" panose="020B0604020202020204" pitchFamily="34" charset="0"/>
              <a:cs typeface="Arial" panose="020B0604020202020204" pitchFamily="34" charset="0"/>
            </a:endParaRPr>
          </a:p>
          <a:p>
            <a:pPr algn="ctr"/>
            <a:r>
              <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Jolanta </a:t>
            </a:r>
            <a:r>
              <a:rPr lang="en-GB" sz="1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Kuśmierczyk-Michulec</a:t>
            </a:r>
            <a:r>
              <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and Jonathan </a:t>
            </a:r>
            <a:r>
              <a:rPr lang="en-GB" sz="1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Baré</a:t>
            </a:r>
            <a:endPar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ctr"/>
            <a:r>
              <a:rPr lang="en-US" sz="1400" dirty="0">
                <a:solidFill>
                  <a:schemeClr val="bg1"/>
                </a:solidFill>
                <a:latin typeface="Arial" panose="020B0604020202020204" pitchFamily="34" charset="0"/>
                <a:cs typeface="Arial" panose="020B0604020202020204" pitchFamily="34" charset="0"/>
              </a:rPr>
              <a:t>CTBTO</a:t>
            </a:r>
            <a:endParaRPr lang="en-AT" sz="14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5C892C65-B28E-B36F-7A44-E4E303D43C8D}"/>
              </a:ext>
            </a:extLst>
          </p:cNvPr>
          <p:cNvSpPr txBox="1">
            <a:spLocks/>
          </p:cNvSpPr>
          <p:nvPr/>
        </p:nvSpPr>
        <p:spPr>
          <a:xfrm>
            <a:off x="185980" y="2958859"/>
            <a:ext cx="2069023" cy="206259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dirty="0">
                <a:solidFill>
                  <a:srgbClr val="242424"/>
                </a:solidFill>
                <a:effectLst/>
                <a:latin typeface="+mn-lt"/>
                <a:ea typeface="Calibri" panose="020F0502020204030204" pitchFamily="34" charset="0"/>
              </a:rPr>
              <a:t>One of the IMS radionuclide stations is located in Spitzbergen, a place where, based on many lines of evidence, the signs of climate change are noticeable.</a:t>
            </a:r>
            <a:endParaRPr lang="en-US" sz="1400" dirty="0">
              <a:latin typeface="+mn-lt"/>
              <a:cs typeface="Arial" panose="020B0604020202020204" pitchFamily="34" charset="0"/>
            </a:endParaRPr>
          </a:p>
        </p:txBody>
      </p:sp>
      <p:sp>
        <p:nvSpPr>
          <p:cNvPr id="5" name="Title 1">
            <a:extLst>
              <a:ext uri="{FF2B5EF4-FFF2-40B4-BE49-F238E27FC236}">
                <a16:creationId xmlns:a16="http://schemas.microsoft.com/office/drawing/2014/main" id="{24894D3B-D127-933B-1EE2-E80787995396}"/>
              </a:ext>
            </a:extLst>
          </p:cNvPr>
          <p:cNvSpPr txBox="1">
            <a:spLocks/>
          </p:cNvSpPr>
          <p:nvPr/>
        </p:nvSpPr>
        <p:spPr>
          <a:xfrm>
            <a:off x="5330282" y="6369803"/>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P5.2-296</a:t>
            </a:r>
            <a:endParaRPr lang="en-AT" sz="12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F32FF323-5060-8E5F-FDA9-49201E496DCB}"/>
              </a:ext>
            </a:extLst>
          </p:cNvPr>
          <p:cNvSpPr txBox="1">
            <a:spLocks/>
          </p:cNvSpPr>
          <p:nvPr/>
        </p:nvSpPr>
        <p:spPr>
          <a:xfrm>
            <a:off x="2696705" y="2958860"/>
            <a:ext cx="2069023"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dirty="0">
                <a:latin typeface="Calibri" panose="020F0502020204030204" pitchFamily="34" charset="0"/>
                <a:cs typeface="Calibri" panose="020F0502020204030204" pitchFamily="34" charset="0"/>
              </a:rPr>
              <a:t>Data used for this study include the natural radionuclides like Pb-212, and the Atmospheric Transport Modelling results.</a:t>
            </a:r>
          </a:p>
        </p:txBody>
      </p:sp>
      <p:sp>
        <p:nvSpPr>
          <p:cNvPr id="7" name="Title 1">
            <a:extLst>
              <a:ext uri="{FF2B5EF4-FFF2-40B4-BE49-F238E27FC236}">
                <a16:creationId xmlns:a16="http://schemas.microsoft.com/office/drawing/2014/main" id="{65A4DCB9-5623-A451-6FBB-D9D405171FBA}"/>
              </a:ext>
            </a:extLst>
          </p:cNvPr>
          <p:cNvSpPr txBox="1">
            <a:spLocks/>
          </p:cNvSpPr>
          <p:nvPr/>
        </p:nvSpPr>
        <p:spPr>
          <a:xfrm>
            <a:off x="7426275" y="2958859"/>
            <a:ext cx="2069020"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dirty="0">
                <a:solidFill>
                  <a:srgbClr val="242424"/>
                </a:solidFill>
                <a:effectLst/>
                <a:latin typeface="Calibri" panose="020F0502020204030204" pitchFamily="34" charset="0"/>
                <a:ea typeface="Times New Roman" panose="02020603050405020304" pitchFamily="18" charset="0"/>
                <a:cs typeface="Calibri" panose="020F0502020204030204" pitchFamily="34" charset="0"/>
              </a:rPr>
              <a:t>The amount of Pb-212 increases exponentially with the surface temperature. The largest monthly changes during the last years (2007-2022) are noted for months between October and December</a:t>
            </a:r>
            <a:r>
              <a:rPr lang="en-US" sz="1400" dirty="0">
                <a:latin typeface="Calibri" panose="020F0502020204030204" pitchFamily="34" charset="0"/>
                <a:cs typeface="Calibri" panose="020F0502020204030204" pitchFamily="34" charset="0"/>
              </a:rPr>
              <a:t>. </a:t>
            </a:r>
          </a:p>
        </p:txBody>
      </p:sp>
      <p:sp>
        <p:nvSpPr>
          <p:cNvPr id="8" name="Title 1">
            <a:extLst>
              <a:ext uri="{FF2B5EF4-FFF2-40B4-BE49-F238E27FC236}">
                <a16:creationId xmlns:a16="http://schemas.microsoft.com/office/drawing/2014/main" id="{292C041E-6720-E9ED-7E7F-7703E6A69903}"/>
              </a:ext>
            </a:extLst>
          </p:cNvPr>
          <p:cNvSpPr txBox="1">
            <a:spLocks/>
          </p:cNvSpPr>
          <p:nvPr/>
        </p:nvSpPr>
        <p:spPr>
          <a:xfrm>
            <a:off x="9937000" y="2958859"/>
            <a:ext cx="2069020" cy="2062590"/>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400" dirty="0">
              <a:latin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53834E41-9248-5BD2-FD87-1509DDF3ED9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05CC75C-2AF6-65FE-8B6E-263551427A2D}"/>
              </a:ext>
            </a:extLst>
          </p:cNvPr>
          <p:cNvSpPr txBox="1"/>
          <p:nvPr/>
        </p:nvSpPr>
        <p:spPr>
          <a:xfrm>
            <a:off x="9872425" y="3082213"/>
            <a:ext cx="2069019" cy="1815882"/>
          </a:xfrm>
          <a:prstGeom prst="rect">
            <a:avLst/>
          </a:prstGeom>
          <a:noFill/>
        </p:spPr>
        <p:txBody>
          <a:bodyPr wrap="square" rtlCol="0">
            <a:spAutoFit/>
          </a:bodyPr>
          <a:lstStyle/>
          <a:p>
            <a:pPr algn="ctr"/>
            <a:r>
              <a:rPr lang="en-US" sz="1400" dirty="0">
                <a:solidFill>
                  <a:srgbClr val="242424"/>
                </a:solidFill>
                <a:latin typeface="Calibri" panose="020F0502020204030204" pitchFamily="34" charset="0"/>
                <a:cs typeface="Calibri" panose="020F0502020204030204" pitchFamily="34" charset="0"/>
              </a:rPr>
              <a:t>This study demonstrates that </a:t>
            </a:r>
            <a:r>
              <a:rPr lang="en-GB" sz="1400" dirty="0">
                <a:solidFill>
                  <a:srgbClr val="242424"/>
                </a:solidFill>
                <a:latin typeface="Calibri" panose="020F0502020204030204" pitchFamily="34" charset="0"/>
                <a:cs typeface="Calibri" panose="020F0502020204030204" pitchFamily="34" charset="0"/>
              </a:rPr>
              <a:t>environmental measurements from the IMS network of the CTBTO can be used to evidence climate change</a:t>
            </a:r>
            <a:r>
              <a:rPr lang="en-US" sz="1400" dirty="0">
                <a:solidFill>
                  <a:srgbClr val="242424"/>
                </a:solidFill>
                <a:latin typeface="Calibri" panose="020F0502020204030204" pitchFamily="34" charset="0"/>
                <a:cs typeface="Calibri" panose="020F0502020204030204" pitchFamily="34" charset="0"/>
              </a:rPr>
              <a:t> in the case of Spitzbergen.</a:t>
            </a:r>
            <a:endParaRPr lang="en-GB" sz="1400" dirty="0"/>
          </a:p>
        </p:txBody>
      </p:sp>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Introduction</a:t>
            </a:r>
            <a:endParaRPr lang="en-AT"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ED5FDC18-A1B7-DD10-65F6-776832984909}"/>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P5.2-296</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6C1E16F8-D61D-8D0B-1F23-4375AB5172A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8961388-1845-1AB9-3F97-052430789934}"/>
              </a:ext>
            </a:extLst>
          </p:cNvPr>
          <p:cNvSpPr txBox="1"/>
          <p:nvPr/>
        </p:nvSpPr>
        <p:spPr>
          <a:xfrm>
            <a:off x="106680" y="1125971"/>
            <a:ext cx="3842750" cy="4524315"/>
          </a:xfrm>
          <a:prstGeom prst="rect">
            <a:avLst/>
          </a:prstGeom>
          <a:noFill/>
        </p:spPr>
        <p:txBody>
          <a:bodyPr wrap="square">
            <a:spAutoFit/>
          </a:bodyPr>
          <a:lstStyle/>
          <a:p>
            <a:pPr algn="just"/>
            <a:r>
              <a:rPr lang="en-GB" sz="1600" dirty="0">
                <a:solidFill>
                  <a:srgbClr val="242424"/>
                </a:solidFill>
                <a:effectLst/>
                <a:ea typeface="Times New Roman" panose="02020603050405020304" pitchFamily="18" charset="0"/>
              </a:rPr>
              <a:t>The International Monitoring System (IMS), installed and maintained by the Comprehensive Nuclear-Test-Ban Treaty Organization (CTBTO) with the support of States Signatories, is a global system of monitoring stations composed of four complementary technologies: seismic, hydroacoustic, infrasound and radionuclide. </a:t>
            </a:r>
          </a:p>
          <a:p>
            <a:pPr algn="just"/>
            <a:endParaRPr lang="en-GB" sz="1600" dirty="0">
              <a:solidFill>
                <a:srgbClr val="242424"/>
              </a:solidFill>
              <a:ea typeface="Times New Roman" panose="02020603050405020304" pitchFamily="18" charset="0"/>
            </a:endParaRPr>
          </a:p>
          <a:p>
            <a:pPr algn="just"/>
            <a:r>
              <a:rPr lang="en-GB" sz="1600" dirty="0">
                <a:solidFill>
                  <a:srgbClr val="242424"/>
                </a:solidFill>
                <a:effectLst/>
                <a:ea typeface="Times New Roman" panose="02020603050405020304" pitchFamily="18" charset="0"/>
              </a:rPr>
              <a:t>One of the IMS radionuclide stations, RN49, is located in Spitzbergen, a place where, based on many lines of evidence, the signs of climate change are noticeable. </a:t>
            </a:r>
          </a:p>
          <a:p>
            <a:pPr algn="just"/>
            <a:endParaRPr lang="en-GB" sz="1600" dirty="0">
              <a:solidFill>
                <a:srgbClr val="242424"/>
              </a:solidFill>
              <a:ea typeface="Times New Roman" panose="02020603050405020304" pitchFamily="18" charset="0"/>
            </a:endParaRPr>
          </a:p>
          <a:p>
            <a:pPr algn="just"/>
            <a:r>
              <a:rPr lang="en-GB" sz="1600" dirty="0">
                <a:solidFill>
                  <a:srgbClr val="242424"/>
                </a:solidFill>
                <a:effectLst/>
                <a:ea typeface="Times New Roman" panose="02020603050405020304" pitchFamily="18" charset="0"/>
              </a:rPr>
              <a:t>Spitzbergen is the largest island of the Norwegian Svalbard archipelago, in the Arctic Ocean. </a:t>
            </a:r>
          </a:p>
          <a:p>
            <a:pPr algn="just"/>
            <a:endParaRPr lang="en-GB" sz="1600" dirty="0">
              <a:solidFill>
                <a:srgbClr val="242424"/>
              </a:solidFill>
              <a:ea typeface="Times New Roman" panose="02020603050405020304" pitchFamily="18" charset="0"/>
            </a:endParaRPr>
          </a:p>
        </p:txBody>
      </p:sp>
      <p:pic>
        <p:nvPicPr>
          <p:cNvPr id="8" name="Picture 7">
            <a:extLst>
              <a:ext uri="{FF2B5EF4-FFF2-40B4-BE49-F238E27FC236}">
                <a16:creationId xmlns:a16="http://schemas.microsoft.com/office/drawing/2014/main" id="{9CA2EBFC-9F98-87CF-683A-77DFE44A8D58}"/>
              </a:ext>
            </a:extLst>
          </p:cNvPr>
          <p:cNvPicPr>
            <a:picLocks noChangeAspect="1"/>
          </p:cNvPicPr>
          <p:nvPr/>
        </p:nvPicPr>
        <p:blipFill>
          <a:blip r:embed="rId2"/>
          <a:stretch>
            <a:fillRect/>
          </a:stretch>
        </p:blipFill>
        <p:spPr>
          <a:xfrm>
            <a:off x="3951376" y="1284051"/>
            <a:ext cx="6717905" cy="4289898"/>
          </a:xfrm>
          <a:prstGeom prst="rect">
            <a:avLst/>
          </a:prstGeom>
        </p:spPr>
      </p:pic>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Objectives</a:t>
            </a:r>
            <a:endParaRPr lang="en-AT" sz="20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BD3FC44E-84F0-1278-0842-BEFB164B44CA}"/>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P5.2-296</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3611FA12-3B7A-3B74-F184-1483644353B0}"/>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DD63C9F-A3E4-D837-0FF9-E9C14BDE0221}"/>
              </a:ext>
            </a:extLst>
          </p:cNvPr>
          <p:cNvSpPr txBox="1"/>
          <p:nvPr/>
        </p:nvSpPr>
        <p:spPr>
          <a:xfrm>
            <a:off x="55122" y="1241182"/>
            <a:ext cx="10567481" cy="2062552"/>
          </a:xfrm>
          <a:prstGeom prst="rect">
            <a:avLst/>
          </a:prstGeom>
          <a:noFill/>
        </p:spPr>
        <p:txBody>
          <a:bodyPr wrap="square">
            <a:spAutoFit/>
          </a:bodyPr>
          <a:lstStyle/>
          <a:p>
            <a:pPr>
              <a:lnSpc>
                <a:spcPct val="107000"/>
              </a:lnSpc>
              <a:spcAft>
                <a:spcPts val="800"/>
              </a:spcAft>
            </a:pPr>
            <a:r>
              <a:rPr lang="en-GB" dirty="0">
                <a:solidFill>
                  <a:srgbClr val="242424"/>
                </a:solidFill>
                <a:effectLst/>
                <a:ea typeface="Calibri" panose="020F0502020204030204" pitchFamily="34" charset="0"/>
                <a:cs typeface="Times New Roman" panose="02020603050405020304" pitchFamily="18" charset="0"/>
              </a:rPr>
              <a:t>This study based on almost twenty years of measurements (2003-2022) by the CTBTO demonstrates that variations of Pb-212 activity concentrations may be connected to climate variations.</a:t>
            </a:r>
          </a:p>
          <a:p>
            <a:pPr>
              <a:lnSpc>
                <a:spcPct val="107000"/>
              </a:lnSpc>
              <a:spcAft>
                <a:spcPts val="800"/>
              </a:spcAft>
            </a:pPr>
            <a:r>
              <a:rPr lang="en-GB" sz="1800" dirty="0">
                <a:effectLst/>
                <a:latin typeface="Calibri" panose="020F0502020204030204" pitchFamily="34" charset="0"/>
                <a:ea typeface="Times New Roman" panose="02020603050405020304" pitchFamily="18" charset="0"/>
              </a:rPr>
              <a:t>Atmospheric Transport Modelling (ATM) calculations provide the link between IMS RN detections and potential sources of emissions. As all anthropogenic activities, they contribute to the climate change process and have impac</a:t>
            </a:r>
            <a:r>
              <a:rPr lang="en-GB" dirty="0">
                <a:latin typeface="Calibri" panose="020F0502020204030204" pitchFamily="34" charset="0"/>
                <a:ea typeface="Times New Roman" panose="02020603050405020304" pitchFamily="18" charset="0"/>
              </a:rPr>
              <a:t>t on the air quality</a:t>
            </a:r>
            <a:r>
              <a:rPr lang="en-GB" sz="1800" dirty="0">
                <a:effectLst/>
                <a:latin typeface="Calibri" panose="020F0502020204030204" pitchFamily="34" charset="0"/>
                <a:ea typeface="Times New Roman" panose="02020603050405020304" pitchFamily="18" charset="0"/>
              </a:rPr>
              <a:t>. </a:t>
            </a:r>
          </a:p>
          <a:p>
            <a:pPr>
              <a:lnSpc>
                <a:spcPct val="107000"/>
              </a:lnSpc>
              <a:spcAft>
                <a:spcPts val="800"/>
              </a:spcAft>
            </a:pPr>
            <a:endParaRPr lang="en-GB" dirty="0">
              <a:effectLst/>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5856E1EE-041D-A26D-13AB-8D9127EA1603}"/>
              </a:ext>
            </a:extLst>
          </p:cNvPr>
          <p:cNvPicPr>
            <a:picLocks noChangeAspect="1"/>
          </p:cNvPicPr>
          <p:nvPr/>
        </p:nvPicPr>
        <p:blipFill>
          <a:blip r:embed="rId2"/>
          <a:stretch>
            <a:fillRect/>
          </a:stretch>
        </p:blipFill>
        <p:spPr>
          <a:xfrm>
            <a:off x="515566" y="3228589"/>
            <a:ext cx="4187070" cy="3150823"/>
          </a:xfrm>
          <a:prstGeom prst="rect">
            <a:avLst/>
          </a:prstGeom>
        </p:spPr>
      </p:pic>
      <p:sp>
        <p:nvSpPr>
          <p:cNvPr id="9" name="TextBox 8">
            <a:extLst>
              <a:ext uri="{FF2B5EF4-FFF2-40B4-BE49-F238E27FC236}">
                <a16:creationId xmlns:a16="http://schemas.microsoft.com/office/drawing/2014/main" id="{1E6CCBC8-DFF3-D0C3-FAAD-46A1A7C797BD}"/>
              </a:ext>
            </a:extLst>
          </p:cNvPr>
          <p:cNvSpPr txBox="1"/>
          <p:nvPr/>
        </p:nvSpPr>
        <p:spPr>
          <a:xfrm>
            <a:off x="4994221" y="4978741"/>
            <a:ext cx="5544470" cy="1569660"/>
          </a:xfrm>
          <a:prstGeom prst="rect">
            <a:avLst/>
          </a:prstGeom>
          <a:noFill/>
        </p:spPr>
        <p:txBody>
          <a:bodyPr wrap="square" rtlCol="0">
            <a:spAutoFit/>
          </a:bodyPr>
          <a:lstStyle/>
          <a:p>
            <a:r>
              <a:rPr lang="en-US" sz="1600" i="1" dirty="0"/>
              <a:t>Snapshot showing where air masses were 14 days prior to the arrival at the station RN49 on 1</a:t>
            </a:r>
            <a:r>
              <a:rPr lang="en-US" sz="1600" i="1" baseline="30000" dirty="0"/>
              <a:t>st</a:t>
            </a:r>
            <a:r>
              <a:rPr lang="en-US" sz="1600" i="1" dirty="0"/>
              <a:t> May 2023, as an example. As illustrated, RN49 collect air masses from the whole Northern Hemisphere. </a:t>
            </a:r>
          </a:p>
          <a:p>
            <a:r>
              <a:rPr lang="en-US" sz="1600" i="1" dirty="0"/>
              <a:t>The yellow-black dots indicate the location of Nuclear Power Plants</a:t>
            </a:r>
            <a:endParaRPr lang="en-GB" sz="1600" i="1" dirty="0"/>
          </a:p>
        </p:txBody>
      </p:sp>
      <p:cxnSp>
        <p:nvCxnSpPr>
          <p:cNvPr id="15" name="Straight Arrow Connector 14">
            <a:extLst>
              <a:ext uri="{FF2B5EF4-FFF2-40B4-BE49-F238E27FC236}">
                <a16:creationId xmlns:a16="http://schemas.microsoft.com/office/drawing/2014/main" id="{2108716D-FD93-5C3F-9E23-C8DF3B648852}"/>
              </a:ext>
            </a:extLst>
          </p:cNvPr>
          <p:cNvCxnSpPr>
            <a:cxnSpLocks/>
          </p:cNvCxnSpPr>
          <p:nvPr/>
        </p:nvCxnSpPr>
        <p:spPr>
          <a:xfrm flipH="1" flipV="1">
            <a:off x="2975250" y="5353763"/>
            <a:ext cx="2018971" cy="742237"/>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2560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Methods/Data</a:t>
            </a:r>
            <a:endParaRPr lang="en-AT" sz="20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FF9D3171-1409-D028-882D-FD8E102F5831}"/>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P5.2-296</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04046E08-F26C-A880-607D-096D1889F14E}"/>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117F66E-BBBB-1B2C-54CE-7608489E3AF7}"/>
              </a:ext>
            </a:extLst>
          </p:cNvPr>
          <p:cNvSpPr txBox="1"/>
          <p:nvPr/>
        </p:nvSpPr>
        <p:spPr>
          <a:xfrm>
            <a:off x="136187" y="1182549"/>
            <a:ext cx="10476690" cy="1077218"/>
          </a:xfrm>
          <a:prstGeom prst="rect">
            <a:avLst/>
          </a:prstGeom>
          <a:noFill/>
        </p:spPr>
        <p:txBody>
          <a:bodyPr wrap="square">
            <a:spAutoFit/>
          </a:bodyPr>
          <a:lstStyle/>
          <a:p>
            <a:pPr algn="just"/>
            <a:r>
              <a:rPr lang="en-GB" sz="1600" dirty="0">
                <a:solidFill>
                  <a:srgbClr val="242424"/>
                </a:solidFill>
                <a:effectLst/>
                <a:ea typeface="Times New Roman" panose="02020603050405020304" pitchFamily="18" charset="0"/>
              </a:rPr>
              <a:t>Among other natural radionuclides, Pb-212 is always observed at IMS stations, in varying quantities. It concerns </a:t>
            </a:r>
            <a:r>
              <a:rPr lang="en-GB" sz="1600" dirty="0">
                <a:solidFill>
                  <a:srgbClr val="242424"/>
                </a:solidFill>
                <a:ea typeface="Times New Roman" panose="02020603050405020304" pitchFamily="18" charset="0"/>
              </a:rPr>
              <a:t>also </a:t>
            </a:r>
            <a:r>
              <a:rPr lang="en-GB" sz="1600" dirty="0">
                <a:solidFill>
                  <a:srgbClr val="242424"/>
                </a:solidFill>
                <a:effectLst/>
                <a:ea typeface="Times New Roman" panose="02020603050405020304" pitchFamily="18" charset="0"/>
              </a:rPr>
              <a:t>the Spitzbergen station RN49. The increase of surface temperature has an influence on the amount of Pb-212 emitted from the ground surface (see Left &amp; Right Panel). The relation between the amount of Pb-212 and the snow depth is inversely proportional (see Middle Panel).</a:t>
            </a:r>
            <a:endParaRPr lang="en-GB" sz="1600" dirty="0">
              <a:effectLst/>
              <a:ea typeface="Times New Roman" panose="02020603050405020304" pitchFamily="18" charset="0"/>
            </a:endParaRPr>
          </a:p>
        </p:txBody>
      </p:sp>
      <p:sp>
        <p:nvSpPr>
          <p:cNvPr id="9" name="TextBox 8">
            <a:extLst>
              <a:ext uri="{FF2B5EF4-FFF2-40B4-BE49-F238E27FC236}">
                <a16:creationId xmlns:a16="http://schemas.microsoft.com/office/drawing/2014/main" id="{B771AA79-F799-E105-A8F1-5A26B2780397}"/>
              </a:ext>
            </a:extLst>
          </p:cNvPr>
          <p:cNvSpPr txBox="1"/>
          <p:nvPr/>
        </p:nvSpPr>
        <p:spPr>
          <a:xfrm>
            <a:off x="369746" y="5943600"/>
            <a:ext cx="3783965" cy="523220"/>
          </a:xfrm>
          <a:prstGeom prst="rect">
            <a:avLst/>
          </a:prstGeom>
          <a:noFill/>
        </p:spPr>
        <p:txBody>
          <a:bodyPr wrap="square" rtlCol="0">
            <a:spAutoFit/>
          </a:bodyPr>
          <a:lstStyle/>
          <a:p>
            <a:r>
              <a:rPr lang="en-US" sz="1400" b="1" dirty="0"/>
              <a:t>Left Panel: </a:t>
            </a:r>
            <a:r>
              <a:rPr lang="en-US" sz="1400" dirty="0"/>
              <a:t>Activity concentration of Pb-212 versus surface temperature</a:t>
            </a:r>
            <a:endParaRPr lang="en-GB" sz="1400" dirty="0"/>
          </a:p>
        </p:txBody>
      </p:sp>
      <p:sp>
        <p:nvSpPr>
          <p:cNvPr id="10" name="TextBox 9">
            <a:extLst>
              <a:ext uri="{FF2B5EF4-FFF2-40B4-BE49-F238E27FC236}">
                <a16:creationId xmlns:a16="http://schemas.microsoft.com/office/drawing/2014/main" id="{C52099E7-3204-6417-EBF6-D610A8C873BE}"/>
              </a:ext>
            </a:extLst>
          </p:cNvPr>
          <p:cNvSpPr txBox="1"/>
          <p:nvPr/>
        </p:nvSpPr>
        <p:spPr>
          <a:xfrm>
            <a:off x="4279660" y="4616252"/>
            <a:ext cx="3500323" cy="738664"/>
          </a:xfrm>
          <a:prstGeom prst="rect">
            <a:avLst/>
          </a:prstGeom>
          <a:noFill/>
        </p:spPr>
        <p:txBody>
          <a:bodyPr wrap="square" rtlCol="0">
            <a:spAutoFit/>
          </a:bodyPr>
          <a:lstStyle/>
          <a:p>
            <a:r>
              <a:rPr lang="en-US" sz="1400" b="1" dirty="0"/>
              <a:t>Middle Panel: </a:t>
            </a:r>
            <a:r>
              <a:rPr lang="en-US" sz="1400" dirty="0"/>
              <a:t>Variations in the monthly average amount of Pb-212 and the snow depth.</a:t>
            </a:r>
            <a:endParaRPr lang="en-GB" sz="1400" dirty="0"/>
          </a:p>
        </p:txBody>
      </p:sp>
      <p:sp>
        <p:nvSpPr>
          <p:cNvPr id="4" name="Rectangle 2">
            <a:extLst>
              <a:ext uri="{FF2B5EF4-FFF2-40B4-BE49-F238E27FC236}">
                <a16:creationId xmlns:a16="http://schemas.microsoft.com/office/drawing/2014/main" id="{BE2D19F6-B256-54CE-1A08-3D290BF8CAE1}"/>
              </a:ext>
            </a:extLst>
          </p:cNvPr>
          <p:cNvSpPr>
            <a:spLocks noChangeArrowheads="1"/>
          </p:cNvSpPr>
          <p:nvPr/>
        </p:nvSpPr>
        <p:spPr bwMode="auto">
          <a:xfrm>
            <a:off x="369745" y="2616692"/>
            <a:ext cx="130779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aphicFrame>
        <p:nvGraphicFramePr>
          <p:cNvPr id="11" name="Object 10">
            <a:extLst>
              <a:ext uri="{FF2B5EF4-FFF2-40B4-BE49-F238E27FC236}">
                <a16:creationId xmlns:a16="http://schemas.microsoft.com/office/drawing/2014/main" id="{30291062-9262-836A-9D1A-9AB5D164454B}"/>
              </a:ext>
            </a:extLst>
          </p:cNvPr>
          <p:cNvGraphicFramePr>
            <a:graphicFrameLocks noChangeAspect="1"/>
          </p:cNvGraphicFramePr>
          <p:nvPr>
            <p:extLst>
              <p:ext uri="{D42A27DB-BD31-4B8C-83A1-F6EECF244321}">
                <p14:modId xmlns:p14="http://schemas.microsoft.com/office/powerpoint/2010/main" val="328571352"/>
              </p:ext>
            </p:extLst>
          </p:nvPr>
        </p:nvGraphicFramePr>
        <p:xfrm>
          <a:off x="136187" y="2489403"/>
          <a:ext cx="3500323" cy="3234817"/>
        </p:xfrm>
        <a:graphic>
          <a:graphicData uri="http://schemas.openxmlformats.org/presentationml/2006/ole">
            <mc:AlternateContent xmlns:mc="http://schemas.openxmlformats.org/markup-compatibility/2006">
              <mc:Choice xmlns:v="urn:schemas-microsoft-com:vml" Requires="v">
                <p:oleObj r:id="rId2" imgW="7335520" imgH="6766560" progId="Unknown">
                  <p:embed/>
                </p:oleObj>
              </mc:Choice>
              <mc:Fallback>
                <p:oleObj r:id="rId2" imgW="7335520" imgH="6766560" progId="Unknown">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187" y="2489403"/>
                        <a:ext cx="3500323" cy="3234817"/>
                      </a:xfrm>
                      <a:prstGeom prst="rect">
                        <a:avLst/>
                      </a:prstGeom>
                      <a:noFill/>
                    </p:spPr>
                  </p:pic>
                </p:oleObj>
              </mc:Fallback>
            </mc:AlternateContent>
          </a:graphicData>
        </a:graphic>
      </p:graphicFrame>
      <p:pic>
        <p:nvPicPr>
          <p:cNvPr id="13" name="Picture 12">
            <a:extLst>
              <a:ext uri="{FF2B5EF4-FFF2-40B4-BE49-F238E27FC236}">
                <a16:creationId xmlns:a16="http://schemas.microsoft.com/office/drawing/2014/main" id="{2F9B5E1F-797F-FFD3-D419-C19B2F949A2D}"/>
              </a:ext>
            </a:extLst>
          </p:cNvPr>
          <p:cNvPicPr>
            <a:picLocks noChangeAspect="1"/>
          </p:cNvPicPr>
          <p:nvPr/>
        </p:nvPicPr>
        <p:blipFill>
          <a:blip r:embed="rId4"/>
          <a:stretch>
            <a:fillRect/>
          </a:stretch>
        </p:blipFill>
        <p:spPr>
          <a:xfrm>
            <a:off x="3870068" y="2103265"/>
            <a:ext cx="4150921" cy="2494969"/>
          </a:xfrm>
          <a:prstGeom prst="rect">
            <a:avLst/>
          </a:prstGeom>
        </p:spPr>
      </p:pic>
      <p:pic>
        <p:nvPicPr>
          <p:cNvPr id="6" name="Picture 5">
            <a:extLst>
              <a:ext uri="{FF2B5EF4-FFF2-40B4-BE49-F238E27FC236}">
                <a16:creationId xmlns:a16="http://schemas.microsoft.com/office/drawing/2014/main" id="{FB14AF95-9550-1D98-BA2E-940FB2D18A70}"/>
              </a:ext>
            </a:extLst>
          </p:cNvPr>
          <p:cNvPicPr>
            <a:picLocks noChangeAspect="1"/>
          </p:cNvPicPr>
          <p:nvPr/>
        </p:nvPicPr>
        <p:blipFill>
          <a:blip r:embed="rId5"/>
          <a:stretch>
            <a:fillRect/>
          </a:stretch>
        </p:blipFill>
        <p:spPr>
          <a:xfrm>
            <a:off x="7639202" y="4822577"/>
            <a:ext cx="3089649" cy="1933602"/>
          </a:xfrm>
          <a:prstGeom prst="rect">
            <a:avLst/>
          </a:prstGeom>
        </p:spPr>
      </p:pic>
      <p:sp>
        <p:nvSpPr>
          <p:cNvPr id="15" name="TextBox 14">
            <a:extLst>
              <a:ext uri="{FF2B5EF4-FFF2-40B4-BE49-F238E27FC236}">
                <a16:creationId xmlns:a16="http://schemas.microsoft.com/office/drawing/2014/main" id="{D4592BF1-EAAE-E9BE-D1FF-B6BB7E0CF4B8}"/>
              </a:ext>
            </a:extLst>
          </p:cNvPr>
          <p:cNvSpPr txBox="1"/>
          <p:nvPr/>
        </p:nvSpPr>
        <p:spPr>
          <a:xfrm>
            <a:off x="5576269" y="5789378"/>
            <a:ext cx="2062933" cy="954107"/>
          </a:xfrm>
          <a:prstGeom prst="rect">
            <a:avLst/>
          </a:prstGeom>
          <a:noFill/>
        </p:spPr>
        <p:txBody>
          <a:bodyPr wrap="square" rtlCol="0">
            <a:spAutoFit/>
          </a:bodyPr>
          <a:lstStyle/>
          <a:p>
            <a:r>
              <a:rPr lang="en-US" sz="1400" b="1" dirty="0"/>
              <a:t>Right Panel: </a:t>
            </a:r>
            <a:r>
              <a:rPr lang="en-US" sz="1400" dirty="0"/>
              <a:t>Exponential increase in the </a:t>
            </a:r>
            <a:r>
              <a:rPr lang="en-GB" sz="1400" dirty="0"/>
              <a:t>amount of lead Pb-212 with the surface temperature</a:t>
            </a:r>
          </a:p>
        </p:txBody>
      </p:sp>
    </p:spTree>
    <p:extLst>
      <p:ext uri="{BB962C8B-B14F-4D97-AF65-F5344CB8AC3E}">
        <p14:creationId xmlns:p14="http://schemas.microsoft.com/office/powerpoint/2010/main" val="1675666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a:t>
            </a:r>
            <a:endParaRPr lang="en-AT"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6D0244C-FEAF-A150-F497-94C51CF1DC93}"/>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P5.2-296</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8FE8C364-300A-7599-E6CB-FC7933DA53A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95E5ABD9-2F92-84D0-CD1C-DF048CCA9FB2}"/>
              </a:ext>
            </a:extLst>
          </p:cNvPr>
          <p:cNvSpPr>
            <a:spLocks noChangeArrowheads="1"/>
          </p:cNvSpPr>
          <p:nvPr/>
        </p:nvSpPr>
        <p:spPr bwMode="auto">
          <a:xfrm>
            <a:off x="194553" y="157588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4">
            <a:extLst>
              <a:ext uri="{FF2B5EF4-FFF2-40B4-BE49-F238E27FC236}">
                <a16:creationId xmlns:a16="http://schemas.microsoft.com/office/drawing/2014/main" id="{7B8693BA-E9EC-E4A7-FDEA-F2CE43F3D82C}"/>
              </a:ext>
            </a:extLst>
          </p:cNvPr>
          <p:cNvSpPr>
            <a:spLocks noChangeArrowheads="1"/>
          </p:cNvSpPr>
          <p:nvPr/>
        </p:nvSpPr>
        <p:spPr bwMode="auto">
          <a:xfrm>
            <a:off x="194553" y="16634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6">
            <a:extLst>
              <a:ext uri="{FF2B5EF4-FFF2-40B4-BE49-F238E27FC236}">
                <a16:creationId xmlns:a16="http://schemas.microsoft.com/office/drawing/2014/main" id="{BEA3E06F-4EB6-7274-5798-442D10A052C5}"/>
              </a:ext>
            </a:extLst>
          </p:cNvPr>
          <p:cNvSpPr>
            <a:spLocks noChangeArrowheads="1"/>
          </p:cNvSpPr>
          <p:nvPr/>
        </p:nvSpPr>
        <p:spPr bwMode="auto">
          <a:xfrm>
            <a:off x="3161489" y="175097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3" name="Rectangle 8">
            <a:extLst>
              <a:ext uri="{FF2B5EF4-FFF2-40B4-BE49-F238E27FC236}">
                <a16:creationId xmlns:a16="http://schemas.microsoft.com/office/drawing/2014/main" id="{15788744-B8E0-50CB-03A8-43247304A9C5}"/>
              </a:ext>
            </a:extLst>
          </p:cNvPr>
          <p:cNvSpPr>
            <a:spLocks noChangeArrowheads="1"/>
          </p:cNvSpPr>
          <p:nvPr/>
        </p:nvSpPr>
        <p:spPr bwMode="auto">
          <a:xfrm>
            <a:off x="356427" y="418465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0">
            <a:extLst>
              <a:ext uri="{FF2B5EF4-FFF2-40B4-BE49-F238E27FC236}">
                <a16:creationId xmlns:a16="http://schemas.microsoft.com/office/drawing/2014/main" id="{1F6C8665-DCD1-956D-AC6F-531435E3AEBB}"/>
              </a:ext>
            </a:extLst>
          </p:cNvPr>
          <p:cNvSpPr>
            <a:spLocks noChangeArrowheads="1"/>
          </p:cNvSpPr>
          <p:nvPr/>
        </p:nvSpPr>
        <p:spPr bwMode="auto">
          <a:xfrm>
            <a:off x="3161489" y="420687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8" name="TextBox 17">
            <a:extLst>
              <a:ext uri="{FF2B5EF4-FFF2-40B4-BE49-F238E27FC236}">
                <a16:creationId xmlns:a16="http://schemas.microsoft.com/office/drawing/2014/main" id="{8FA71F64-9363-0097-6FF0-A5152E359B41}"/>
              </a:ext>
            </a:extLst>
          </p:cNvPr>
          <p:cNvSpPr txBox="1"/>
          <p:nvPr/>
        </p:nvSpPr>
        <p:spPr>
          <a:xfrm>
            <a:off x="6030359" y="5389984"/>
            <a:ext cx="4670067" cy="1384995"/>
          </a:xfrm>
          <a:prstGeom prst="rect">
            <a:avLst/>
          </a:prstGeom>
          <a:noFill/>
        </p:spPr>
        <p:txBody>
          <a:bodyPr wrap="square" rtlCol="0">
            <a:spAutoFit/>
          </a:bodyPr>
          <a:lstStyle/>
          <a:p>
            <a:r>
              <a:rPr lang="en-GB" sz="1400" b="1" i="0" u="none" strike="noStrike" baseline="0" dirty="0">
                <a:solidFill>
                  <a:srgbClr val="000000"/>
                </a:solidFill>
                <a:latin typeface="Calibri" panose="020F0502020204030204" pitchFamily="34" charset="0"/>
                <a:cs typeface="Calibri" panose="020F0502020204030204" pitchFamily="34" charset="0"/>
              </a:rPr>
              <a:t>Left Panels: </a:t>
            </a:r>
            <a:r>
              <a:rPr lang="en-GB" sz="1400" dirty="0">
                <a:solidFill>
                  <a:srgbClr val="000000"/>
                </a:solidFill>
                <a:latin typeface="Calibri" panose="020F0502020204030204" pitchFamily="34" charset="0"/>
                <a:cs typeface="Calibri" panose="020F0502020204030204" pitchFamily="34" charset="0"/>
              </a:rPr>
              <a:t>Changes in the monthly values of Pb-212 as observed between 2007-2022 (or 2003-2022). </a:t>
            </a:r>
            <a:r>
              <a:rPr lang="en-GB" sz="1400" b="0" i="0" u="none" strike="noStrike" baseline="0" dirty="0">
                <a:solidFill>
                  <a:srgbClr val="000000"/>
                </a:solidFill>
                <a:latin typeface="Calibri" panose="020F0502020204030204" pitchFamily="34" charset="0"/>
                <a:cs typeface="Calibri" panose="020F0502020204030204" pitchFamily="34" charset="0"/>
              </a:rPr>
              <a:t>The caps at the end of each box indicate the extreme values (minimum and maximum), the box is defined by the lower (first) and upper (third) quartiles, and the line in the centre of the box is the median. The dots represent outliers.</a:t>
            </a:r>
            <a:endParaRPr lang="en-GB" sz="1400"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BA93C9B6-BE76-C1A6-25CC-D6E67DF4D155}"/>
              </a:ext>
            </a:extLst>
          </p:cNvPr>
          <p:cNvSpPr txBox="1"/>
          <p:nvPr/>
        </p:nvSpPr>
        <p:spPr>
          <a:xfrm>
            <a:off x="6452427" y="4120376"/>
            <a:ext cx="4247999" cy="954107"/>
          </a:xfrm>
          <a:prstGeom prst="rect">
            <a:avLst/>
          </a:prstGeom>
          <a:noFill/>
        </p:spPr>
        <p:txBody>
          <a:bodyPr wrap="square" rtlCol="0">
            <a:spAutoFit/>
          </a:bodyPr>
          <a:lstStyle/>
          <a:p>
            <a:r>
              <a:rPr lang="en-US" sz="1400" b="1" dirty="0"/>
              <a:t>Right Panel: </a:t>
            </a:r>
            <a:r>
              <a:rPr lang="en-US" sz="1400" dirty="0"/>
              <a:t>Relative</a:t>
            </a:r>
            <a:r>
              <a:rPr lang="en-US" sz="1400" b="1" dirty="0"/>
              <a:t> </a:t>
            </a:r>
            <a:r>
              <a:rPr lang="en-US" sz="1400" dirty="0"/>
              <a:t>change in monthly median values of Pb-212 as observed during the last 7 years (2015-2022), in comparison  to the baseline calculated for the period: 2007-2022. </a:t>
            </a:r>
            <a:endParaRPr lang="en-GB" sz="1400" dirty="0"/>
          </a:p>
        </p:txBody>
      </p:sp>
      <p:graphicFrame>
        <p:nvGraphicFramePr>
          <p:cNvPr id="5" name="Chart 4">
            <a:extLst>
              <a:ext uri="{FF2B5EF4-FFF2-40B4-BE49-F238E27FC236}">
                <a16:creationId xmlns:a16="http://schemas.microsoft.com/office/drawing/2014/main" id="{4D063017-326C-99B7-EB52-08F69D2FED18}"/>
              </a:ext>
            </a:extLst>
          </p:cNvPr>
          <p:cNvGraphicFramePr>
            <a:graphicFrameLocks/>
          </p:cNvGraphicFramePr>
          <p:nvPr>
            <p:extLst>
              <p:ext uri="{D42A27DB-BD31-4B8C-83A1-F6EECF244321}">
                <p14:modId xmlns:p14="http://schemas.microsoft.com/office/powerpoint/2010/main" val="2804059091"/>
              </p:ext>
            </p:extLst>
          </p:nvPr>
        </p:nvGraphicFramePr>
        <p:xfrm>
          <a:off x="6030359" y="1377176"/>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2">
            <a:extLst>
              <a:ext uri="{FF2B5EF4-FFF2-40B4-BE49-F238E27FC236}">
                <a16:creationId xmlns:a16="http://schemas.microsoft.com/office/drawing/2014/main" id="{D32F4C6D-F5A0-4429-1D18-5AE7E30DB773}"/>
              </a:ext>
            </a:extLst>
          </p:cNvPr>
          <p:cNvSpPr>
            <a:spLocks noChangeArrowheads="1"/>
          </p:cNvSpPr>
          <p:nvPr/>
        </p:nvSpPr>
        <p:spPr bwMode="auto">
          <a:xfrm>
            <a:off x="3056169" y="42468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8" name="Object 7">
            <a:extLst>
              <a:ext uri="{FF2B5EF4-FFF2-40B4-BE49-F238E27FC236}">
                <a16:creationId xmlns:a16="http://schemas.microsoft.com/office/drawing/2014/main" id="{D75C77CE-471F-2302-2D2B-01F3CF7A1AAB}"/>
              </a:ext>
            </a:extLst>
          </p:cNvPr>
          <p:cNvGraphicFramePr>
            <a:graphicFrameLocks noChangeAspect="1"/>
          </p:cNvGraphicFramePr>
          <p:nvPr>
            <p:extLst>
              <p:ext uri="{D42A27DB-BD31-4B8C-83A1-F6EECF244321}">
                <p14:modId xmlns:p14="http://schemas.microsoft.com/office/powerpoint/2010/main" val="4135431143"/>
              </p:ext>
            </p:extLst>
          </p:nvPr>
        </p:nvGraphicFramePr>
        <p:xfrm>
          <a:off x="3006668" y="4206877"/>
          <a:ext cx="2651125" cy="2544763"/>
        </p:xfrm>
        <a:graphic>
          <a:graphicData uri="http://schemas.openxmlformats.org/presentationml/2006/ole">
            <mc:AlternateContent xmlns:mc="http://schemas.openxmlformats.org/markup-compatibility/2006">
              <mc:Choice xmlns:v="urn:schemas-microsoft-com:vml" Requires="v">
                <p:oleObj r:id="rId4" imgW="6959600" imgH="6685280" progId="Unknown">
                  <p:embed/>
                </p:oleObj>
              </mc:Choice>
              <mc:Fallback>
                <p:oleObj r:id="rId4" imgW="6959600" imgH="6685280" progId="Unknown">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6668" y="4206877"/>
                        <a:ext cx="2651125" cy="2544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4">
            <a:extLst>
              <a:ext uri="{FF2B5EF4-FFF2-40B4-BE49-F238E27FC236}">
                <a16:creationId xmlns:a16="http://schemas.microsoft.com/office/drawing/2014/main" id="{2972F6C0-6C98-5803-0AD4-E12455AF7F4E}"/>
              </a:ext>
            </a:extLst>
          </p:cNvPr>
          <p:cNvSpPr>
            <a:spLocks noChangeArrowheads="1"/>
          </p:cNvSpPr>
          <p:nvPr/>
        </p:nvSpPr>
        <p:spPr bwMode="auto">
          <a:xfrm>
            <a:off x="129859" y="159981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22" name="Object 21">
            <a:extLst>
              <a:ext uri="{FF2B5EF4-FFF2-40B4-BE49-F238E27FC236}">
                <a16:creationId xmlns:a16="http://schemas.microsoft.com/office/drawing/2014/main" id="{49CFFC0E-C868-0AF5-476E-7907FC14B25E}"/>
              </a:ext>
            </a:extLst>
          </p:cNvPr>
          <p:cNvGraphicFramePr>
            <a:graphicFrameLocks noChangeAspect="1"/>
          </p:cNvGraphicFramePr>
          <p:nvPr>
            <p:extLst>
              <p:ext uri="{D42A27DB-BD31-4B8C-83A1-F6EECF244321}">
                <p14:modId xmlns:p14="http://schemas.microsoft.com/office/powerpoint/2010/main" val="633449838"/>
              </p:ext>
            </p:extLst>
          </p:nvPr>
        </p:nvGraphicFramePr>
        <p:xfrm>
          <a:off x="155075" y="1396998"/>
          <a:ext cx="2659063" cy="2552700"/>
        </p:xfrm>
        <a:graphic>
          <a:graphicData uri="http://schemas.openxmlformats.org/presentationml/2006/ole">
            <mc:AlternateContent xmlns:mc="http://schemas.openxmlformats.org/markup-compatibility/2006">
              <mc:Choice xmlns:v="urn:schemas-microsoft-com:vml" Requires="v">
                <p:oleObj r:id="rId6" imgW="6959600" imgH="6685280" progId="Unknown">
                  <p:embed/>
                </p:oleObj>
              </mc:Choice>
              <mc:Fallback>
                <p:oleObj r:id="rId6" imgW="6959600" imgH="6685280" progId="Unknown">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075" y="1396998"/>
                        <a:ext cx="2659063" cy="2552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6">
            <a:extLst>
              <a:ext uri="{FF2B5EF4-FFF2-40B4-BE49-F238E27FC236}">
                <a16:creationId xmlns:a16="http://schemas.microsoft.com/office/drawing/2014/main" id="{12AC2808-C126-0E36-0408-D61819FAEFD8}"/>
              </a:ext>
            </a:extLst>
          </p:cNvPr>
          <p:cNvSpPr>
            <a:spLocks noChangeArrowheads="1"/>
          </p:cNvSpPr>
          <p:nvPr/>
        </p:nvSpPr>
        <p:spPr bwMode="auto">
          <a:xfrm>
            <a:off x="2901552" y="141922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24" name="Object 23">
            <a:extLst>
              <a:ext uri="{FF2B5EF4-FFF2-40B4-BE49-F238E27FC236}">
                <a16:creationId xmlns:a16="http://schemas.microsoft.com/office/drawing/2014/main" id="{EF30C9F5-2BCA-6BFE-5C54-1167BF7FB989}"/>
              </a:ext>
            </a:extLst>
          </p:cNvPr>
          <p:cNvGraphicFramePr>
            <a:graphicFrameLocks noChangeAspect="1"/>
          </p:cNvGraphicFramePr>
          <p:nvPr>
            <p:extLst>
              <p:ext uri="{D42A27DB-BD31-4B8C-83A1-F6EECF244321}">
                <p14:modId xmlns:p14="http://schemas.microsoft.com/office/powerpoint/2010/main" val="1003980346"/>
              </p:ext>
            </p:extLst>
          </p:nvPr>
        </p:nvGraphicFramePr>
        <p:xfrm>
          <a:off x="2901552" y="1419223"/>
          <a:ext cx="2689225" cy="2530475"/>
        </p:xfrm>
        <a:graphic>
          <a:graphicData uri="http://schemas.openxmlformats.org/presentationml/2006/ole">
            <mc:AlternateContent xmlns:mc="http://schemas.openxmlformats.org/markup-compatibility/2006">
              <mc:Choice xmlns:v="urn:schemas-microsoft-com:vml" Requires="v">
                <p:oleObj r:id="rId8" imgW="7112000" imgH="6685280" progId="Unknown">
                  <p:embed/>
                </p:oleObj>
              </mc:Choice>
              <mc:Fallback>
                <p:oleObj r:id="rId8" imgW="7112000" imgH="6685280" progId="Unknown">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01552" y="1419223"/>
                        <a:ext cx="2689225" cy="2530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8">
            <a:extLst>
              <a:ext uri="{FF2B5EF4-FFF2-40B4-BE49-F238E27FC236}">
                <a16:creationId xmlns:a16="http://schemas.microsoft.com/office/drawing/2014/main" id="{8F4F3DD2-4AE1-9E30-88E1-8E49AEEFADCF}"/>
              </a:ext>
            </a:extLst>
          </p:cNvPr>
          <p:cNvSpPr>
            <a:spLocks noChangeArrowheads="1"/>
          </p:cNvSpPr>
          <p:nvPr/>
        </p:nvSpPr>
        <p:spPr bwMode="auto">
          <a:xfrm>
            <a:off x="155075" y="415251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26" name="Object 25">
            <a:extLst>
              <a:ext uri="{FF2B5EF4-FFF2-40B4-BE49-F238E27FC236}">
                <a16:creationId xmlns:a16="http://schemas.microsoft.com/office/drawing/2014/main" id="{FA4A1F15-8878-4928-BD0E-52E80456266A}"/>
              </a:ext>
            </a:extLst>
          </p:cNvPr>
          <p:cNvGraphicFramePr>
            <a:graphicFrameLocks noChangeAspect="1"/>
          </p:cNvGraphicFramePr>
          <p:nvPr>
            <p:extLst>
              <p:ext uri="{D42A27DB-BD31-4B8C-83A1-F6EECF244321}">
                <p14:modId xmlns:p14="http://schemas.microsoft.com/office/powerpoint/2010/main" val="4067888707"/>
              </p:ext>
            </p:extLst>
          </p:nvPr>
        </p:nvGraphicFramePr>
        <p:xfrm>
          <a:off x="163747" y="4184652"/>
          <a:ext cx="2651125" cy="2536825"/>
        </p:xfrm>
        <a:graphic>
          <a:graphicData uri="http://schemas.openxmlformats.org/presentationml/2006/ole">
            <mc:AlternateContent xmlns:mc="http://schemas.openxmlformats.org/markup-compatibility/2006">
              <mc:Choice xmlns:v="urn:schemas-microsoft-com:vml" Requires="v">
                <p:oleObj r:id="rId10" imgW="6990080" imgH="6685280" progId="Unknown">
                  <p:embed/>
                </p:oleObj>
              </mc:Choice>
              <mc:Fallback>
                <p:oleObj r:id="rId10" imgW="6990080" imgH="6685280" progId="Unknown">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3747" y="4184652"/>
                        <a:ext cx="2651125" cy="2536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95552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a:t>
            </a:r>
            <a:endParaRPr lang="en-AT"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6D0244C-FEAF-A150-F497-94C51CF1DC93}"/>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P5.2-296</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8FE8C364-300A-7599-E6CB-FC7933DA53A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95E5ABD9-2F92-84D0-CD1C-DF048CCA9FB2}"/>
              </a:ext>
            </a:extLst>
          </p:cNvPr>
          <p:cNvSpPr>
            <a:spLocks noChangeArrowheads="1"/>
          </p:cNvSpPr>
          <p:nvPr/>
        </p:nvSpPr>
        <p:spPr bwMode="auto">
          <a:xfrm>
            <a:off x="194553" y="157588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4">
            <a:extLst>
              <a:ext uri="{FF2B5EF4-FFF2-40B4-BE49-F238E27FC236}">
                <a16:creationId xmlns:a16="http://schemas.microsoft.com/office/drawing/2014/main" id="{7B8693BA-E9EC-E4A7-FDEA-F2CE43F3D82C}"/>
              </a:ext>
            </a:extLst>
          </p:cNvPr>
          <p:cNvSpPr>
            <a:spLocks noChangeArrowheads="1"/>
          </p:cNvSpPr>
          <p:nvPr/>
        </p:nvSpPr>
        <p:spPr bwMode="auto">
          <a:xfrm>
            <a:off x="194553" y="16634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6">
            <a:extLst>
              <a:ext uri="{FF2B5EF4-FFF2-40B4-BE49-F238E27FC236}">
                <a16:creationId xmlns:a16="http://schemas.microsoft.com/office/drawing/2014/main" id="{BEA3E06F-4EB6-7274-5798-442D10A052C5}"/>
              </a:ext>
            </a:extLst>
          </p:cNvPr>
          <p:cNvSpPr>
            <a:spLocks noChangeArrowheads="1"/>
          </p:cNvSpPr>
          <p:nvPr/>
        </p:nvSpPr>
        <p:spPr bwMode="auto">
          <a:xfrm>
            <a:off x="3161489" y="175097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3" name="Rectangle 8">
            <a:extLst>
              <a:ext uri="{FF2B5EF4-FFF2-40B4-BE49-F238E27FC236}">
                <a16:creationId xmlns:a16="http://schemas.microsoft.com/office/drawing/2014/main" id="{15788744-B8E0-50CB-03A8-43247304A9C5}"/>
              </a:ext>
            </a:extLst>
          </p:cNvPr>
          <p:cNvSpPr>
            <a:spLocks noChangeArrowheads="1"/>
          </p:cNvSpPr>
          <p:nvPr/>
        </p:nvSpPr>
        <p:spPr bwMode="auto">
          <a:xfrm>
            <a:off x="356427" y="418465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0">
            <a:extLst>
              <a:ext uri="{FF2B5EF4-FFF2-40B4-BE49-F238E27FC236}">
                <a16:creationId xmlns:a16="http://schemas.microsoft.com/office/drawing/2014/main" id="{1F6C8665-DCD1-956D-AC6F-531435E3AEBB}"/>
              </a:ext>
            </a:extLst>
          </p:cNvPr>
          <p:cNvSpPr>
            <a:spLocks noChangeArrowheads="1"/>
          </p:cNvSpPr>
          <p:nvPr/>
        </p:nvSpPr>
        <p:spPr bwMode="auto">
          <a:xfrm>
            <a:off x="3161489" y="420687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8" name="TextBox 17">
            <a:extLst>
              <a:ext uri="{FF2B5EF4-FFF2-40B4-BE49-F238E27FC236}">
                <a16:creationId xmlns:a16="http://schemas.microsoft.com/office/drawing/2014/main" id="{8FA71F64-9363-0097-6FF0-A5152E359B41}"/>
              </a:ext>
            </a:extLst>
          </p:cNvPr>
          <p:cNvSpPr txBox="1"/>
          <p:nvPr/>
        </p:nvSpPr>
        <p:spPr>
          <a:xfrm>
            <a:off x="356427" y="5438777"/>
            <a:ext cx="4670067" cy="1169551"/>
          </a:xfrm>
          <a:prstGeom prst="rect">
            <a:avLst/>
          </a:prstGeom>
          <a:noFill/>
        </p:spPr>
        <p:txBody>
          <a:bodyPr wrap="square" rtlCol="0">
            <a:spAutoFit/>
          </a:bodyPr>
          <a:lstStyle/>
          <a:p>
            <a:r>
              <a:rPr lang="en-GB" sz="1400" b="1" i="0" u="none" strike="noStrike" baseline="0" dirty="0">
                <a:solidFill>
                  <a:srgbClr val="000000"/>
                </a:solidFill>
                <a:latin typeface="Calibri" panose="020F0502020204030204" pitchFamily="34" charset="0"/>
                <a:cs typeface="Calibri" panose="020F0502020204030204" pitchFamily="34" charset="0"/>
              </a:rPr>
              <a:t>Left Panel: </a:t>
            </a:r>
            <a:r>
              <a:rPr lang="en-GB" sz="1400" i="0" u="none" strike="noStrike" baseline="0" dirty="0">
                <a:solidFill>
                  <a:srgbClr val="000000"/>
                </a:solidFill>
                <a:latin typeface="Calibri" panose="020F0502020204030204" pitchFamily="34" charset="0"/>
                <a:cs typeface="Calibri" panose="020F0502020204030204" pitchFamily="34" charset="0"/>
              </a:rPr>
              <a:t>Monthly surface temperature</a:t>
            </a:r>
            <a:r>
              <a:rPr lang="en-GB" sz="1400" dirty="0">
                <a:solidFill>
                  <a:srgbClr val="000000"/>
                </a:solidFill>
                <a:latin typeface="Calibri" panose="020F0502020204030204" pitchFamily="34" charset="0"/>
                <a:cs typeface="Calibri" panose="020F0502020204030204" pitchFamily="34" charset="0"/>
              </a:rPr>
              <a:t>. </a:t>
            </a:r>
            <a:r>
              <a:rPr lang="en-GB" sz="1400" b="0" i="0" u="none" strike="noStrike" baseline="0" dirty="0">
                <a:solidFill>
                  <a:srgbClr val="000000"/>
                </a:solidFill>
                <a:latin typeface="Calibri" panose="020F0502020204030204" pitchFamily="34" charset="0"/>
                <a:cs typeface="Calibri" panose="020F0502020204030204" pitchFamily="34" charset="0"/>
              </a:rPr>
              <a:t>The caps at the end of each box indicate the extreme values (minimum and maximum), the box is defined by the lower (first) and upper (third) quartiles, and the line in the centre of the box is the median. The dots represent outliers.</a:t>
            </a:r>
            <a:endParaRPr lang="en-GB" sz="1400" dirty="0">
              <a:latin typeface="Calibri" panose="020F0502020204030204" pitchFamily="34" charset="0"/>
              <a:cs typeface="Calibri" panose="020F0502020204030204" pitchFamily="34" charset="0"/>
            </a:endParaRPr>
          </a:p>
        </p:txBody>
      </p:sp>
      <p:sp>
        <p:nvSpPr>
          <p:cNvPr id="7" name="Rectangle 2">
            <a:extLst>
              <a:ext uri="{FF2B5EF4-FFF2-40B4-BE49-F238E27FC236}">
                <a16:creationId xmlns:a16="http://schemas.microsoft.com/office/drawing/2014/main" id="{D32F4C6D-F5A0-4429-1D18-5AE7E30DB773}"/>
              </a:ext>
            </a:extLst>
          </p:cNvPr>
          <p:cNvSpPr>
            <a:spLocks noChangeArrowheads="1"/>
          </p:cNvSpPr>
          <p:nvPr/>
        </p:nvSpPr>
        <p:spPr bwMode="auto">
          <a:xfrm>
            <a:off x="3056169" y="42468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 name="Rectangle 4">
            <a:extLst>
              <a:ext uri="{FF2B5EF4-FFF2-40B4-BE49-F238E27FC236}">
                <a16:creationId xmlns:a16="http://schemas.microsoft.com/office/drawing/2014/main" id="{2972F6C0-6C98-5803-0AD4-E12455AF7F4E}"/>
              </a:ext>
            </a:extLst>
          </p:cNvPr>
          <p:cNvSpPr>
            <a:spLocks noChangeArrowheads="1"/>
          </p:cNvSpPr>
          <p:nvPr/>
        </p:nvSpPr>
        <p:spPr bwMode="auto">
          <a:xfrm>
            <a:off x="129859" y="159981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3" name="Rectangle 6">
            <a:extLst>
              <a:ext uri="{FF2B5EF4-FFF2-40B4-BE49-F238E27FC236}">
                <a16:creationId xmlns:a16="http://schemas.microsoft.com/office/drawing/2014/main" id="{12AC2808-C126-0E36-0408-D61819FAEFD8}"/>
              </a:ext>
            </a:extLst>
          </p:cNvPr>
          <p:cNvSpPr>
            <a:spLocks noChangeArrowheads="1"/>
          </p:cNvSpPr>
          <p:nvPr/>
        </p:nvSpPr>
        <p:spPr bwMode="auto">
          <a:xfrm>
            <a:off x="2901552" y="141922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5" name="Rectangle 8">
            <a:extLst>
              <a:ext uri="{FF2B5EF4-FFF2-40B4-BE49-F238E27FC236}">
                <a16:creationId xmlns:a16="http://schemas.microsoft.com/office/drawing/2014/main" id="{8F4F3DD2-4AE1-9E30-88E1-8E49AEEFADCF}"/>
              </a:ext>
            </a:extLst>
          </p:cNvPr>
          <p:cNvSpPr>
            <a:spLocks noChangeArrowheads="1"/>
          </p:cNvSpPr>
          <p:nvPr/>
        </p:nvSpPr>
        <p:spPr bwMode="auto">
          <a:xfrm>
            <a:off x="155075" y="415251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Object 9">
            <a:extLst>
              <a:ext uri="{FF2B5EF4-FFF2-40B4-BE49-F238E27FC236}">
                <a16:creationId xmlns:a16="http://schemas.microsoft.com/office/drawing/2014/main" id="{26514A43-50DE-C429-E352-E75797C52133}"/>
              </a:ext>
            </a:extLst>
          </p:cNvPr>
          <p:cNvGraphicFramePr>
            <a:graphicFrameLocks noChangeAspect="1"/>
          </p:cNvGraphicFramePr>
          <p:nvPr>
            <p:extLst>
              <p:ext uri="{D42A27DB-BD31-4B8C-83A1-F6EECF244321}">
                <p14:modId xmlns:p14="http://schemas.microsoft.com/office/powerpoint/2010/main" val="4013439660"/>
              </p:ext>
            </p:extLst>
          </p:nvPr>
        </p:nvGraphicFramePr>
        <p:xfrm>
          <a:off x="587293" y="1745598"/>
          <a:ext cx="3777317" cy="3502108"/>
        </p:xfrm>
        <a:graphic>
          <a:graphicData uri="http://schemas.openxmlformats.org/presentationml/2006/ole">
            <mc:AlternateContent xmlns:mc="http://schemas.openxmlformats.org/markup-compatibility/2006">
              <mc:Choice xmlns:v="urn:schemas-microsoft-com:vml" Requires="v">
                <p:oleObj r:id="rId3" imgW="6482880" imgH="6667200" progId="">
                  <p:embed/>
                </p:oleObj>
              </mc:Choice>
              <mc:Fallback>
                <p:oleObj r:id="rId3" imgW="6482880" imgH="6667200" progId="">
                  <p:embed/>
                  <p:pic>
                    <p:nvPicPr>
                      <p:cNvPr id="0" name=""/>
                      <p:cNvPicPr/>
                      <p:nvPr/>
                    </p:nvPicPr>
                    <p:blipFill>
                      <a:blip r:embed="rId4"/>
                      <a:stretch>
                        <a:fillRect/>
                      </a:stretch>
                    </p:blipFill>
                    <p:spPr>
                      <a:xfrm>
                        <a:off x="587293" y="1745598"/>
                        <a:ext cx="3777317" cy="3502108"/>
                      </a:xfrm>
                      <a:prstGeom prst="rect">
                        <a:avLst/>
                      </a:prstGeom>
                    </p:spPr>
                  </p:pic>
                </p:oleObj>
              </mc:Fallback>
            </mc:AlternateContent>
          </a:graphicData>
        </a:graphic>
      </p:graphicFrame>
      <p:pic>
        <p:nvPicPr>
          <p:cNvPr id="27" name="Picture 26">
            <a:extLst>
              <a:ext uri="{FF2B5EF4-FFF2-40B4-BE49-F238E27FC236}">
                <a16:creationId xmlns:a16="http://schemas.microsoft.com/office/drawing/2014/main" id="{B5897391-C90B-AC68-EB0D-8490EF476B7D}"/>
              </a:ext>
            </a:extLst>
          </p:cNvPr>
          <p:cNvPicPr>
            <a:picLocks noChangeAspect="1"/>
          </p:cNvPicPr>
          <p:nvPr/>
        </p:nvPicPr>
        <p:blipFill>
          <a:blip r:embed="rId5"/>
          <a:stretch>
            <a:fillRect/>
          </a:stretch>
        </p:blipFill>
        <p:spPr>
          <a:xfrm>
            <a:off x="5279010" y="1836310"/>
            <a:ext cx="5434301" cy="3270711"/>
          </a:xfrm>
          <a:prstGeom prst="rect">
            <a:avLst/>
          </a:prstGeom>
        </p:spPr>
      </p:pic>
      <p:sp>
        <p:nvSpPr>
          <p:cNvPr id="28" name="TextBox 27">
            <a:extLst>
              <a:ext uri="{FF2B5EF4-FFF2-40B4-BE49-F238E27FC236}">
                <a16:creationId xmlns:a16="http://schemas.microsoft.com/office/drawing/2014/main" id="{2976651C-DC60-ED4E-9D6A-1814E25B8DB0}"/>
              </a:ext>
            </a:extLst>
          </p:cNvPr>
          <p:cNvSpPr txBox="1"/>
          <p:nvPr/>
        </p:nvSpPr>
        <p:spPr>
          <a:xfrm>
            <a:off x="5391912" y="5384500"/>
            <a:ext cx="5109548" cy="738664"/>
          </a:xfrm>
          <a:prstGeom prst="rect">
            <a:avLst/>
          </a:prstGeom>
          <a:noFill/>
        </p:spPr>
        <p:txBody>
          <a:bodyPr wrap="square" rtlCol="0">
            <a:spAutoFit/>
          </a:bodyPr>
          <a:lstStyle/>
          <a:p>
            <a:r>
              <a:rPr lang="en-GB" sz="1400" b="1" i="0" u="none" strike="noStrike" baseline="0" dirty="0">
                <a:solidFill>
                  <a:srgbClr val="000000"/>
                </a:solidFill>
                <a:latin typeface="Calibri" panose="020F0502020204030204" pitchFamily="34" charset="0"/>
                <a:cs typeface="Calibri" panose="020F0502020204030204" pitchFamily="34" charset="0"/>
              </a:rPr>
              <a:t>Right Panel: </a:t>
            </a:r>
            <a:r>
              <a:rPr lang="en-GB" sz="1400" dirty="0">
                <a:solidFill>
                  <a:srgbClr val="000000"/>
                </a:solidFill>
                <a:latin typeface="Calibri" panose="020F0502020204030204" pitchFamily="34" charset="0"/>
                <a:cs typeface="Calibri" panose="020F0502020204030204" pitchFamily="34" charset="0"/>
              </a:rPr>
              <a:t>Median monthly values of surface temperature vs median monthly values of Pb212 activity concentration for months October, November and December. </a:t>
            </a:r>
            <a:endParaRPr lang="en-GB"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6008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a:t>
            </a:r>
            <a:endParaRPr lang="en-AT"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6D0244C-FEAF-A150-F497-94C51CF1DC93}"/>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P5.2-296</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8FE8C364-300A-7599-E6CB-FC7933DA53A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95E5ABD9-2F92-84D0-CD1C-DF048CCA9FB2}"/>
              </a:ext>
            </a:extLst>
          </p:cNvPr>
          <p:cNvSpPr>
            <a:spLocks noChangeArrowheads="1"/>
          </p:cNvSpPr>
          <p:nvPr/>
        </p:nvSpPr>
        <p:spPr bwMode="auto">
          <a:xfrm>
            <a:off x="194553" y="157588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TextBox 7">
            <a:extLst>
              <a:ext uri="{FF2B5EF4-FFF2-40B4-BE49-F238E27FC236}">
                <a16:creationId xmlns:a16="http://schemas.microsoft.com/office/drawing/2014/main" id="{4A746DAD-F480-B5C2-0573-7EA109F5A118}"/>
              </a:ext>
            </a:extLst>
          </p:cNvPr>
          <p:cNvSpPr txBox="1"/>
          <p:nvPr/>
        </p:nvSpPr>
        <p:spPr>
          <a:xfrm>
            <a:off x="1622" y="1091742"/>
            <a:ext cx="10445884" cy="1605952"/>
          </a:xfrm>
          <a:prstGeom prst="rect">
            <a:avLst/>
          </a:prstGeom>
          <a:noFill/>
        </p:spPr>
        <p:txBody>
          <a:bodyPr wrap="square">
            <a:spAutoFit/>
          </a:bodyPr>
          <a:lstStyle/>
          <a:p>
            <a:pPr algn="just"/>
            <a:r>
              <a:rPr lang="en-GB" sz="1600" dirty="0">
                <a:effectLst/>
                <a:ea typeface="Times New Roman" panose="02020603050405020304" pitchFamily="18" charset="0"/>
              </a:rPr>
              <a:t>Atmospheric Transport Modelling (ATM) calculations provide the link between IMS RN detections and potential sources of emissions</a:t>
            </a:r>
            <a:r>
              <a:rPr lang="en-GB" sz="1600" dirty="0">
                <a:ea typeface="Times New Roman" panose="02020603050405020304" pitchFamily="18" charset="0"/>
              </a:rPr>
              <a:t>, like in case of t</a:t>
            </a:r>
            <a:r>
              <a:rPr lang="en-GB" sz="1600" dirty="0">
                <a:effectLst/>
                <a:ea typeface="Times New Roman" panose="02020603050405020304" pitchFamily="18" charset="0"/>
              </a:rPr>
              <a:t>he Fukushima accident (see Left Panel). Due to the scale of this incident, anomalous anthropogenic detections (e.g. Caesium (Cs-137)) were frequently observed by the IMS RN network, including the station in Spitzbergen (Preparatory Commission for the CTBTO, 2011).</a:t>
            </a:r>
          </a:p>
          <a:p>
            <a:pPr algn="just"/>
            <a:r>
              <a:rPr lang="en-GB" sz="1800" dirty="0">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a:lnSpc>
                <a:spcPct val="107000"/>
              </a:lnSpc>
              <a:spcAft>
                <a:spcPts val="800"/>
              </a:spcAft>
            </a:pPr>
            <a:endParaRPr lang="en-GB" sz="1600" dirty="0">
              <a:solidFill>
                <a:srgbClr val="242424"/>
              </a:solidFill>
              <a:effectLst/>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7E297B38-69D5-BAB6-85ED-3FB6A221B4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693" y="2527849"/>
            <a:ext cx="4846871" cy="3342779"/>
          </a:xfrm>
          <a:prstGeom prst="rect">
            <a:avLst/>
          </a:prstGeom>
          <a:noFill/>
          <a:ln>
            <a:noFill/>
          </a:ln>
        </p:spPr>
      </p:pic>
      <p:sp>
        <p:nvSpPr>
          <p:cNvPr id="9" name="TextBox 8">
            <a:extLst>
              <a:ext uri="{FF2B5EF4-FFF2-40B4-BE49-F238E27FC236}">
                <a16:creationId xmlns:a16="http://schemas.microsoft.com/office/drawing/2014/main" id="{F8B1FBFD-5DD9-3766-2A15-A0B844BE5B43}"/>
              </a:ext>
            </a:extLst>
          </p:cNvPr>
          <p:cNvSpPr txBox="1"/>
          <p:nvPr/>
        </p:nvSpPr>
        <p:spPr>
          <a:xfrm>
            <a:off x="194553" y="6033980"/>
            <a:ext cx="5817141" cy="830997"/>
          </a:xfrm>
          <a:prstGeom prst="rect">
            <a:avLst/>
          </a:prstGeom>
          <a:noFill/>
        </p:spPr>
        <p:txBody>
          <a:bodyPr wrap="square">
            <a:spAutoFit/>
          </a:bodyPr>
          <a:lstStyle/>
          <a:p>
            <a:r>
              <a:rPr lang="en-GB" sz="1600" b="1" i="1" dirty="0">
                <a:latin typeface="Calibri" panose="020F0502020204030204" pitchFamily="34" charset="0"/>
                <a:ea typeface="Times New Roman" panose="02020603050405020304" pitchFamily="18" charset="0"/>
              </a:rPr>
              <a:t>Left Panel</a:t>
            </a:r>
            <a:r>
              <a:rPr lang="en-GB" sz="1600" i="1" dirty="0">
                <a:latin typeface="Calibri" panose="020F0502020204030204" pitchFamily="34" charset="0"/>
                <a:ea typeface="Times New Roman" panose="02020603050405020304" pitchFamily="18" charset="0"/>
              </a:rPr>
              <a:t>: </a:t>
            </a:r>
            <a:r>
              <a:rPr lang="en-GB" sz="1600" i="1" dirty="0">
                <a:effectLst/>
                <a:latin typeface="Calibri" panose="020F0502020204030204" pitchFamily="34" charset="0"/>
                <a:ea typeface="Times New Roman" panose="02020603050405020304" pitchFamily="18" charset="0"/>
              </a:rPr>
              <a:t>Screenshot taken on 26 March 2011, i.e. 14 days after </a:t>
            </a:r>
          </a:p>
          <a:p>
            <a:r>
              <a:rPr lang="en-GB" sz="1600" i="1" dirty="0">
                <a:effectLst/>
                <a:latin typeface="Calibri" panose="020F0502020204030204" pitchFamily="34" charset="0"/>
                <a:ea typeface="Times New Roman" panose="02020603050405020304" pitchFamily="18" charset="0"/>
              </a:rPr>
              <a:t>the Fukushima accident, showing the plume dispersion. The IMS </a:t>
            </a:r>
          </a:p>
          <a:p>
            <a:r>
              <a:rPr lang="en-GB" sz="1600" i="1" dirty="0">
                <a:effectLst/>
                <a:latin typeface="Calibri" panose="020F0502020204030204" pitchFamily="34" charset="0"/>
                <a:ea typeface="Times New Roman" panose="02020603050405020304" pitchFamily="18" charset="0"/>
              </a:rPr>
              <a:t>station in Spitzbergen is indicated by the back dot.</a:t>
            </a:r>
            <a:endParaRPr lang="en-GB" sz="1600" i="1" dirty="0">
              <a:effectLst/>
              <a:latin typeface="Times New Roman" panose="02020603050405020304" pitchFamily="18" charset="0"/>
              <a:ea typeface="Times New Roman" panose="02020603050405020304" pitchFamily="18" charset="0"/>
            </a:endParaRPr>
          </a:p>
        </p:txBody>
      </p:sp>
      <p:graphicFrame>
        <p:nvGraphicFramePr>
          <p:cNvPr id="10" name="Chart 9">
            <a:extLst>
              <a:ext uri="{FF2B5EF4-FFF2-40B4-BE49-F238E27FC236}">
                <a16:creationId xmlns:a16="http://schemas.microsoft.com/office/drawing/2014/main" id="{F94369AD-96D9-1059-FFEB-1A26CA3E859C}"/>
              </a:ext>
            </a:extLst>
          </p:cNvPr>
          <p:cNvGraphicFramePr>
            <a:graphicFrameLocks/>
          </p:cNvGraphicFramePr>
          <p:nvPr>
            <p:extLst>
              <p:ext uri="{D42A27DB-BD31-4B8C-83A1-F6EECF244321}">
                <p14:modId xmlns:p14="http://schemas.microsoft.com/office/powerpoint/2010/main" val="2466588502"/>
              </p:ext>
            </p:extLst>
          </p:nvPr>
        </p:nvGraphicFramePr>
        <p:xfrm>
          <a:off x="5671226" y="2418563"/>
          <a:ext cx="4776280" cy="3034497"/>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4717DDCC-4F81-4FD0-ECA7-AF9186D69BE1}"/>
              </a:ext>
            </a:extLst>
          </p:cNvPr>
          <p:cNvSpPr txBox="1"/>
          <p:nvPr/>
        </p:nvSpPr>
        <p:spPr>
          <a:xfrm>
            <a:off x="6096000" y="5453060"/>
            <a:ext cx="4351506" cy="830997"/>
          </a:xfrm>
          <a:prstGeom prst="rect">
            <a:avLst/>
          </a:prstGeom>
          <a:noFill/>
        </p:spPr>
        <p:txBody>
          <a:bodyPr wrap="square" rtlCol="0">
            <a:spAutoFit/>
          </a:bodyPr>
          <a:lstStyle/>
          <a:p>
            <a:r>
              <a:rPr lang="en-US" sz="1600" b="1" i="1" dirty="0"/>
              <a:t>Right Panel: </a:t>
            </a:r>
            <a:r>
              <a:rPr lang="en-US" sz="1600" i="1" dirty="0"/>
              <a:t>Cs-137 measurements at the IMS station RN49 in the aftermath of the Fukushima accident</a:t>
            </a:r>
            <a:endParaRPr lang="en-GB" sz="1600" i="1" dirty="0"/>
          </a:p>
        </p:txBody>
      </p:sp>
    </p:spTree>
    <p:extLst>
      <p:ext uri="{BB962C8B-B14F-4D97-AF65-F5344CB8AC3E}">
        <p14:creationId xmlns:p14="http://schemas.microsoft.com/office/powerpoint/2010/main" val="4273387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Conclusions</a:t>
            </a:r>
            <a:endParaRPr lang="en-AT"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ADE5F83-69D0-A1F2-B6CA-29BCE0C3D25B}"/>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P5.2-296</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EADB5CB1-A60B-FFC8-EDB0-EDCB7BEFA8A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DD2607C-2072-6FBD-5350-9A5BF99186BE}"/>
              </a:ext>
            </a:extLst>
          </p:cNvPr>
          <p:cNvSpPr txBox="1"/>
          <p:nvPr/>
        </p:nvSpPr>
        <p:spPr>
          <a:xfrm>
            <a:off x="107762" y="1419888"/>
            <a:ext cx="10689191" cy="5355312"/>
          </a:xfrm>
          <a:prstGeom prst="rect">
            <a:avLst/>
          </a:prstGeom>
          <a:noFill/>
        </p:spPr>
        <p:txBody>
          <a:bodyPr wrap="square">
            <a:spAutoFit/>
          </a:bodyPr>
          <a:lstStyle/>
          <a:p>
            <a:pPr marL="285750" indent="-285750">
              <a:buFont typeface="Arial" panose="020B0604020202020204" pitchFamily="34" charset="0"/>
              <a:buChar char="•"/>
            </a:pPr>
            <a:r>
              <a:rPr lang="en-GB" sz="1800" dirty="0">
                <a:solidFill>
                  <a:srgbClr val="242424"/>
                </a:solidFill>
                <a:effectLst/>
                <a:ea typeface="Times New Roman" panose="02020603050405020304" pitchFamily="18" charset="0"/>
              </a:rPr>
              <a:t>It is demonstrated that on an annual basis, the a</a:t>
            </a:r>
            <a:r>
              <a:rPr lang="en-GB" dirty="0">
                <a:solidFill>
                  <a:srgbClr val="242424"/>
                </a:solidFill>
                <a:ea typeface="Times New Roman" panose="02020603050405020304" pitchFamily="18" charset="0"/>
              </a:rPr>
              <a:t>mount of lead Pb-212 increases exponentially </a:t>
            </a:r>
            <a:r>
              <a:rPr lang="en-GB" sz="1800" dirty="0">
                <a:solidFill>
                  <a:srgbClr val="242424"/>
                </a:solidFill>
                <a:effectLst/>
                <a:ea typeface="Times New Roman" panose="02020603050405020304" pitchFamily="18" charset="0"/>
              </a:rPr>
              <a:t>with the surface temperature increase</a:t>
            </a:r>
            <a:r>
              <a:rPr lang="en-GB" dirty="0">
                <a:solidFill>
                  <a:srgbClr val="242424"/>
                </a:solidFill>
                <a:ea typeface="Times New Roman" panose="02020603050405020304" pitchFamily="18" charset="0"/>
              </a:rPr>
              <a:t>. As expected, the higher the snow depth, the lower the amount of measured Pb-212. </a:t>
            </a:r>
          </a:p>
          <a:p>
            <a:pPr marL="285750" indent="-285750">
              <a:buFont typeface="Arial" panose="020B0604020202020204" pitchFamily="34" charset="0"/>
              <a:buChar char="•"/>
            </a:pPr>
            <a:endParaRPr lang="en-GB" sz="1800" dirty="0">
              <a:solidFill>
                <a:srgbClr val="242424"/>
              </a:solidFill>
            </a:endParaRPr>
          </a:p>
          <a:p>
            <a:pPr marL="285750" indent="-285750">
              <a:buFont typeface="Arial" panose="020B0604020202020204" pitchFamily="34" charset="0"/>
              <a:buChar char="•"/>
            </a:pPr>
            <a:r>
              <a:rPr lang="en-US" dirty="0"/>
              <a:t>Comparison of </a:t>
            </a:r>
            <a:r>
              <a:rPr lang="en-US" sz="1800" dirty="0"/>
              <a:t>monthly median values of Pb-212 for the last 7 years (2015-2022) with the baseline values calculated for the period: 2007-2022</a:t>
            </a:r>
            <a:r>
              <a:rPr lang="en-US" dirty="0"/>
              <a:t>,  indicates for a relative increase of Pb-212 values, for months October-December.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It is demonstrated that on a shorter time scale (i.e. three months, from October to December), a linear relationship between monthly median values of surface temperature and Pb-212 is observed. As noted above, compared to the previous 15 years, Pb-212 values have increased. This suggests a relative seasonal increase also in the surface temperature values.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quality of air is influenced by various emissions. The effect of Fukushima accident is illustrated.</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This study demonstrates that </a:t>
            </a:r>
            <a:r>
              <a:rPr lang="en-GB" sz="1800" dirty="0">
                <a:solidFill>
                  <a:srgbClr val="000000"/>
                </a:solidFill>
                <a:latin typeface="WordVisi_MSFontService"/>
              </a:rPr>
              <a:t>environmental measurements from the IMS network of the CTBTO can be used to evidence climate change</a:t>
            </a:r>
            <a:r>
              <a:rPr lang="en-US" dirty="0">
                <a:solidFill>
                  <a:srgbClr val="000000"/>
                </a:solidFill>
                <a:latin typeface="WordVisi_MSFontService"/>
              </a:rPr>
              <a:t> in the case of Spitzbergen.</a:t>
            </a:r>
            <a:r>
              <a:rPr lang="en-US" sz="1800"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study is to be further continued.</a:t>
            </a:r>
            <a:endParaRPr lang="en-GB" dirty="0"/>
          </a:p>
        </p:txBody>
      </p:sp>
    </p:spTree>
    <p:extLst>
      <p:ext uri="{BB962C8B-B14F-4D97-AF65-F5344CB8AC3E}">
        <p14:creationId xmlns:p14="http://schemas.microsoft.com/office/powerpoint/2010/main" val="2852003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447472"/>
            <a:ext cx="8021508" cy="378151"/>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dirty="0">
              <a:solidFill>
                <a:schemeClr val="bg1"/>
              </a:solidFill>
              <a:latin typeface="Arial" panose="020B0604020202020204" pitchFamily="34" charset="0"/>
              <a:cs typeface="Arial" panose="020B0604020202020204" pitchFamily="34" charset="0"/>
            </a:endParaRPr>
          </a:p>
          <a:p>
            <a:endParaRPr lang="en-US" sz="1800" dirty="0">
              <a:solidFill>
                <a:schemeClr val="bg1"/>
              </a:solidFill>
              <a:latin typeface="Arial" panose="020B0604020202020204" pitchFamily="34" charset="0"/>
              <a:cs typeface="Arial" panose="020B0604020202020204" pitchFamily="34" charset="0"/>
            </a:endParaRPr>
          </a:p>
          <a:p>
            <a:endParaRPr lang="en-US" sz="1800" dirty="0">
              <a:solidFill>
                <a:schemeClr val="bg1"/>
              </a:solidFill>
              <a:latin typeface="Arial" panose="020B0604020202020204" pitchFamily="34" charset="0"/>
              <a:cs typeface="Arial" panose="020B0604020202020204" pitchFamily="34" charset="0"/>
            </a:endParaRPr>
          </a:p>
          <a:p>
            <a:r>
              <a:rPr lang="en-US" sz="2000" dirty="0">
                <a:solidFill>
                  <a:schemeClr val="bg1"/>
                </a:solidFill>
                <a:latin typeface="Arial" panose="020B0604020202020204" pitchFamily="34" charset="0"/>
                <a:cs typeface="Arial" panose="020B0604020202020204" pitchFamily="34" charset="0"/>
              </a:rPr>
              <a:t>References</a:t>
            </a:r>
            <a:endParaRPr lang="en-AT"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B1F0D235-E73A-31A0-926C-3F17564FB8DC}"/>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P5.2-296</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3B04CCB8-44D4-3C65-4ECB-3604610A50A2}"/>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408B100-C472-9946-4E63-0844C30E25A7}"/>
              </a:ext>
            </a:extLst>
          </p:cNvPr>
          <p:cNvSpPr txBox="1"/>
          <p:nvPr/>
        </p:nvSpPr>
        <p:spPr>
          <a:xfrm>
            <a:off x="116732" y="1301593"/>
            <a:ext cx="10097785" cy="2308324"/>
          </a:xfrm>
          <a:prstGeom prst="rect">
            <a:avLst/>
          </a:prstGeom>
          <a:noFill/>
        </p:spPr>
        <p:txBody>
          <a:bodyPr wrap="square">
            <a:spAutoFit/>
          </a:bodyPr>
          <a:lstStyle/>
          <a:p>
            <a:pPr marL="180340" indent="-180340" algn="just"/>
            <a:r>
              <a:rPr lang="en-GB" sz="1800" dirty="0">
                <a:effectLst/>
                <a:latin typeface="Calibri" panose="020F0502020204030204" pitchFamily="34" charset="0"/>
                <a:ea typeface="Times New Roman" panose="02020603050405020304" pitchFamily="18" charset="0"/>
              </a:rPr>
              <a:t>Preparatory Commission for the CTBTO (2011). </a:t>
            </a:r>
            <a:r>
              <a:rPr lang="en-GB" sz="1800" i="1" dirty="0">
                <a:effectLst/>
                <a:latin typeface="Calibri" panose="020F0502020204030204" pitchFamily="34" charset="0"/>
                <a:ea typeface="Times New Roman" panose="02020603050405020304" pitchFamily="18" charset="0"/>
              </a:rPr>
              <a:t>Fukushima related measurements by the CTBTO</a:t>
            </a:r>
            <a:r>
              <a:rPr lang="en-GB" sz="1800" dirty="0">
                <a:effectLst/>
                <a:latin typeface="Calibri" panose="020F0502020204030204" pitchFamily="34" charset="0"/>
                <a:ea typeface="Times New Roman" panose="02020603050405020304" pitchFamily="18" charset="0"/>
              </a:rPr>
              <a:t>. </a:t>
            </a:r>
            <a:r>
              <a:rPr lang="en-GB" sz="1800" dirty="0">
                <a:effectLst/>
                <a:latin typeface="Calibri" panose="020F0502020204030204" pitchFamily="34" charset="0"/>
                <a:ea typeface="Times New Roman" panose="02020603050405020304" pitchFamily="18" charset="0"/>
                <a:hlinkClick r:id="rId2"/>
              </a:rPr>
              <a:t>https://www.ctbto.org/news-and-events/news/fukushima-related-measurements-ctbto</a:t>
            </a:r>
            <a:endParaRPr lang="en-GB" sz="1800" dirty="0">
              <a:effectLst/>
              <a:latin typeface="Calibri" panose="020F0502020204030204" pitchFamily="34" charset="0"/>
              <a:ea typeface="Times New Roman" panose="02020603050405020304" pitchFamily="18" charset="0"/>
            </a:endParaRPr>
          </a:p>
          <a:p>
            <a:pPr marL="180340" indent="-180340" algn="just"/>
            <a:endParaRPr lang="en-GB" dirty="0">
              <a:latin typeface="Calibri" panose="020F0502020204030204" pitchFamily="34" charset="0"/>
              <a:ea typeface="Times New Roman" panose="02020603050405020304" pitchFamily="18" charset="0"/>
            </a:endParaRPr>
          </a:p>
          <a:p>
            <a:pPr marL="180340" indent="-180340" algn="just"/>
            <a:r>
              <a:rPr lang="en-GB" sz="1800" dirty="0">
                <a:effectLst/>
                <a:latin typeface="Calibri" panose="020F0502020204030204" pitchFamily="34" charset="0"/>
                <a:ea typeface="Times New Roman" panose="02020603050405020304" pitchFamily="18" charset="0"/>
              </a:rPr>
              <a:t>The Royal Society &amp;the US National Academy of Sciences,(2020), Climate Change: Evidence and Causes, </a:t>
            </a:r>
            <a:r>
              <a:rPr lang="en-GB" sz="1800" dirty="0">
                <a:effectLst/>
                <a:latin typeface="Calibri" panose="020F0502020204030204" pitchFamily="34" charset="0"/>
                <a:ea typeface="Times New Roman" panose="02020603050405020304" pitchFamily="18" charset="0"/>
                <a:hlinkClick r:id="rId3"/>
              </a:rPr>
              <a:t>https://royalsociety.org/~/media/royal_society_content/policy/projects/climate-evidence-causes/climate-change-evidence-causes.pdf</a:t>
            </a:r>
            <a:endParaRPr lang="en-GB" sz="1800" dirty="0">
              <a:effectLst/>
              <a:latin typeface="Calibri" panose="020F0502020204030204" pitchFamily="34" charset="0"/>
              <a:ea typeface="Times New Roman" panose="02020603050405020304" pitchFamily="18" charset="0"/>
            </a:endParaRPr>
          </a:p>
          <a:p>
            <a:pPr marL="180340" indent="-180340" algn="just"/>
            <a:endParaRPr lang="en-GB" sz="1800" dirty="0">
              <a:effectLst/>
              <a:latin typeface="Calibri" panose="020F0502020204030204" pitchFamily="34" charset="0"/>
              <a:ea typeface="Times New Roman" panose="02020603050405020304" pitchFamily="18" charset="0"/>
            </a:endParaRPr>
          </a:p>
          <a:p>
            <a:pPr marL="180340" indent="-180340" algn="just"/>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4365108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3CE6DF87524C48B6D6B55D77CA32CF" ma:contentTypeVersion="9" ma:contentTypeDescription="Create a new document." ma:contentTypeScope="" ma:versionID="a6e918274625b11905a747c2be6969a9">
  <xsd:schema xmlns:xsd="http://www.w3.org/2001/XMLSchema" xmlns:xs="http://www.w3.org/2001/XMLSchema" xmlns:p="http://schemas.microsoft.com/office/2006/metadata/properties" xmlns:ns2="a8ea4116-9efc-4651-a9f7-df6830a54dc9" xmlns:ns3="ba33308d-7d77-4370-9de9-2b1339baf028" targetNamespace="http://schemas.microsoft.com/office/2006/metadata/properties" ma:root="true" ma:fieldsID="bb7ec64c9880a5c7c1975721bc490c54" ns2:_="" ns3:_="">
    <xsd:import namespace="a8ea4116-9efc-4651-a9f7-df6830a54dc9"/>
    <xsd:import namespace="ba33308d-7d77-4370-9de9-2b1339baf02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ea4116-9efc-4651-a9f7-df6830a54d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9e8395b-6b03-452f-b821-0db5c680862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33308d-7d77-4370-9de9-2b1339baf02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9f916e9-7d07-491e-8faf-56f1c26c8070}" ma:internalName="TaxCatchAll" ma:showField="CatchAllData" ma:web="ba33308d-7d77-4370-9de9-2b1339baf0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a33308d-7d77-4370-9de9-2b1339baf028" xsi:nil="true"/>
    <lcf76f155ced4ddcb4097134ff3c332f xmlns="a8ea4116-9efc-4651-a9f7-df6830a54dc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96FDAE-F144-4F08-A9D8-7752045F88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ea4116-9efc-4651-a9f7-df6830a54dc9"/>
    <ds:schemaRef ds:uri="ba33308d-7d77-4370-9de9-2b1339baf0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E1B979-2BF8-4D48-8471-E3324D67613B}">
  <ds:schemaRefs>
    <ds:schemaRef ds:uri="http://schemas.microsoft.com/office/2006/metadata/properties"/>
    <ds:schemaRef ds:uri="http://schemas.microsoft.com/office/infopath/2007/PartnerControls"/>
    <ds:schemaRef ds:uri="ba33308d-7d77-4370-9de9-2b1339baf028"/>
    <ds:schemaRef ds:uri="a8ea4116-9efc-4651-a9f7-df6830a54dc9"/>
  </ds:schemaRefs>
</ds:datastoreItem>
</file>

<file path=customXml/itemProps3.xml><?xml version="1.0" encoding="utf-8"?>
<ds:datastoreItem xmlns:ds="http://schemas.openxmlformats.org/officeDocument/2006/customXml" ds:itemID="{082D5D04-9AE3-40ED-87C0-58034B70B252}">
  <ds:schemaRefs>
    <ds:schemaRef ds:uri="http://schemas.microsoft.com/sharepoint/v3/contenttype/forms"/>
  </ds:schemaRefs>
</ds:datastoreItem>
</file>

<file path=docMetadata/LabelInfo.xml><?xml version="1.0" encoding="utf-8"?>
<clbl:labelList xmlns:clbl="http://schemas.microsoft.com/office/2020/mipLabelMetadata">
  <clbl:label id="{beb0b889-53f4-4e3a-9b3f-a04468ed6d76}" enabled="0" method="" siteId="{beb0b889-53f4-4e3a-9b3f-a04468ed6d76}" removed="1"/>
</clbl:labelList>
</file>

<file path=docProps/app.xml><?xml version="1.0" encoding="utf-8"?>
<Properties xmlns="http://schemas.openxmlformats.org/officeDocument/2006/extended-properties" xmlns:vt="http://schemas.openxmlformats.org/officeDocument/2006/docPropsVTypes">
  <TotalTime>5829</TotalTime>
  <Words>1224</Words>
  <Application>Microsoft Office PowerPoint</Application>
  <PresentationFormat>Widescreen</PresentationFormat>
  <Paragraphs>82</Paragraphs>
  <Slides>9</Slides>
  <Notes>3</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9</vt:i4>
      </vt:variant>
    </vt:vector>
  </HeadingPairs>
  <TitlesOfParts>
    <vt:vector size="17" baseType="lpstr">
      <vt:lpstr>Arial</vt:lpstr>
      <vt:lpstr>Calibri</vt:lpstr>
      <vt:lpstr>Calibri Light</vt:lpstr>
      <vt:lpstr>Times New Roman</vt:lpstr>
      <vt:lpstr>WordVisi_MSFontService</vt:lpstr>
      <vt:lpstr>Custom Design</vt:lpstr>
      <vt:lpstr>Office Theme</vt:lpstr>
      <vt:lpstr>Unknown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KUSMIERCZYK-MICHULEC Jolanta</cp:lastModifiedBy>
  <cp:revision>47</cp:revision>
  <dcterms:created xsi:type="dcterms:W3CDTF">2023-04-18T13:25:54Z</dcterms:created>
  <dcterms:modified xsi:type="dcterms:W3CDTF">2023-06-08T13:41:46Z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0x010100113CE6DF87524C48B6D6B55D77CA32CF</vt:lpwstr>
  </property>
</Properties>
</file>