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p:scale>
          <a:sx n="66" d="100"/>
          <a:sy n="66" d="100"/>
        </p:scale>
        <p:origin x="960"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90678" y="87771"/>
            <a:ext cx="6826135" cy="1846659"/>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Observed Tidal Effects in the Fine Temperature Variations Measured in a Deep Underground Tunnel of the Northern Caucasus Geophysical Observatory of IPE </a:t>
            </a:r>
            <a:r>
              <a:rPr lang="en-US" b="1" dirty="0" smtClean="0">
                <a:solidFill>
                  <a:schemeClr val="bg1"/>
                </a:solidFill>
                <a:latin typeface="Arial" panose="020B0604020202020204" pitchFamily="34" charset="0"/>
                <a:cs typeface="Arial" panose="020B0604020202020204" pitchFamily="34" charset="0"/>
              </a:rPr>
              <a:t>RAS</a:t>
            </a: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 </a:t>
            </a:r>
            <a:r>
              <a:rPr lang="en-US" b="1" u="sng" dirty="0">
                <a:solidFill>
                  <a:schemeClr val="bg1"/>
                </a:solidFill>
                <a:latin typeface="Arial" panose="020B0604020202020204" pitchFamily="34" charset="0"/>
                <a:cs typeface="Arial" panose="020B0604020202020204" pitchFamily="34" charset="0"/>
              </a:rPr>
              <a:t>Valentin </a:t>
            </a:r>
            <a:r>
              <a:rPr lang="en-US" b="1" u="sng" dirty="0" smtClean="0">
                <a:solidFill>
                  <a:schemeClr val="bg1"/>
                </a:solidFill>
                <a:latin typeface="Arial" panose="020B0604020202020204" pitchFamily="34" charset="0"/>
                <a:cs typeface="Arial" panose="020B0604020202020204" pitchFamily="34" charset="0"/>
              </a:rPr>
              <a:t>Gravirov</a:t>
            </a:r>
            <a:r>
              <a:rPr lang="en-US" b="1" baseline="30000" dirty="0" smtClean="0">
                <a:solidFill>
                  <a:schemeClr val="bg1"/>
                </a:solidFill>
                <a:latin typeface="Arial" panose="020B0604020202020204" pitchFamily="34" charset="0"/>
                <a:cs typeface="Arial" panose="020B0604020202020204" pitchFamily="34" charset="0"/>
              </a:rPr>
              <a:t>1</a:t>
            </a:r>
            <a:r>
              <a:rPr lang="en-US" dirty="0" smtClean="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Dmitry </a:t>
            </a:r>
            <a:r>
              <a:rPr lang="en-US" dirty="0" smtClean="0">
                <a:solidFill>
                  <a:schemeClr val="bg1"/>
                </a:solidFill>
                <a:latin typeface="Arial" panose="020B0604020202020204" pitchFamily="34" charset="0"/>
                <a:cs typeface="Arial" panose="020B0604020202020204" pitchFamily="34" charset="0"/>
              </a:rPr>
              <a:t>Likhodeev</a:t>
            </a:r>
            <a:r>
              <a:rPr lang="en-US" baseline="30000" dirty="0" smtClean="0">
                <a:solidFill>
                  <a:schemeClr val="bg1"/>
                </a:solidFill>
                <a:latin typeface="Arial" panose="020B0604020202020204" pitchFamily="34" charset="0"/>
                <a:cs typeface="Arial" panose="020B0604020202020204" pitchFamily="34" charset="0"/>
              </a:rPr>
              <a:t>1</a:t>
            </a:r>
            <a:r>
              <a:rPr lang="en-US" dirty="0" smtClean="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Konstantin </a:t>
            </a:r>
            <a:r>
              <a:rPr lang="en-US" dirty="0" smtClean="0">
                <a:solidFill>
                  <a:schemeClr val="bg1"/>
                </a:solidFill>
                <a:latin typeface="Arial" panose="020B0604020202020204" pitchFamily="34" charset="0"/>
                <a:cs typeface="Arial" panose="020B0604020202020204" pitchFamily="34" charset="0"/>
              </a:rPr>
              <a:t>Kislov</a:t>
            </a:r>
            <a:r>
              <a:rPr lang="en-US" baseline="30000" dirty="0" smtClean="0">
                <a:solidFill>
                  <a:schemeClr val="bg1"/>
                </a:solidFill>
                <a:latin typeface="Arial" panose="020B0604020202020204" pitchFamily="34" charset="0"/>
                <a:cs typeface="Arial" panose="020B0604020202020204" pitchFamily="34" charset="0"/>
              </a:rPr>
              <a:t>2</a:t>
            </a:r>
          </a:p>
          <a:p>
            <a:pPr algn="ctr"/>
            <a:r>
              <a:rPr lang="en-US" sz="1400" dirty="0" smtClean="0">
                <a:solidFill>
                  <a:schemeClr val="bg1"/>
                </a:solidFill>
                <a:latin typeface="Arial" panose="020B0604020202020204" pitchFamily="34" charset="0"/>
                <a:cs typeface="Arial" panose="020B0604020202020204" pitchFamily="34" charset="0"/>
              </a:rPr>
              <a:t>1.The </a:t>
            </a:r>
            <a:r>
              <a:rPr lang="en-US" sz="1400" dirty="0">
                <a:solidFill>
                  <a:schemeClr val="bg1"/>
                </a:solidFill>
                <a:latin typeface="Arial" panose="020B0604020202020204" pitchFamily="34" charset="0"/>
                <a:cs typeface="Arial" panose="020B0604020202020204" pitchFamily="34" charset="0"/>
              </a:rPr>
              <a:t>Schmidt Institute of Physics of the Earth of the Russian Academy of Sciences </a:t>
            </a:r>
            <a:r>
              <a:rPr lang="en-US" sz="1400" dirty="0" smtClean="0">
                <a:solidFill>
                  <a:schemeClr val="bg1"/>
                </a:solidFill>
                <a:latin typeface="Arial" panose="020B0604020202020204" pitchFamily="34" charset="0"/>
                <a:cs typeface="Arial" panose="020B0604020202020204" pitchFamily="34" charset="0"/>
              </a:rPr>
              <a:t>2.Institute </a:t>
            </a:r>
            <a:r>
              <a:rPr lang="en-US" sz="1400" dirty="0">
                <a:solidFill>
                  <a:schemeClr val="bg1"/>
                </a:solidFill>
                <a:latin typeface="Arial" panose="020B0604020202020204" pitchFamily="34" charset="0"/>
                <a:cs typeface="Arial" panose="020B0604020202020204" pitchFamily="34" charset="0"/>
              </a:rPr>
              <a:t>of Earthquake Prediction Theory and Mathematical </a:t>
            </a:r>
            <a:r>
              <a:rPr lang="en-US" sz="1400" dirty="0" smtClean="0">
                <a:solidFill>
                  <a:schemeClr val="bg1"/>
                </a:solidFill>
                <a:latin typeface="Arial" panose="020B0604020202020204" pitchFamily="34" charset="0"/>
                <a:cs typeface="Arial" panose="020B0604020202020204" pitchFamily="34" charset="0"/>
              </a:rPr>
              <a:t>Geophysics the </a:t>
            </a:r>
            <a:r>
              <a:rPr lang="en-US" sz="1400" dirty="0">
                <a:solidFill>
                  <a:schemeClr val="bg1"/>
                </a:solidFill>
                <a:latin typeface="Arial" panose="020B0604020202020204" pitchFamily="34" charset="0"/>
                <a:cs typeface="Arial" panose="020B0604020202020204" pitchFamily="34" charset="0"/>
              </a:rPr>
              <a:t>Russian Academy of Sciences </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location of the Northern Caucasus Geophysical Observatory of the </a:t>
            </a:r>
            <a:r>
              <a:rPr lang="en-US" sz="1200" dirty="0" smtClean="0">
                <a:latin typeface="Arial" panose="020B0604020202020204" pitchFamily="34" charset="0"/>
                <a:cs typeface="Arial" panose="020B0604020202020204" pitchFamily="34" charset="0"/>
              </a:rPr>
              <a:t>IPE RAS </a:t>
            </a:r>
            <a:r>
              <a:rPr lang="en-US" sz="1200" dirty="0">
                <a:latin typeface="Arial" panose="020B0604020202020204" pitchFamily="34" charset="0"/>
                <a:cs typeface="Arial" panose="020B0604020202020204" pitchFamily="34" charset="0"/>
              </a:rPr>
              <a:t>in the immediate vicinity of the magma chamber of the Elbrus volcano makes it possible to obtain unique data on the structure and dynamics of the thermal field in its </a:t>
            </a:r>
            <a:r>
              <a:rPr lang="en-US" sz="1200" dirty="0" smtClean="0">
                <a:latin typeface="Arial" panose="020B0604020202020204" pitchFamily="34" charset="0"/>
                <a:cs typeface="Arial" panose="020B0604020202020204" pitchFamily="34" charset="0"/>
              </a:rPr>
              <a:t>vicinity</a:t>
            </a:r>
            <a:endParaRPr lang="en-US" sz="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P5.2-162</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a:t>
            </a:r>
            <a:r>
              <a:rPr lang="en-US" sz="1200" dirty="0" smtClean="0">
                <a:latin typeface="Arial" panose="020B0604020202020204" pitchFamily="34" charset="0"/>
                <a:cs typeface="Arial" panose="020B0604020202020204" pitchFamily="34" charset="0"/>
              </a:rPr>
              <a:t>data used for this research </a:t>
            </a:r>
            <a:r>
              <a:rPr lang="en-US" sz="1200" dirty="0">
                <a:latin typeface="Arial" panose="020B0604020202020204" pitchFamily="34" charset="0"/>
                <a:cs typeface="Arial" panose="020B0604020202020204" pitchFamily="34" charset="0"/>
              </a:rPr>
              <a:t>were the results of real-scale observations carried out at the North Caucasus  Geophysical </a:t>
            </a:r>
            <a:r>
              <a:rPr lang="en-US" sz="1200" dirty="0" smtClean="0">
                <a:latin typeface="Arial" panose="020B0604020202020204" pitchFamily="34" charset="0"/>
                <a:cs typeface="Arial" panose="020B0604020202020204" pitchFamily="34" charset="0"/>
              </a:rPr>
              <a:t>Observatory </a:t>
            </a:r>
            <a:r>
              <a:rPr lang="en-US" sz="1200" dirty="0">
                <a:latin typeface="Arial" panose="020B0604020202020204" pitchFamily="34" charset="0"/>
                <a:cs typeface="Arial" panose="020B0604020202020204" pitchFamily="34" charset="0"/>
              </a:rPr>
              <a:t>located at a depth of 3.9 km from the adit entrance</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Qualitative comparison between the normalized </a:t>
            </a:r>
            <a:r>
              <a:rPr lang="en-US" sz="1200" dirty="0" smtClean="0">
                <a:latin typeface="Arial" panose="020B0604020202020204" pitchFamily="34" charset="0"/>
                <a:cs typeface="Arial" panose="020B0604020202020204" pitchFamily="34" charset="0"/>
              </a:rPr>
              <a:t>precise temperature </a:t>
            </a:r>
            <a:r>
              <a:rPr lang="en-US" sz="1200" dirty="0">
                <a:latin typeface="Arial" panose="020B0604020202020204" pitchFamily="34" charset="0"/>
                <a:cs typeface="Arial" panose="020B0604020202020204" pitchFamily="34" charset="0"/>
              </a:rPr>
              <a:t>variations in the deep adit </a:t>
            </a:r>
            <a:r>
              <a:rPr lang="en-US" sz="1200" dirty="0" smtClean="0">
                <a:latin typeface="Arial" panose="020B0604020202020204" pitchFamily="34" charset="0"/>
                <a:cs typeface="Arial" panose="020B0604020202020204" pitchFamily="34" charset="0"/>
              </a:rPr>
              <a:t>and </a:t>
            </a:r>
            <a:r>
              <a:rPr lang="en-US" sz="1200" dirty="0">
                <a:latin typeface="Arial" panose="020B0604020202020204" pitchFamily="34" charset="0"/>
                <a:cs typeface="Arial" panose="020B0604020202020204" pitchFamily="34" charset="0"/>
              </a:rPr>
              <a:t>the normalized theoretical estimate of local values of the vertical component of the gravitational potential </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The observed </a:t>
            </a:r>
            <a:r>
              <a:rPr lang="en-US" sz="1200" dirty="0">
                <a:latin typeface="Arial" panose="020B0604020202020204" pitchFamily="34" charset="0"/>
                <a:cs typeface="Arial" panose="020B0604020202020204" pitchFamily="34" charset="0"/>
              </a:rPr>
              <a:t>temperature variations may be caused, among other reasons, by the convective component of the heat and mass transfer as a result of the periodic effect of solar–lunar forces (tides) on the geophysical </a:t>
            </a:r>
            <a:r>
              <a:rPr lang="en-US" sz="1200" dirty="0" smtClean="0">
                <a:latin typeface="Arial" panose="020B0604020202020204" pitchFamily="34" charset="0"/>
                <a:cs typeface="Arial" panose="020B0604020202020204" pitchFamily="34" charset="0"/>
              </a:rPr>
              <a:t>medium</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Image" descr="Image"/>
          <p:cNvPicPr>
            <a:picLocks noChangeAspect="1"/>
          </p:cNvPicPr>
          <p:nvPr/>
        </p:nvPicPr>
        <p:blipFill>
          <a:blip r:embed="rId2">
            <a:extLst/>
          </a:blip>
          <a:stretch>
            <a:fillRect/>
          </a:stretch>
        </p:blipFill>
        <p:spPr>
          <a:xfrm>
            <a:off x="9704031" y="432985"/>
            <a:ext cx="1014769" cy="866030"/>
          </a:xfrm>
          <a:prstGeom prst="rect">
            <a:avLst/>
          </a:prstGeom>
          <a:ln w="12700">
            <a:miter lim="400000"/>
          </a:ln>
        </p:spPr>
      </p:pic>
      <p:pic>
        <p:nvPicPr>
          <p:cNvPr id="11" name="Picture 132" descr="http://www.mitp.ru/images/LogoMITP_R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778" y="291105"/>
            <a:ext cx="702650" cy="114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a:t>
            </a:r>
            <a:endParaRPr lang="ru-RU" sz="1800" dirty="0" smtClean="0">
              <a:solidFill>
                <a:schemeClr val="bg1"/>
              </a:solidFill>
              <a:latin typeface="Arial" panose="020B0604020202020204" pitchFamily="34" charset="0"/>
              <a:cs typeface="Arial" panose="020B0604020202020204" pitchFamily="34" charset="0"/>
            </a:endParaRPr>
          </a:p>
          <a:p>
            <a:r>
              <a:rPr lang="en-US" sz="1800" dirty="0" smtClean="0">
                <a:solidFill>
                  <a:schemeClr val="bg1"/>
                </a:solidFill>
                <a:latin typeface="Arial" panose="020B0604020202020204" pitchFamily="34" charset="0"/>
                <a:cs typeface="Arial" panose="020B0604020202020204" pitchFamily="34" charset="0"/>
              </a:rPr>
              <a:t>The </a:t>
            </a:r>
            <a:r>
              <a:rPr lang="en-US" sz="1800" dirty="0">
                <a:solidFill>
                  <a:schemeClr val="bg1"/>
                </a:solidFill>
                <a:latin typeface="Arial" panose="020B0604020202020204" pitchFamily="34" charset="0"/>
                <a:cs typeface="Arial" panose="020B0604020202020204" pitchFamily="34" charset="0"/>
              </a:rPr>
              <a:t>importance of the research</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P5.2-162</a:t>
            </a:r>
            <a:endParaRPr lang="en-AT"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6" name="Image" descr="Image"/>
          <p:cNvPicPr>
            <a:picLocks noChangeAspect="1"/>
          </p:cNvPicPr>
          <p:nvPr/>
        </p:nvPicPr>
        <p:blipFill>
          <a:blip r:embed="rId2">
            <a:extLst/>
          </a:blip>
          <a:stretch>
            <a:fillRect/>
          </a:stretch>
        </p:blipFill>
        <p:spPr>
          <a:xfrm>
            <a:off x="10214517" y="112961"/>
            <a:ext cx="1014769" cy="866030"/>
          </a:xfrm>
          <a:prstGeom prst="rect">
            <a:avLst/>
          </a:prstGeom>
          <a:ln w="12700">
            <a:miter lim="400000"/>
          </a:ln>
        </p:spPr>
      </p:pic>
      <p:pic>
        <p:nvPicPr>
          <p:cNvPr id="5" name="Рисунок 4"/>
          <p:cNvPicPr>
            <a:picLocks noChangeAspect="1"/>
          </p:cNvPicPr>
          <p:nvPr/>
        </p:nvPicPr>
        <p:blipFill>
          <a:blip r:embed="rId3"/>
          <a:stretch>
            <a:fillRect/>
          </a:stretch>
        </p:blipFill>
        <p:spPr>
          <a:xfrm>
            <a:off x="11381201" y="112961"/>
            <a:ext cx="707197" cy="1146147"/>
          </a:xfrm>
          <a:prstGeom prst="rect">
            <a:avLst/>
          </a:prstGeom>
        </p:spPr>
      </p:pic>
      <p:sp>
        <p:nvSpPr>
          <p:cNvPr id="8" name="Прямоугольник 7"/>
          <p:cNvSpPr/>
          <p:nvPr/>
        </p:nvSpPr>
        <p:spPr>
          <a:xfrm>
            <a:off x="203201" y="1259108"/>
            <a:ext cx="10134600" cy="5386090"/>
          </a:xfrm>
          <a:prstGeom prst="rect">
            <a:avLst/>
          </a:prstGeom>
        </p:spPr>
        <p:txBody>
          <a:bodyPr wrap="square">
            <a:spAutoFit/>
          </a:bodyPr>
          <a:lstStyle/>
          <a:p>
            <a:pPr algn="just" defTabSz="541338">
              <a:spcAft>
                <a:spcPts val="600"/>
              </a:spcAft>
            </a:pP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fundamental research into deep layered </a:t>
            </a:r>
            <a:r>
              <a:rPr lang="en-US" dirty="0" smtClean="0">
                <a:latin typeface="Arial" panose="020B0604020202020204" pitchFamily="34" charset="0"/>
                <a:cs typeface="Arial" panose="020B0604020202020204" pitchFamily="34" charset="0"/>
              </a:rPr>
              <a:t>inhomogeneous</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media </a:t>
            </a:r>
            <a:r>
              <a:rPr lang="en-US" dirty="0">
                <a:latin typeface="Arial" panose="020B0604020202020204" pitchFamily="34" charset="0"/>
                <a:cs typeface="Arial" panose="020B0604020202020204" pitchFamily="34" charset="0"/>
              </a:rPr>
              <a:t>within the lithosphere, which </a:t>
            </a:r>
            <a:r>
              <a:rPr lang="en-US" dirty="0" smtClean="0">
                <a:latin typeface="Arial" panose="020B0604020202020204" pitchFamily="34" charset="0"/>
                <a:cs typeface="Arial" panose="020B0604020202020204" pitchFamily="34" charset="0"/>
              </a:rPr>
              <a:t>are</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responsible </a:t>
            </a:r>
            <a:r>
              <a:rPr lang="en-US" dirty="0">
                <a:latin typeface="Arial" panose="020B0604020202020204" pitchFamily="34" charset="0"/>
                <a:cs typeface="Arial" panose="020B0604020202020204" pitchFamily="34" charset="0"/>
              </a:rPr>
              <a:t>for the formation and evolution of </a:t>
            </a:r>
            <a:r>
              <a:rPr lang="en-US" dirty="0" smtClean="0">
                <a:latin typeface="Arial" panose="020B0604020202020204" pitchFamily="34" charset="0"/>
                <a:cs typeface="Arial" panose="020B0604020202020204" pitchFamily="34" charset="0"/>
              </a:rPr>
              <a:t>fluid–magmatic </a:t>
            </a:r>
            <a:r>
              <a:rPr lang="en-US" dirty="0">
                <a:latin typeface="Arial" panose="020B0604020202020204" pitchFamily="34" charset="0"/>
                <a:cs typeface="Arial" panose="020B0604020202020204" pitchFamily="34" charset="0"/>
              </a:rPr>
              <a:t>systems in the region of the North </a:t>
            </a:r>
            <a:r>
              <a:rPr lang="en-US" dirty="0" smtClean="0">
                <a:latin typeface="Arial" panose="020B0604020202020204" pitchFamily="34" charset="0"/>
                <a:cs typeface="Arial" panose="020B0604020202020204" pitchFamily="34" charset="0"/>
              </a:rPr>
              <a:t>Caucasus</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t>
            </a:r>
            <a:r>
              <a:rPr lang="en-US" dirty="0">
                <a:latin typeface="Arial" panose="020B0604020202020204" pitchFamily="34" charset="0"/>
                <a:cs typeface="Arial" panose="020B0604020202020204" pitchFamily="34" charset="0"/>
              </a:rPr>
              <a:t>the modern stage, are inseparably connected </a:t>
            </a:r>
            <a:r>
              <a:rPr lang="en-US" dirty="0" smtClean="0">
                <a:latin typeface="Arial" panose="020B0604020202020204" pitchFamily="34" charset="0"/>
                <a:cs typeface="Arial" panose="020B0604020202020204" pitchFamily="34" charset="0"/>
              </a:rPr>
              <a:t>with</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necessity to obtain novel and the most </a:t>
            </a:r>
            <a:r>
              <a:rPr lang="en-US" dirty="0" smtClean="0">
                <a:latin typeface="Arial" panose="020B0604020202020204" pitchFamily="34" charset="0"/>
                <a:cs typeface="Arial" panose="020B0604020202020204" pitchFamily="34" charset="0"/>
              </a:rPr>
              <a:t>reliable</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information </a:t>
            </a:r>
            <a:r>
              <a:rPr lang="en-US" dirty="0">
                <a:latin typeface="Arial" panose="020B0604020202020204" pitchFamily="34" charset="0"/>
                <a:cs typeface="Arial" panose="020B0604020202020204" pitchFamily="34" charset="0"/>
              </a:rPr>
              <a:t>about the entire set of </a:t>
            </a:r>
            <a:r>
              <a:rPr lang="en-US" dirty="0" smtClean="0">
                <a:latin typeface="Arial" panose="020B0604020202020204" pitchFamily="34" charset="0"/>
                <a:cs typeface="Arial" panose="020B0604020202020204" pitchFamily="34" charset="0"/>
              </a:rPr>
              <a:t>geological–geophysical</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processes </a:t>
            </a:r>
            <a:r>
              <a:rPr lang="en-US" dirty="0">
                <a:latin typeface="Arial" panose="020B0604020202020204" pitchFamily="34" charset="0"/>
                <a:cs typeface="Arial" panose="020B0604020202020204" pitchFamily="34" charset="0"/>
              </a:rPr>
              <a:t>that are manifested in </a:t>
            </a:r>
            <a:r>
              <a:rPr lang="en-US" dirty="0" smtClean="0">
                <a:latin typeface="Arial" panose="020B0604020202020204" pitchFamily="34" charset="0"/>
                <a:cs typeface="Arial" panose="020B0604020202020204" pitchFamily="34" charset="0"/>
              </a:rPr>
              <a:t>regular</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changes </a:t>
            </a:r>
            <a:r>
              <a:rPr lang="en-US" dirty="0">
                <a:latin typeface="Arial" panose="020B0604020202020204" pitchFamily="34" charset="0"/>
                <a:cs typeface="Arial" panose="020B0604020202020204" pitchFamily="34" charset="0"/>
              </a:rPr>
              <a:t>in various geophysical fields.</a:t>
            </a:r>
          </a:p>
          <a:p>
            <a:pPr algn="just" defTabSz="541338">
              <a:spcAft>
                <a:spcPts val="600"/>
              </a:spcAft>
            </a:pP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applied to geophysical and tectonic problems</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fluids </a:t>
            </a:r>
            <a:r>
              <a:rPr lang="en-US" dirty="0">
                <a:latin typeface="Arial" panose="020B0604020202020204" pitchFamily="34" charset="0"/>
                <a:cs typeface="Arial" panose="020B0604020202020204" pitchFamily="34" charset="0"/>
              </a:rPr>
              <a:t>should be considered as a liquid or </a:t>
            </a:r>
            <a:r>
              <a:rPr lang="en-US" dirty="0" smtClean="0">
                <a:latin typeface="Arial" panose="020B0604020202020204" pitchFamily="34" charset="0"/>
                <a:cs typeface="Arial" panose="020B0604020202020204" pitchFamily="34" charset="0"/>
              </a:rPr>
              <a:t>gaseous–liquid</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substances </a:t>
            </a:r>
            <a:r>
              <a:rPr lang="en-US" dirty="0">
                <a:latin typeface="Arial" panose="020B0604020202020204" pitchFamily="34" charset="0"/>
                <a:cs typeface="Arial" panose="020B0604020202020204" pitchFamily="34" charset="0"/>
              </a:rPr>
              <a:t>that differ from the mineral </a:t>
            </a:r>
            <a:r>
              <a:rPr lang="en-US" dirty="0" smtClean="0">
                <a:latin typeface="Arial" panose="020B0604020202020204" pitchFamily="34" charset="0"/>
                <a:cs typeface="Arial" panose="020B0604020202020204" pitchFamily="34" charset="0"/>
              </a:rPr>
              <a:t>composition</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the lithosphere in a lower density and viscosity</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also in high migration ability. The fluid phase </a:t>
            </a:r>
            <a:r>
              <a:rPr lang="en-US" dirty="0" smtClean="0">
                <a:latin typeface="Arial" panose="020B0604020202020204" pitchFamily="34" charset="0"/>
                <a:cs typeface="Arial" panose="020B0604020202020204" pitchFamily="34" charset="0"/>
              </a:rPr>
              <a:t>and</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its </a:t>
            </a:r>
            <a:r>
              <a:rPr lang="en-US" dirty="0">
                <a:latin typeface="Arial" panose="020B0604020202020204" pitchFamily="34" charset="0"/>
                <a:cs typeface="Arial" panose="020B0604020202020204" pitchFamily="34" charset="0"/>
              </a:rPr>
              <a:t>characteristics in different parts of the Earth’s </a:t>
            </a:r>
            <a:r>
              <a:rPr lang="en-US" dirty="0" smtClean="0">
                <a:latin typeface="Arial" panose="020B0604020202020204" pitchFamily="34" charset="0"/>
                <a:cs typeface="Arial" panose="020B0604020202020204" pitchFamily="34" charset="0"/>
              </a:rPr>
              <a:t>crust</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change </a:t>
            </a:r>
            <a:r>
              <a:rPr lang="en-US" dirty="0">
                <a:latin typeface="Arial" panose="020B0604020202020204" pitchFamily="34" charset="0"/>
                <a:cs typeface="Arial" panose="020B0604020202020204" pitchFamily="34" charset="0"/>
              </a:rPr>
              <a:t>within a broad range. For example, </a:t>
            </a:r>
            <a:r>
              <a:rPr lang="en-US" dirty="0" smtClean="0">
                <a:latin typeface="Arial" panose="020B0604020202020204" pitchFamily="34" charset="0"/>
                <a:cs typeface="Arial" panose="020B0604020202020204" pitchFamily="34" charset="0"/>
              </a:rPr>
              <a:t>within</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horizons </a:t>
            </a:r>
            <a:r>
              <a:rPr lang="en-US" dirty="0">
                <a:latin typeface="Arial" panose="020B0604020202020204" pitchFamily="34" charset="0"/>
                <a:cs typeface="Arial" panose="020B0604020202020204" pitchFamily="34" charset="0"/>
              </a:rPr>
              <a:t>occurring at small depths, fluids are </a:t>
            </a:r>
            <a:r>
              <a:rPr lang="en-US" dirty="0" smtClean="0">
                <a:latin typeface="Arial" panose="020B0604020202020204" pitchFamily="34" charset="0"/>
                <a:cs typeface="Arial" panose="020B0604020202020204" pitchFamily="34" charset="0"/>
              </a:rPr>
              <a:t>represented</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water with more or less significant </a:t>
            </a:r>
            <a:r>
              <a:rPr lang="en-US" dirty="0" smtClean="0">
                <a:latin typeface="Arial" panose="020B0604020202020204" pitchFamily="34" charset="0"/>
                <a:cs typeface="Arial" panose="020B0604020202020204" pitchFamily="34" charset="0"/>
              </a:rPr>
              <a:t>contents</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dissolved salts and gases </a:t>
            </a:r>
            <a:r>
              <a:rPr lang="en-US" dirty="0" smtClean="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The area of the </a:t>
            </a:r>
            <a:r>
              <a:rPr lang="en-US" dirty="0" smtClean="0">
                <a:latin typeface="Arial" panose="020B0604020202020204" pitchFamily="34" charset="0"/>
                <a:cs typeface="Arial" panose="020B0604020202020204" pitchFamily="34" charset="0"/>
              </a:rPr>
              <a:t>Elbrus</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volcanic </a:t>
            </a:r>
            <a:r>
              <a:rPr lang="en-US" dirty="0">
                <a:latin typeface="Arial" panose="020B0604020202020204" pitchFamily="34" charset="0"/>
                <a:cs typeface="Arial" panose="020B0604020202020204" pitchFamily="34" charset="0"/>
              </a:rPr>
              <a:t>center </a:t>
            </a:r>
            <a:r>
              <a:rPr lang="en-US" dirty="0" smtClean="0">
                <a:latin typeface="Arial" panose="020B0604020202020204" pitchFamily="34" charset="0"/>
                <a:cs typeface="Arial" panose="020B0604020202020204" pitchFamily="34" charset="0"/>
              </a:rPr>
              <a:t>[2, 3] </a:t>
            </a:r>
            <a:r>
              <a:rPr lang="en-US" dirty="0">
                <a:latin typeface="Arial" panose="020B0604020202020204" pitchFamily="34" charset="0"/>
                <a:cs typeface="Arial" panose="020B0604020202020204" pitchFamily="34" charset="0"/>
              </a:rPr>
              <a:t>is characterized by the </a:t>
            </a:r>
            <a:r>
              <a:rPr lang="en-US" dirty="0" smtClean="0">
                <a:latin typeface="Arial" panose="020B0604020202020204" pitchFamily="34" charset="0"/>
                <a:cs typeface="Arial" panose="020B0604020202020204" pitchFamily="34" charset="0"/>
              </a:rPr>
              <a:t>predominance</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acidulous mineral water springs.</a:t>
            </a:r>
          </a:p>
          <a:p>
            <a:pPr algn="just" defTabSz="541338">
              <a:spcAft>
                <a:spcPts val="600"/>
              </a:spcAft>
            </a:pP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Certain </a:t>
            </a:r>
            <a:r>
              <a:rPr lang="en-US" dirty="0">
                <a:latin typeface="Arial" panose="020B0604020202020204" pitchFamily="34" charset="0"/>
                <a:cs typeface="Arial" panose="020B0604020202020204" pitchFamily="34" charset="0"/>
              </a:rPr>
              <a:t>difficulties related to the lack of data on </a:t>
            </a:r>
            <a:r>
              <a:rPr lang="en-US" dirty="0" smtClean="0">
                <a:latin typeface="Arial" panose="020B0604020202020204" pitchFamily="34" charset="0"/>
                <a:cs typeface="Arial" panose="020B0604020202020204" pitchFamily="34" charset="0"/>
              </a:rPr>
              <a:t>the</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physical–mechanical </a:t>
            </a:r>
            <a:r>
              <a:rPr lang="en-US" dirty="0">
                <a:latin typeface="Arial" panose="020B0604020202020204" pitchFamily="34" charset="0"/>
                <a:cs typeface="Arial" panose="020B0604020202020204" pitchFamily="34" charset="0"/>
              </a:rPr>
              <a:t>properties of the main </a:t>
            </a:r>
            <a:r>
              <a:rPr lang="en-US" dirty="0" smtClean="0">
                <a:latin typeface="Arial" panose="020B0604020202020204" pitchFamily="34" charset="0"/>
                <a:cs typeface="Arial" panose="020B0604020202020204" pitchFamily="34" charset="0"/>
              </a:rPr>
              <a:t>elements</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the magmatic feeding system impose limitations </a:t>
            </a:r>
            <a:r>
              <a:rPr lang="en-US" dirty="0" smtClean="0">
                <a:latin typeface="Arial" panose="020B0604020202020204" pitchFamily="34" charset="0"/>
                <a:cs typeface="Arial" panose="020B0604020202020204" pitchFamily="34" charset="0"/>
              </a:rPr>
              <a:t>on</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possible </a:t>
            </a:r>
            <a:r>
              <a:rPr lang="en-US" dirty="0">
                <a:latin typeface="Arial" panose="020B0604020202020204" pitchFamily="34" charset="0"/>
                <a:cs typeface="Arial" panose="020B0604020202020204" pitchFamily="34" charset="0"/>
              </a:rPr>
              <a:t>simulation of geodynamic processes; however</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problems can be resolved by the use of </a:t>
            </a:r>
            <a:r>
              <a:rPr lang="en-US" dirty="0" smtClean="0">
                <a:latin typeface="Arial" panose="020B0604020202020204" pitchFamily="34" charset="0"/>
                <a:cs typeface="Arial" panose="020B0604020202020204" pitchFamily="34" charset="0"/>
              </a:rPr>
              <a:t>data</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from </a:t>
            </a:r>
            <a:r>
              <a:rPr lang="en-US" dirty="0">
                <a:latin typeface="Arial" panose="020B0604020202020204" pitchFamily="34" charset="0"/>
                <a:cs typeface="Arial" panose="020B0604020202020204" pitchFamily="34" charset="0"/>
              </a:rPr>
              <a:t>precise quartz </a:t>
            </a:r>
            <a:r>
              <a:rPr lang="en-US" dirty="0" err="1">
                <a:latin typeface="Arial" panose="020B0604020202020204" pitchFamily="34" charset="0"/>
                <a:cs typeface="Arial" panose="020B0604020202020204" pitchFamily="34" charset="0"/>
              </a:rPr>
              <a:t>tiltmeters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Due to their design</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these </a:t>
            </a:r>
            <a:r>
              <a:rPr lang="en-US" dirty="0" err="1">
                <a:latin typeface="Arial" panose="020B0604020202020204" pitchFamily="34" charset="0"/>
                <a:cs typeface="Arial" panose="020B0604020202020204" pitchFamily="34" charset="0"/>
              </a:rPr>
              <a:t>tiltmeters</a:t>
            </a:r>
            <a:r>
              <a:rPr lang="en-US" dirty="0">
                <a:latin typeface="Arial" panose="020B0604020202020204" pitchFamily="34" charset="0"/>
                <a:cs typeface="Arial" panose="020B0604020202020204" pitchFamily="34" charset="0"/>
              </a:rPr>
              <a:t> are affected by weak thermal noise</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this point has determined the necessity to </a:t>
            </a:r>
            <a:r>
              <a:rPr lang="en-US" dirty="0" smtClean="0">
                <a:latin typeface="Arial" panose="020B0604020202020204" pitchFamily="34" charset="0"/>
                <a:cs typeface="Arial" panose="020B0604020202020204" pitchFamily="34" charset="0"/>
              </a:rPr>
              <a:t>organize</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system for strict temperature control in </a:t>
            </a:r>
            <a:r>
              <a:rPr lang="en-US" dirty="0" smtClean="0">
                <a:latin typeface="Arial" panose="020B0604020202020204" pitchFamily="34" charset="0"/>
                <a:cs typeface="Arial" panose="020B0604020202020204" pitchFamily="34" charset="0"/>
              </a:rPr>
              <a:t>the</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underground laboratory (Fig.1).</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Objectives of the research</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P5.2-162</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descr="Image"/>
          <p:cNvPicPr>
            <a:picLocks noChangeAspect="1"/>
          </p:cNvPicPr>
          <p:nvPr/>
        </p:nvPicPr>
        <p:blipFill>
          <a:blip r:embed="rId2">
            <a:extLst/>
          </a:blip>
          <a:stretch>
            <a:fillRect/>
          </a:stretch>
        </p:blipFill>
        <p:spPr>
          <a:xfrm>
            <a:off x="10214517" y="112961"/>
            <a:ext cx="1014769" cy="866030"/>
          </a:xfrm>
          <a:prstGeom prst="rect">
            <a:avLst/>
          </a:prstGeom>
          <a:ln w="12700">
            <a:miter lim="400000"/>
          </a:ln>
        </p:spPr>
      </p:pic>
      <p:pic>
        <p:nvPicPr>
          <p:cNvPr id="8" name="Рисунок 7"/>
          <p:cNvPicPr>
            <a:picLocks noChangeAspect="1"/>
          </p:cNvPicPr>
          <p:nvPr/>
        </p:nvPicPr>
        <p:blipFill>
          <a:blip r:embed="rId3"/>
          <a:stretch>
            <a:fillRect/>
          </a:stretch>
        </p:blipFill>
        <p:spPr>
          <a:xfrm>
            <a:off x="11381201" y="112961"/>
            <a:ext cx="707197" cy="1146147"/>
          </a:xfrm>
          <a:prstGeom prst="rect">
            <a:avLst/>
          </a:prstGeom>
        </p:spPr>
      </p:pic>
      <p:sp>
        <p:nvSpPr>
          <p:cNvPr id="4" name="Прямоугольник 3"/>
          <p:cNvSpPr/>
          <p:nvPr/>
        </p:nvSpPr>
        <p:spPr>
          <a:xfrm>
            <a:off x="229448" y="1485440"/>
            <a:ext cx="6273800" cy="4708981"/>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The main goal of the study was to try to find a possible correlation between lunisolar tides recorded by </a:t>
            </a:r>
            <a:r>
              <a:rPr lang="en-US" sz="2000" dirty="0" err="1">
                <a:latin typeface="Arial" panose="020B0604020202020204" pitchFamily="34" charset="0"/>
                <a:cs typeface="Arial" panose="020B0604020202020204" pitchFamily="34" charset="0"/>
              </a:rPr>
              <a:t>tiltmeters</a:t>
            </a:r>
            <a:r>
              <a:rPr lang="en-US" sz="2000" dirty="0">
                <a:latin typeface="Arial" panose="020B0604020202020204" pitchFamily="34" charset="0"/>
                <a:cs typeface="Arial" panose="020B0604020202020204" pitchFamily="34" charset="0"/>
              </a:rPr>
              <a:t> and rock temperature </a:t>
            </a:r>
            <a:r>
              <a:rPr lang="en-US" sz="2000" dirty="0" err="1">
                <a:latin typeface="Arial" panose="020B0604020202020204" pitchFamily="34" charset="0"/>
                <a:cs typeface="Arial" panose="020B0604020202020204" pitchFamily="34" charset="0"/>
              </a:rPr>
              <a:t>microvariations</a:t>
            </a:r>
            <a:r>
              <a:rPr lang="en-US" sz="2000" dirty="0">
                <a:latin typeface="Arial" panose="020B0604020202020204" pitchFamily="34" charset="0"/>
                <a:cs typeface="Arial" panose="020B0604020202020204" pitchFamily="34" charset="0"/>
              </a:rPr>
              <a:t> recorded by a multichannel precision temperature monitoring system</a:t>
            </a:r>
            <a:r>
              <a:rPr lang="en-US" sz="2000" dirty="0" smtClean="0">
                <a:latin typeface="Arial" panose="020B0604020202020204" pitchFamily="34" charset="0"/>
                <a:cs typeface="Arial" panose="020B0604020202020204" pitchFamily="34" charset="0"/>
              </a:rPr>
              <a:t>.</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We want to find that the diurnal and semidiurnal harmonics observed in </a:t>
            </a:r>
            <a:r>
              <a:rPr lang="en-US" sz="2000" dirty="0" err="1">
                <a:latin typeface="Arial" panose="020B0604020202020204" pitchFamily="34" charset="0"/>
                <a:cs typeface="Arial" panose="020B0604020202020204" pitchFamily="34" charset="0"/>
              </a:rPr>
              <a:t>microvariations</a:t>
            </a:r>
            <a:r>
              <a:rPr lang="en-US" sz="2000" dirty="0">
                <a:latin typeface="Arial" panose="020B0604020202020204" pitchFamily="34" charset="0"/>
                <a:cs typeface="Arial" panose="020B0604020202020204" pitchFamily="34" charset="0"/>
              </a:rPr>
              <a:t> of the </a:t>
            </a:r>
            <a:r>
              <a:rPr lang="en-US" sz="2000" dirty="0" smtClean="0">
                <a:latin typeface="Arial" panose="020B0604020202020204" pitchFamily="34" charset="0"/>
                <a:cs typeface="Arial" panose="020B0604020202020204" pitchFamily="34" charset="0"/>
              </a:rPr>
              <a:t>underground temperature </a:t>
            </a:r>
            <a:r>
              <a:rPr lang="en-US" sz="2000" dirty="0">
                <a:latin typeface="Arial" panose="020B0604020202020204" pitchFamily="34" charset="0"/>
                <a:cs typeface="Arial" panose="020B0604020202020204" pitchFamily="34" charset="0"/>
              </a:rPr>
              <a:t>may be associated with the convective component of heat and mass transfer, which </a:t>
            </a:r>
            <a:r>
              <a:rPr lang="en-US" sz="2000" dirty="0" smtClean="0">
                <a:latin typeface="Arial" panose="020B0604020202020204" pitchFamily="34" charset="0"/>
                <a:cs typeface="Arial" panose="020B0604020202020204" pitchFamily="34" charset="0"/>
              </a:rPr>
              <a:t>is largely </a:t>
            </a:r>
            <a:r>
              <a:rPr lang="en-US" sz="2000" dirty="0">
                <a:latin typeface="Arial" panose="020B0604020202020204" pitchFamily="34" charset="0"/>
                <a:cs typeface="Arial" panose="020B0604020202020204" pitchFamily="34" charset="0"/>
              </a:rPr>
              <a:t>determined by the corresponding changes in the regime of regular fluid migration due to the periodic </a:t>
            </a:r>
            <a:r>
              <a:rPr lang="en-US" sz="2000" dirty="0" smtClean="0">
                <a:latin typeface="Arial" panose="020B0604020202020204" pitchFamily="34" charset="0"/>
                <a:cs typeface="Arial" panose="020B0604020202020204" pitchFamily="34" charset="0"/>
              </a:rPr>
              <a:t>influence of </a:t>
            </a:r>
            <a:r>
              <a:rPr lang="en-US" sz="2000" dirty="0">
                <a:latin typeface="Arial" panose="020B0604020202020204" pitchFamily="34" charset="0"/>
                <a:cs typeface="Arial" panose="020B0604020202020204" pitchFamily="34" charset="0"/>
              </a:rPr>
              <a:t>the combined solar–lunar tide effects on the geophysical medium in the deep underground tunnel.</a:t>
            </a:r>
            <a:endParaRPr lang="ru-RU" sz="2000" dirty="0">
              <a:latin typeface="Arial" panose="020B0604020202020204" pitchFamily="34" charset="0"/>
              <a:cs typeface="Arial" panose="020B0604020202020204" pitchFamily="34" charset="0"/>
            </a:endParaRPr>
          </a:p>
        </p:txBody>
      </p:sp>
      <p:sp>
        <p:nvSpPr>
          <p:cNvPr id="9" name="Прямоугольник 8"/>
          <p:cNvSpPr/>
          <p:nvPr/>
        </p:nvSpPr>
        <p:spPr>
          <a:xfrm>
            <a:off x="7673901" y="4459091"/>
            <a:ext cx="2259224" cy="1477328"/>
          </a:xfrm>
          <a:prstGeom prst="rect">
            <a:avLst/>
          </a:prstGeom>
        </p:spPr>
        <p:txBody>
          <a:bodyPr wrap="square">
            <a:spAutoFit/>
          </a:bodyPr>
          <a:lstStyle/>
          <a:p>
            <a:pPr algn="ctr"/>
            <a:r>
              <a:rPr lang="en-US" i="1" dirty="0" smtClean="0">
                <a:latin typeface="Arial" panose="020B0604020202020204" pitchFamily="34" charset="0"/>
                <a:cs typeface="Arial" panose="020B0604020202020204" pitchFamily="34" charset="0"/>
              </a:rPr>
              <a:t>Fig.1. General </a:t>
            </a:r>
            <a:r>
              <a:rPr lang="en-US" i="1" dirty="0">
                <a:latin typeface="Arial" panose="020B0604020202020204" pitchFamily="34" charset="0"/>
                <a:cs typeface="Arial" panose="020B0604020202020204" pitchFamily="34" charset="0"/>
              </a:rPr>
              <a:t>view </a:t>
            </a:r>
            <a:r>
              <a:rPr lang="en-US" i="1" dirty="0" smtClean="0">
                <a:latin typeface="Arial" panose="020B0604020202020204" pitchFamily="34" charset="0"/>
                <a:cs typeface="Arial" panose="020B0604020202020204" pitchFamily="34" charset="0"/>
              </a:rPr>
              <a:t>of developed precise electronic </a:t>
            </a:r>
            <a:r>
              <a:rPr lang="en-US" i="1" dirty="0" err="1" smtClean="0">
                <a:latin typeface="Arial" panose="020B0604020202020204" pitchFamily="34" charset="0"/>
                <a:cs typeface="Arial" panose="020B0604020202020204" pitchFamily="34" charset="0"/>
              </a:rPr>
              <a:t>thermosensor</a:t>
            </a:r>
            <a:r>
              <a:rPr lang="en-US" i="1" dirty="0" smtClean="0">
                <a:latin typeface="Arial" panose="020B0604020202020204" pitchFamily="34" charset="0"/>
                <a:cs typeface="Arial" panose="020B0604020202020204" pitchFamily="34" charset="0"/>
              </a:rPr>
              <a:t> </a:t>
            </a:r>
          </a:p>
          <a:p>
            <a:pPr algn="ctr"/>
            <a:r>
              <a:rPr lang="en-US" i="1" dirty="0" smtClean="0">
                <a:latin typeface="Arial" panose="020B0604020202020204" pitchFamily="34" charset="0"/>
                <a:cs typeface="Arial" panose="020B0604020202020204" pitchFamily="34" charset="0"/>
              </a:rPr>
              <a:t>(one channel) </a:t>
            </a:r>
            <a:endParaRPr lang="en-US" i="1" dirty="0">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860" y="1485440"/>
            <a:ext cx="2727306" cy="271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Methods and data acquisition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P5.2-162</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descr="Image"/>
          <p:cNvPicPr>
            <a:picLocks noChangeAspect="1"/>
          </p:cNvPicPr>
          <p:nvPr/>
        </p:nvPicPr>
        <p:blipFill>
          <a:blip r:embed="rId2">
            <a:extLst/>
          </a:blip>
          <a:stretch>
            <a:fillRect/>
          </a:stretch>
        </p:blipFill>
        <p:spPr>
          <a:xfrm>
            <a:off x="10214517" y="112961"/>
            <a:ext cx="1014769" cy="866030"/>
          </a:xfrm>
          <a:prstGeom prst="rect">
            <a:avLst/>
          </a:prstGeom>
          <a:ln w="12700">
            <a:miter lim="400000"/>
          </a:ln>
        </p:spPr>
      </p:pic>
      <p:pic>
        <p:nvPicPr>
          <p:cNvPr id="8" name="Рисунок 7"/>
          <p:cNvPicPr>
            <a:picLocks noChangeAspect="1"/>
          </p:cNvPicPr>
          <p:nvPr/>
        </p:nvPicPr>
        <p:blipFill>
          <a:blip r:embed="rId3"/>
          <a:stretch>
            <a:fillRect/>
          </a:stretch>
        </p:blipFill>
        <p:spPr>
          <a:xfrm>
            <a:off x="11381201" y="112961"/>
            <a:ext cx="707197" cy="1146147"/>
          </a:xfrm>
          <a:prstGeom prst="rect">
            <a:avLst/>
          </a:prstGeom>
        </p:spPr>
      </p:pic>
      <p:sp>
        <p:nvSpPr>
          <p:cNvPr id="10" name="Прямоугольник 9"/>
          <p:cNvSpPr/>
          <p:nvPr/>
        </p:nvSpPr>
        <p:spPr>
          <a:xfrm>
            <a:off x="5080000" y="4311106"/>
            <a:ext cx="5647266" cy="1815882"/>
          </a:xfrm>
          <a:prstGeom prst="rect">
            <a:avLst/>
          </a:prstGeom>
        </p:spPr>
        <p:txBody>
          <a:bodyPr wrap="square">
            <a:spAutoFit/>
          </a:bodyPr>
          <a:lstStyle/>
          <a:p>
            <a:pPr algn="ctr"/>
            <a:r>
              <a:rPr lang="en-US" sz="1400" i="1" dirty="0">
                <a:latin typeface="Arial" panose="020B0604020202020204" pitchFamily="34" charset="0"/>
                <a:cs typeface="Arial" panose="020B0604020202020204" pitchFamily="34" charset="0"/>
              </a:rPr>
              <a:t>Fig. </a:t>
            </a:r>
            <a:r>
              <a:rPr lang="en-US" sz="1400" i="1" dirty="0" smtClean="0">
                <a:latin typeface="Arial" panose="020B0604020202020204" pitchFamily="34" charset="0"/>
                <a:cs typeface="Arial" panose="020B0604020202020204" pitchFamily="34" charset="0"/>
              </a:rPr>
              <a:t>2. </a:t>
            </a:r>
            <a:r>
              <a:rPr lang="en-US" sz="1400" i="1" dirty="0">
                <a:latin typeface="Arial" panose="020B0604020202020204" pitchFamily="34" charset="0"/>
                <a:cs typeface="Arial" panose="020B0604020202020204" pitchFamily="34" charset="0"/>
              </a:rPr>
              <a:t>Schematic vertical cross section of the underground laboratory in the plane along which the measuring holes are </a:t>
            </a:r>
            <a:r>
              <a:rPr lang="en-US" sz="1400" i="1" dirty="0" smtClean="0">
                <a:latin typeface="Arial" panose="020B0604020202020204" pitchFamily="34" charset="0"/>
                <a:cs typeface="Arial" panose="020B0604020202020204" pitchFamily="34" charset="0"/>
              </a:rPr>
              <a:t>drilled (</a:t>
            </a:r>
            <a:r>
              <a:rPr lang="en-US" sz="1400" i="1" dirty="0">
                <a:latin typeface="Arial" panose="020B0604020202020204" pitchFamily="34" charset="0"/>
                <a:cs typeface="Arial" panose="020B0604020202020204" pitchFamily="34" charset="0"/>
              </a:rPr>
              <a:t>the main elements of the temperature data measuring system are installed in the holes). Z1 to Z8 and the units of precise </a:t>
            </a:r>
            <a:r>
              <a:rPr lang="en-US" sz="1400" i="1" dirty="0" smtClean="0">
                <a:latin typeface="Arial" panose="020B0604020202020204" pitchFamily="34" charset="0"/>
                <a:cs typeface="Arial" panose="020B0604020202020204" pitchFamily="34" charset="0"/>
              </a:rPr>
              <a:t>electron thermometers </a:t>
            </a:r>
            <a:r>
              <a:rPr lang="en-US" sz="1400" i="1" dirty="0">
                <a:latin typeface="Arial" panose="020B0604020202020204" pitchFamily="34" charset="0"/>
                <a:cs typeface="Arial" panose="020B0604020202020204" pitchFamily="34" charset="0"/>
              </a:rPr>
              <a:t>attached to multichannel </a:t>
            </a:r>
            <a:r>
              <a:rPr lang="en-US" sz="1400" i="1" dirty="0" smtClean="0">
                <a:latin typeface="Arial" panose="020B0604020202020204" pitchFamily="34" charset="0"/>
                <a:cs typeface="Arial" panose="020B0604020202020204" pitchFamily="34" charset="0"/>
              </a:rPr>
              <a:t>recorders. </a:t>
            </a:r>
            <a:r>
              <a:rPr lang="en-US" sz="1400" i="1" dirty="0">
                <a:latin typeface="Arial" panose="020B0604020202020204" pitchFamily="34" charset="0"/>
                <a:cs typeface="Arial" panose="020B0604020202020204" pitchFamily="34" charset="0"/>
              </a:rPr>
              <a:t>Gray triangles denote the passive plug made of heat-insulating material to minimize </a:t>
            </a:r>
            <a:r>
              <a:rPr lang="en-US" sz="1400" i="1" dirty="0" smtClean="0">
                <a:latin typeface="Arial" panose="020B0604020202020204" pitchFamily="34" charset="0"/>
                <a:cs typeface="Arial" panose="020B0604020202020204" pitchFamily="34" charset="0"/>
              </a:rPr>
              <a:t>the atmospheric </a:t>
            </a:r>
            <a:r>
              <a:rPr lang="en-US" sz="1400" i="1" dirty="0">
                <a:latin typeface="Arial" panose="020B0604020202020204" pitchFamily="34" charset="0"/>
                <a:cs typeface="Arial" panose="020B0604020202020204" pitchFamily="34" charset="0"/>
              </a:rPr>
              <a:t>convection. </a:t>
            </a:r>
            <a:r>
              <a:rPr lang="en-US" sz="1400" i="1" dirty="0" err="1">
                <a:latin typeface="Arial" panose="020B0604020202020204" pitchFamily="34" charset="0"/>
                <a:cs typeface="Arial" panose="020B0604020202020204" pitchFamily="34" charset="0"/>
              </a:rPr>
              <a:t>Tiltmeters</a:t>
            </a:r>
            <a:r>
              <a:rPr lang="en-US" sz="1400" i="1" dirty="0">
                <a:latin typeface="Arial" panose="020B0604020202020204" pitchFamily="34" charset="0"/>
                <a:cs typeface="Arial" panose="020B0604020202020204" pitchFamily="34" charset="0"/>
              </a:rPr>
              <a:t> were installed on the pedestal  shown in the center of the adit in the area of points E3 and E4.</a:t>
            </a:r>
            <a:endParaRPr lang="ru-RU" sz="1400" i="1" dirty="0">
              <a:latin typeface="Arial" panose="020B0604020202020204" pitchFamily="34" charset="0"/>
              <a:cs typeface="Arial" panose="020B0604020202020204" pitchFamily="34" charset="0"/>
            </a:endParaRPr>
          </a:p>
        </p:txBody>
      </p:sp>
      <p:sp>
        <p:nvSpPr>
          <p:cNvPr id="11" name="Прямоугольник 10"/>
          <p:cNvSpPr/>
          <p:nvPr/>
        </p:nvSpPr>
        <p:spPr>
          <a:xfrm>
            <a:off x="0" y="1162546"/>
            <a:ext cx="4995333" cy="5509200"/>
          </a:xfrm>
          <a:prstGeom prst="rect">
            <a:avLst/>
          </a:prstGeom>
        </p:spPr>
        <p:txBody>
          <a:bodyPr wrap="square">
            <a:spAutoFit/>
          </a:bodyPr>
          <a:lstStyle/>
          <a:p>
            <a:pPr algn="just">
              <a:tabLst>
                <a:tab pos="449263" algn="l"/>
              </a:tabLst>
            </a:pPr>
            <a:r>
              <a:rPr lang="en-US" sz="1600" dirty="0" smtClean="0">
                <a:latin typeface="Arial" panose="020B0604020202020204" pitchFamily="34" charset="0"/>
                <a:cs typeface="Arial" panose="020B0604020202020204" pitchFamily="34" charset="0"/>
              </a:rPr>
              <a:t>	The </a:t>
            </a:r>
            <a:r>
              <a:rPr lang="en-US" sz="1600" dirty="0">
                <a:latin typeface="Arial" panose="020B0604020202020204" pitchFamily="34" charset="0"/>
                <a:cs typeface="Arial" panose="020B0604020202020204" pitchFamily="34" charset="0"/>
              </a:rPr>
              <a:t>initial data used were the results of </a:t>
            </a:r>
            <a:r>
              <a:rPr lang="en-US" sz="1600" dirty="0" smtClean="0">
                <a:latin typeface="Arial" panose="020B0604020202020204" pitchFamily="34" charset="0"/>
                <a:cs typeface="Arial" panose="020B0604020202020204" pitchFamily="34" charset="0"/>
              </a:rPr>
              <a:t>real-scale observations </a:t>
            </a:r>
            <a:r>
              <a:rPr lang="en-US" sz="1600" dirty="0">
                <a:latin typeface="Arial" panose="020B0604020202020204" pitchFamily="34" charset="0"/>
                <a:cs typeface="Arial" panose="020B0604020202020204" pitchFamily="34" charset="0"/>
              </a:rPr>
              <a:t>carried out at the North </a:t>
            </a:r>
            <a:r>
              <a:rPr lang="en-US" sz="1600" dirty="0" smtClean="0">
                <a:latin typeface="Arial" panose="020B0604020202020204" pitchFamily="34" charset="0"/>
                <a:cs typeface="Arial" panose="020B0604020202020204" pitchFamily="34" charset="0"/>
              </a:rPr>
              <a:t>Caucasus  Geophysical Observatory</a:t>
            </a:r>
            <a:r>
              <a:rPr lang="en-US" sz="1600" dirty="0">
                <a:latin typeface="Arial" panose="020B0604020202020204" pitchFamily="34" charset="0"/>
                <a:cs typeface="Arial" panose="020B0604020202020204" pitchFamily="34" charset="0"/>
              </a:rPr>
              <a:t>, affiliated with the </a:t>
            </a:r>
            <a:r>
              <a:rPr lang="en-US" sz="1600" dirty="0" smtClean="0">
                <a:latin typeface="Arial" panose="020B0604020202020204" pitchFamily="34" charset="0"/>
                <a:cs typeface="Arial" panose="020B0604020202020204" pitchFamily="34" charset="0"/>
              </a:rPr>
              <a:t>Schmidt Institute </a:t>
            </a:r>
            <a:r>
              <a:rPr lang="en-US" sz="1600" dirty="0">
                <a:latin typeface="Arial" panose="020B0604020202020204" pitchFamily="34" charset="0"/>
                <a:cs typeface="Arial" panose="020B0604020202020204" pitchFamily="34" charset="0"/>
              </a:rPr>
              <a:t>of Physics of the Earth, Russian Academy </a:t>
            </a:r>
            <a:r>
              <a:rPr lang="en-US" sz="1600" dirty="0" smtClean="0">
                <a:latin typeface="Arial" panose="020B0604020202020204" pitchFamily="34" charset="0"/>
                <a:cs typeface="Arial" panose="020B0604020202020204" pitchFamily="34" charset="0"/>
              </a:rPr>
              <a:t>of Sciences </a:t>
            </a:r>
            <a:r>
              <a:rPr lang="en-US" sz="1600" dirty="0">
                <a:latin typeface="Arial" panose="020B0604020202020204" pitchFamily="34" charset="0"/>
                <a:cs typeface="Arial" panose="020B0604020202020204" pitchFamily="34" charset="0"/>
              </a:rPr>
              <a:t>(IPE RAS). The observatory is located at </a:t>
            </a:r>
            <a:r>
              <a:rPr lang="en-US" sz="1600" dirty="0" smtClean="0">
                <a:latin typeface="Arial" panose="020B0604020202020204" pitchFamily="34" charset="0"/>
                <a:cs typeface="Arial" panose="020B0604020202020204" pitchFamily="34" charset="0"/>
              </a:rPr>
              <a:t>a depth </a:t>
            </a:r>
            <a:r>
              <a:rPr lang="en-US" sz="1600" dirty="0">
                <a:latin typeface="Arial" panose="020B0604020202020204" pitchFamily="34" charset="0"/>
                <a:cs typeface="Arial" panose="020B0604020202020204" pitchFamily="34" charset="0"/>
              </a:rPr>
              <a:t>of 3.9 km from the adit entrance, in a side </a:t>
            </a:r>
            <a:r>
              <a:rPr lang="en-US" sz="1600" dirty="0" smtClean="0">
                <a:latin typeface="Arial" panose="020B0604020202020204" pitchFamily="34" charset="0"/>
                <a:cs typeface="Arial" panose="020B0604020202020204" pitchFamily="34" charset="0"/>
              </a:rPr>
              <a:t> roadway that </a:t>
            </a:r>
            <a:r>
              <a:rPr lang="en-US" sz="1600" dirty="0">
                <a:latin typeface="Arial" panose="020B0604020202020204" pitchFamily="34" charset="0"/>
                <a:cs typeface="Arial" panose="020B0604020202020204" pitchFamily="34" charset="0"/>
              </a:rPr>
              <a:t>is not affected by the forced ventilation system</a:t>
            </a:r>
            <a:r>
              <a:rPr lang="en-US" sz="1600" dirty="0" smtClean="0">
                <a:latin typeface="Arial" panose="020B0604020202020204" pitchFamily="34" charset="0"/>
                <a:cs typeface="Arial" panose="020B0604020202020204" pitchFamily="34" charset="0"/>
              </a:rPr>
              <a:t>; the </a:t>
            </a:r>
            <a:r>
              <a:rPr lang="en-US" sz="1600" dirty="0">
                <a:latin typeface="Arial" panose="020B0604020202020204" pitchFamily="34" charset="0"/>
                <a:cs typeface="Arial" panose="020B0604020202020204" pitchFamily="34" charset="0"/>
              </a:rPr>
              <a:t>observatory is therefore an almost ideal </a:t>
            </a:r>
            <a:r>
              <a:rPr lang="en-US" sz="1600" dirty="0" smtClean="0">
                <a:latin typeface="Arial" panose="020B0604020202020204" pitchFamily="34" charset="0"/>
                <a:cs typeface="Arial" panose="020B0604020202020204" pitchFamily="34" charset="0"/>
              </a:rPr>
              <a:t>test site </a:t>
            </a:r>
            <a:r>
              <a:rPr lang="en-US" sz="1600" dirty="0">
                <a:latin typeface="Arial" panose="020B0604020202020204" pitchFamily="34" charset="0"/>
                <a:cs typeface="Arial" panose="020B0604020202020204" pitchFamily="34" charset="0"/>
              </a:rPr>
              <a:t>for studying fine variations in the terrestrial </a:t>
            </a:r>
            <a:r>
              <a:rPr lang="en-US" sz="1600" dirty="0" smtClean="0">
                <a:latin typeface="Arial" panose="020B0604020202020204" pitchFamily="34" charset="0"/>
                <a:cs typeface="Arial" panose="020B0604020202020204" pitchFamily="34" charset="0"/>
              </a:rPr>
              <a:t>thermal field [2, </a:t>
            </a:r>
            <a:r>
              <a:rPr lang="en-US" sz="1600" dirty="0">
                <a:latin typeface="Arial" panose="020B0604020202020204" pitchFamily="34" charset="0"/>
                <a:cs typeface="Arial" panose="020B0604020202020204" pitchFamily="34" charset="0"/>
              </a:rPr>
              <a:t>5]. In order to install a precise </a:t>
            </a:r>
            <a:r>
              <a:rPr lang="en-US" sz="1600" dirty="0" smtClean="0">
                <a:latin typeface="Arial" panose="020B0604020202020204" pitchFamily="34" charset="0"/>
                <a:cs typeface="Arial" panose="020B0604020202020204" pitchFamily="34" charset="0"/>
              </a:rPr>
              <a:t>temperature-measuring </a:t>
            </a:r>
            <a:r>
              <a:rPr lang="en-US" sz="1600" dirty="0">
                <a:latin typeface="Arial" panose="020B0604020202020204" pitchFamily="34" charset="0"/>
                <a:cs typeface="Arial" panose="020B0604020202020204" pitchFamily="34" charset="0"/>
              </a:rPr>
              <a:t>system, two pairs of holes were </a:t>
            </a:r>
            <a:r>
              <a:rPr lang="en-US" sz="1600" dirty="0" smtClean="0">
                <a:latin typeface="Arial" panose="020B0604020202020204" pitchFamily="34" charset="0"/>
                <a:cs typeface="Arial" panose="020B0604020202020204" pitchFamily="34" charset="0"/>
              </a:rPr>
              <a:t>drilled in </a:t>
            </a:r>
            <a:r>
              <a:rPr lang="en-US" sz="1600" dirty="0">
                <a:latin typeface="Arial" panose="020B0604020202020204" pitchFamily="34" charset="0"/>
                <a:cs typeface="Arial" panose="020B0604020202020204" pitchFamily="34" charset="0"/>
              </a:rPr>
              <a:t>the opposite walls of the laboratory room. The </a:t>
            </a:r>
            <a:r>
              <a:rPr lang="en-US" sz="1600" dirty="0" smtClean="0">
                <a:latin typeface="Arial" panose="020B0604020202020204" pitchFamily="34" charset="0"/>
                <a:cs typeface="Arial" panose="020B0604020202020204" pitchFamily="34" charset="0"/>
              </a:rPr>
              <a:t>holes are </a:t>
            </a:r>
            <a:r>
              <a:rPr lang="en-US" sz="1600" dirty="0">
                <a:latin typeface="Arial" panose="020B0604020202020204" pitchFamily="34" charset="0"/>
                <a:cs typeface="Arial" panose="020B0604020202020204" pitchFamily="34" charset="0"/>
              </a:rPr>
              <a:t>10 cm in diameter and 4.5 to 5.8 m deep, the </a:t>
            </a:r>
            <a:r>
              <a:rPr lang="en-US" sz="1600" dirty="0" smtClean="0">
                <a:latin typeface="Arial" panose="020B0604020202020204" pitchFamily="34" charset="0"/>
                <a:cs typeface="Arial" panose="020B0604020202020204" pitchFamily="34" charset="0"/>
              </a:rPr>
              <a:t>upper holes </a:t>
            </a:r>
            <a:r>
              <a:rPr lang="en-US" sz="1600" dirty="0">
                <a:latin typeface="Arial" panose="020B0604020202020204" pitchFamily="34" charset="0"/>
                <a:cs typeface="Arial" panose="020B0604020202020204" pitchFamily="34" charset="0"/>
              </a:rPr>
              <a:t>are arranged at an angle of </a:t>
            </a:r>
            <a:r>
              <a:rPr lang="en-US" sz="1600" dirty="0" smtClean="0">
                <a:latin typeface="Arial" panose="020B0604020202020204" pitchFamily="34" charset="0"/>
                <a:cs typeface="Arial" panose="020B0604020202020204" pitchFamily="34" charset="0"/>
              </a:rPr>
              <a:t>30</a:t>
            </a:r>
            <a:r>
              <a:rPr lang="en-US" sz="1600" baseline="30000" dirty="0" smtClean="0">
                <a:latin typeface="Arial" panose="020B0604020202020204" pitchFamily="34" charset="0"/>
                <a:cs typeface="Arial" panose="020B0604020202020204" pitchFamily="34" charset="0"/>
              </a:rPr>
              <a:t>o</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relative to </a:t>
            </a:r>
            <a:r>
              <a:rPr lang="en-US" sz="1600" dirty="0" smtClean="0">
                <a:latin typeface="Arial" panose="020B0604020202020204" pitchFamily="34" charset="0"/>
                <a:cs typeface="Arial" panose="020B0604020202020204" pitchFamily="34" charset="0"/>
              </a:rPr>
              <a:t>the horizon</a:t>
            </a:r>
            <a:r>
              <a:rPr lang="en-US" sz="1600" dirty="0">
                <a:latin typeface="Arial" panose="020B0604020202020204" pitchFamily="34" charset="0"/>
                <a:cs typeface="Arial" panose="020B0604020202020204" pitchFamily="34" charset="0"/>
              </a:rPr>
              <a:t>, while the lower ones are inclined at </a:t>
            </a:r>
            <a:r>
              <a:rPr lang="en-US" sz="1600" dirty="0" smtClean="0">
                <a:latin typeface="Arial" panose="020B0604020202020204" pitchFamily="34" charset="0"/>
                <a:cs typeface="Arial" panose="020B0604020202020204" pitchFamily="34" charset="0"/>
              </a:rPr>
              <a:t>5</a:t>
            </a:r>
            <a:r>
              <a:rPr lang="en-US" sz="1600" baseline="30000" dirty="0" smtClean="0">
                <a:latin typeface="Arial" panose="020B0604020202020204" pitchFamily="34" charset="0"/>
                <a:cs typeface="Arial" panose="020B0604020202020204" pitchFamily="34" charset="0"/>
              </a:rPr>
              <a:t>o</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 </a:t>
            </a:r>
            <a:r>
              <a:rPr lang="en-US" sz="1600" dirty="0" smtClean="0">
                <a:latin typeface="Arial" panose="020B0604020202020204" pitchFamily="34" charset="0"/>
                <a:cs typeface="Arial" panose="020B0604020202020204" pitchFamily="34" charset="0"/>
              </a:rPr>
              <a:t>it (</a:t>
            </a:r>
            <a:r>
              <a:rPr lang="en-US" sz="1600" dirty="0">
                <a:latin typeface="Arial" panose="020B0604020202020204" pitchFamily="34" charset="0"/>
                <a:cs typeface="Arial" panose="020B0604020202020204" pitchFamily="34" charset="0"/>
              </a:rPr>
              <a:t>Fig. </a:t>
            </a:r>
            <a:r>
              <a:rPr lang="en-US" sz="1600" dirty="0" smtClean="0">
                <a:latin typeface="Arial" panose="020B0604020202020204" pitchFamily="34" charset="0"/>
                <a:cs typeface="Arial" panose="020B0604020202020204" pitchFamily="34" charset="0"/>
              </a:rPr>
              <a:t>2). </a:t>
            </a:r>
            <a:r>
              <a:rPr lang="en-US" sz="1600" dirty="0">
                <a:latin typeface="Arial" panose="020B0604020202020204" pitchFamily="34" charset="0"/>
                <a:cs typeface="Arial" panose="020B0604020202020204" pitchFamily="34" charset="0"/>
              </a:rPr>
              <a:t>Such a design allowed the primary </a:t>
            </a:r>
            <a:r>
              <a:rPr lang="en-US" sz="1600" dirty="0" smtClean="0">
                <a:latin typeface="Arial" panose="020B0604020202020204" pitchFamily="34" charset="0"/>
                <a:cs typeface="Arial" panose="020B0604020202020204" pitchFamily="34" charset="0"/>
              </a:rPr>
              <a:t>transducers to </a:t>
            </a:r>
            <a:r>
              <a:rPr lang="en-US" sz="1600" dirty="0">
                <a:latin typeface="Arial" panose="020B0604020202020204" pitchFamily="34" charset="0"/>
                <a:cs typeface="Arial" panose="020B0604020202020204" pitchFamily="34" charset="0"/>
              </a:rPr>
              <a:t>be spanned by 4 m along the vertical and also </a:t>
            </a:r>
            <a:r>
              <a:rPr lang="en-US" sz="1600" dirty="0" smtClean="0">
                <a:latin typeface="Arial" panose="020B0604020202020204" pitchFamily="34" charset="0"/>
                <a:cs typeface="Arial" panose="020B0604020202020204" pitchFamily="34" charset="0"/>
              </a:rPr>
              <a:t>to exclude </a:t>
            </a:r>
            <a:r>
              <a:rPr lang="en-US" sz="1600" dirty="0">
                <a:latin typeface="Arial" panose="020B0604020202020204" pitchFamily="34" charset="0"/>
                <a:cs typeface="Arial" panose="020B0604020202020204" pitchFamily="34" charset="0"/>
              </a:rPr>
              <a:t>the concentration of water at their direct </a:t>
            </a:r>
            <a:r>
              <a:rPr lang="en-US" sz="1600" dirty="0" smtClean="0">
                <a:latin typeface="Arial" panose="020B0604020202020204" pitchFamily="34" charset="0"/>
                <a:cs typeface="Arial" panose="020B0604020202020204" pitchFamily="34" charset="0"/>
              </a:rPr>
              <a:t>contact with </a:t>
            </a:r>
            <a:r>
              <a:rPr lang="en-US" sz="1600" dirty="0">
                <a:latin typeface="Arial" panose="020B0604020202020204" pitchFamily="34" charset="0"/>
                <a:cs typeface="Arial" panose="020B0604020202020204" pitchFamily="34" charset="0"/>
              </a:rPr>
              <a:t>the surrounding rocks. Multistage </a:t>
            </a:r>
            <a:r>
              <a:rPr lang="en-US" sz="1600" dirty="0" smtClean="0">
                <a:latin typeface="Arial" panose="020B0604020202020204" pitchFamily="34" charset="0"/>
                <a:cs typeface="Arial" panose="020B0604020202020204" pitchFamily="34" charset="0"/>
              </a:rPr>
              <a:t>thermal insulation </a:t>
            </a:r>
            <a:r>
              <a:rPr lang="en-US" sz="1600" dirty="0">
                <a:latin typeface="Arial" panose="020B0604020202020204" pitchFamily="34" charset="0"/>
                <a:cs typeface="Arial" panose="020B0604020202020204" pitchFamily="34" charset="0"/>
              </a:rPr>
              <a:t>was designed for all holes to reduce </a:t>
            </a:r>
            <a:r>
              <a:rPr lang="en-US" sz="1600" dirty="0" smtClean="0">
                <a:latin typeface="Arial" panose="020B0604020202020204" pitchFamily="34" charset="0"/>
                <a:cs typeface="Arial" panose="020B0604020202020204" pitchFamily="34" charset="0"/>
              </a:rPr>
              <a:t>the influence </a:t>
            </a:r>
            <a:r>
              <a:rPr lang="en-US" sz="1600" dirty="0">
                <a:latin typeface="Arial" panose="020B0604020202020204" pitchFamily="34" charset="0"/>
                <a:cs typeface="Arial" panose="020B0604020202020204" pitchFamily="34" charset="0"/>
              </a:rPr>
              <a:t>from temperature regime of the </a:t>
            </a:r>
            <a:r>
              <a:rPr lang="en-US" sz="1600" dirty="0" smtClean="0">
                <a:latin typeface="Arial" panose="020B0604020202020204" pitchFamily="34" charset="0"/>
                <a:cs typeface="Arial" panose="020B0604020202020204" pitchFamily="34" charset="0"/>
              </a:rPr>
              <a:t>operational part </a:t>
            </a:r>
            <a:r>
              <a:rPr lang="en-US" sz="1600" dirty="0">
                <a:latin typeface="Arial" panose="020B0604020202020204" pitchFamily="34" charset="0"/>
                <a:cs typeface="Arial" panose="020B0604020202020204" pitchFamily="34" charset="0"/>
              </a:rPr>
              <a:t>of the laboratory room.</a:t>
            </a:r>
            <a:endParaRPr lang="ru-RU" sz="1600" dirty="0">
              <a:latin typeface="Arial" panose="020B0604020202020204" pitchFamily="34"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065" y="1424380"/>
            <a:ext cx="5338959" cy="273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P5.2-162</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descr="Image"/>
          <p:cNvPicPr>
            <a:picLocks noChangeAspect="1"/>
          </p:cNvPicPr>
          <p:nvPr/>
        </p:nvPicPr>
        <p:blipFill>
          <a:blip r:embed="rId2">
            <a:extLst/>
          </a:blip>
          <a:stretch>
            <a:fillRect/>
          </a:stretch>
        </p:blipFill>
        <p:spPr>
          <a:xfrm>
            <a:off x="10214517" y="112961"/>
            <a:ext cx="1014769" cy="866030"/>
          </a:xfrm>
          <a:prstGeom prst="rect">
            <a:avLst/>
          </a:prstGeom>
          <a:ln w="12700">
            <a:miter lim="400000"/>
          </a:ln>
        </p:spPr>
      </p:pic>
      <p:pic>
        <p:nvPicPr>
          <p:cNvPr id="8" name="Рисунок 7"/>
          <p:cNvPicPr>
            <a:picLocks noChangeAspect="1"/>
          </p:cNvPicPr>
          <p:nvPr/>
        </p:nvPicPr>
        <p:blipFill>
          <a:blip r:embed="rId3"/>
          <a:stretch>
            <a:fillRect/>
          </a:stretch>
        </p:blipFill>
        <p:spPr>
          <a:xfrm>
            <a:off x="11381201" y="112961"/>
            <a:ext cx="707197" cy="1146147"/>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33" y="889000"/>
            <a:ext cx="9829800" cy="59689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Прямоугольник 3"/>
          <p:cNvSpPr/>
          <p:nvPr/>
        </p:nvSpPr>
        <p:spPr>
          <a:xfrm>
            <a:off x="8229600" y="1949802"/>
            <a:ext cx="2492301" cy="3832139"/>
          </a:xfrm>
          <a:prstGeom prst="rect">
            <a:avLst/>
          </a:prstGeom>
        </p:spPr>
        <p:txBody>
          <a:bodyPr wrap="square">
            <a:spAutoFit/>
          </a:bodyPr>
          <a:lstStyle/>
          <a:p>
            <a:pPr algn="ctr">
              <a:lnSpc>
                <a:spcPct val="119000"/>
              </a:lnSpc>
              <a:spcAft>
                <a:spcPts val="600"/>
              </a:spcAft>
            </a:pPr>
            <a:r>
              <a:rPr lang="en-US" sz="1600" i="1" kern="1400" dirty="0" smtClean="0">
                <a:solidFill>
                  <a:srgbClr val="000000"/>
                </a:solidFill>
                <a:latin typeface="Arial" panose="020B0604020202020204" pitchFamily="34" charset="0"/>
                <a:cs typeface="Arial" panose="020B0604020202020204" pitchFamily="34" charset="0"/>
              </a:rPr>
              <a:t>Fig. 3. Qualitative </a:t>
            </a:r>
            <a:r>
              <a:rPr lang="en-US" sz="1600" i="1" kern="1400" dirty="0">
                <a:solidFill>
                  <a:srgbClr val="000000"/>
                </a:solidFill>
                <a:latin typeface="Arial" panose="020B0604020202020204" pitchFamily="34" charset="0"/>
                <a:cs typeface="Arial" panose="020B0604020202020204" pitchFamily="34" charset="0"/>
              </a:rPr>
              <a:t>comparison between the normalized temperature variations in the deep adit (measuring the Z1 (blue line) and Z4 (red line) sensors) and the normalized theoretical estimate of local values of the vertical component of the gravitational potential (yellow line) .</a:t>
            </a:r>
            <a:endParaRPr lang="en-US" sz="700" kern="1400" dirty="0">
              <a:solidFill>
                <a:srgbClr val="000000"/>
              </a:solidFill>
              <a:latin typeface="Arial" panose="020B0604020202020204" pitchFamily="34" charset="0"/>
              <a:cs typeface="Arial" panose="020B0604020202020204" pitchFamily="34" charset="0"/>
            </a:endParaRPr>
          </a:p>
          <a:p>
            <a:pPr>
              <a:lnSpc>
                <a:spcPct val="119000"/>
              </a:lnSpc>
              <a:spcAft>
                <a:spcPts val="600"/>
              </a:spcAft>
            </a:pPr>
            <a:r>
              <a:rPr lang="en-US" sz="800" kern="1400" dirty="0">
                <a:solidFill>
                  <a:srgbClr val="000000"/>
                </a:solidFill>
                <a:latin typeface="Arial" panose="020B0604020202020204" pitchFamily="34" charset="0"/>
                <a:cs typeface="Arial" panose="020B0604020202020204" pitchFamily="34" charset="0"/>
              </a:rPr>
              <a:t> </a:t>
            </a:r>
            <a:endParaRPr lang="en-US" sz="800" kern="1400" dirty="0">
              <a:ln>
                <a:noFill/>
              </a:ln>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P5.2-162</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descr="Image"/>
          <p:cNvPicPr>
            <a:picLocks noChangeAspect="1"/>
          </p:cNvPicPr>
          <p:nvPr/>
        </p:nvPicPr>
        <p:blipFill>
          <a:blip r:embed="rId2">
            <a:extLst/>
          </a:blip>
          <a:stretch>
            <a:fillRect/>
          </a:stretch>
        </p:blipFill>
        <p:spPr>
          <a:xfrm>
            <a:off x="10214517" y="112961"/>
            <a:ext cx="1014769" cy="866030"/>
          </a:xfrm>
          <a:prstGeom prst="rect">
            <a:avLst/>
          </a:prstGeom>
          <a:ln w="12700">
            <a:miter lim="400000"/>
          </a:ln>
        </p:spPr>
      </p:pic>
      <p:pic>
        <p:nvPicPr>
          <p:cNvPr id="8" name="Рисунок 7"/>
          <p:cNvPicPr>
            <a:picLocks noChangeAspect="1"/>
          </p:cNvPicPr>
          <p:nvPr/>
        </p:nvPicPr>
        <p:blipFill>
          <a:blip r:embed="rId3"/>
          <a:stretch>
            <a:fillRect/>
          </a:stretch>
        </p:blipFill>
        <p:spPr>
          <a:xfrm>
            <a:off x="11381201" y="112961"/>
            <a:ext cx="707197" cy="1146147"/>
          </a:xfrm>
          <a:prstGeom prst="rect">
            <a:avLst/>
          </a:prstGeom>
        </p:spPr>
      </p:pic>
      <p:sp>
        <p:nvSpPr>
          <p:cNvPr id="4" name="Прямоугольник 3"/>
          <p:cNvSpPr/>
          <p:nvPr/>
        </p:nvSpPr>
        <p:spPr>
          <a:xfrm>
            <a:off x="93133" y="1132360"/>
            <a:ext cx="10557934" cy="5616922"/>
          </a:xfrm>
          <a:prstGeom prst="rect">
            <a:avLst/>
          </a:prstGeom>
        </p:spPr>
        <p:txBody>
          <a:bodyPr wrap="square">
            <a:spAutoFit/>
          </a:bodyPr>
          <a:lstStyle/>
          <a:p>
            <a:pPr algn="just" defTabSz="449263"/>
            <a:r>
              <a:rPr lang="en-US" sz="2000" dirty="0" smtClean="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Taking </a:t>
            </a:r>
            <a:r>
              <a:rPr lang="en-US" sz="1700" dirty="0">
                <a:latin typeface="Arial" panose="020B0604020202020204" pitchFamily="34" charset="0"/>
                <a:cs typeface="Arial" panose="020B0604020202020204" pitchFamily="34" charset="0"/>
              </a:rPr>
              <a:t>into consideration the topography in </a:t>
            </a:r>
            <a:r>
              <a:rPr lang="en-US" sz="1700" dirty="0" smtClean="0">
                <a:latin typeface="Arial" panose="020B0604020202020204" pitchFamily="34" charset="0"/>
                <a:cs typeface="Arial" panose="020B0604020202020204" pitchFamily="34" charset="0"/>
              </a:rPr>
              <a:t>the </a:t>
            </a:r>
            <a:r>
              <a:rPr lang="en-US" sz="1700" dirty="0" err="1" smtClean="0">
                <a:latin typeface="Arial" panose="020B0604020202020204" pitchFamily="34" charset="0"/>
                <a:cs typeface="Arial" panose="020B0604020202020204" pitchFamily="34" charset="0"/>
              </a:rPr>
              <a:t>Baksan</a:t>
            </a:r>
            <a:r>
              <a:rPr lang="en-US" sz="170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gorge area and the altitude of Mt. </a:t>
            </a:r>
            <a:r>
              <a:rPr lang="en-US" sz="1700" dirty="0" err="1">
                <a:latin typeface="Arial" panose="020B0604020202020204" pitchFamily="34" charset="0"/>
                <a:cs typeface="Arial" panose="020B0604020202020204" pitchFamily="34" charset="0"/>
              </a:rPr>
              <a:t>Andyrchi</a:t>
            </a:r>
            <a:r>
              <a:rPr lang="en-US" sz="1700" dirty="0" smtClean="0">
                <a:latin typeface="Arial" panose="020B0604020202020204" pitchFamily="34" charset="0"/>
                <a:cs typeface="Arial" panose="020B0604020202020204" pitchFamily="34" charset="0"/>
              </a:rPr>
              <a:t>, the </a:t>
            </a:r>
            <a:r>
              <a:rPr lang="en-US" sz="1700" dirty="0">
                <a:latin typeface="Arial" panose="020B0604020202020204" pitchFamily="34" charset="0"/>
                <a:cs typeface="Arial" panose="020B0604020202020204" pitchFamily="34" charset="0"/>
              </a:rPr>
              <a:t>thickness of the </a:t>
            </a:r>
            <a:r>
              <a:rPr lang="en-US" sz="1700" dirty="0" err="1">
                <a:latin typeface="Arial" panose="020B0604020202020204" pitchFamily="34" charset="0"/>
                <a:cs typeface="Arial" panose="020B0604020202020204" pitchFamily="34" charset="0"/>
              </a:rPr>
              <a:t>granitoid</a:t>
            </a:r>
            <a:r>
              <a:rPr lang="en-US" sz="1700" dirty="0">
                <a:latin typeface="Arial" panose="020B0604020202020204" pitchFamily="34" charset="0"/>
                <a:cs typeface="Arial" panose="020B0604020202020204" pitchFamily="34" charset="0"/>
              </a:rPr>
              <a:t> massif immediately </a:t>
            </a:r>
            <a:r>
              <a:rPr lang="en-US" sz="1700" dirty="0" smtClean="0">
                <a:latin typeface="Arial" panose="020B0604020202020204" pitchFamily="34" charset="0"/>
                <a:cs typeface="Arial" panose="020B0604020202020204" pitchFamily="34" charset="0"/>
              </a:rPr>
              <a:t>over the </a:t>
            </a:r>
            <a:r>
              <a:rPr lang="en-US" sz="1700" dirty="0">
                <a:latin typeface="Arial" panose="020B0604020202020204" pitchFamily="34" charset="0"/>
                <a:cs typeface="Arial" panose="020B0604020202020204" pitchFamily="34" charset="0"/>
              </a:rPr>
              <a:t>chambers of the underground laboratory is about </a:t>
            </a:r>
            <a:r>
              <a:rPr lang="en-US" sz="1700" dirty="0" smtClean="0">
                <a:latin typeface="Arial" panose="020B0604020202020204" pitchFamily="34" charset="0"/>
                <a:cs typeface="Arial" panose="020B0604020202020204" pitchFamily="34" charset="0"/>
              </a:rPr>
              <a:t>a kilometer </a:t>
            </a:r>
            <a:r>
              <a:rPr lang="en-US" sz="1700" dirty="0">
                <a:latin typeface="Arial" panose="020B0604020202020204" pitchFamily="34" charset="0"/>
                <a:cs typeface="Arial" panose="020B0604020202020204" pitchFamily="34" charset="0"/>
              </a:rPr>
              <a:t>and a half; in this respect, the </a:t>
            </a:r>
            <a:r>
              <a:rPr lang="en-US" sz="1700" dirty="0" smtClean="0">
                <a:latin typeface="Arial" panose="020B0604020202020204" pitchFamily="34" charset="0"/>
                <a:cs typeface="Arial" panose="020B0604020202020204" pitchFamily="34" charset="0"/>
              </a:rPr>
              <a:t>conductive mechanism </a:t>
            </a:r>
            <a:r>
              <a:rPr lang="en-US" sz="1700" dirty="0">
                <a:latin typeface="Arial" panose="020B0604020202020204" pitchFamily="34" charset="0"/>
                <a:cs typeface="Arial" panose="020B0604020202020204" pitchFamily="34" charset="0"/>
              </a:rPr>
              <a:t>of heat transfer from the Earth’s surface</a:t>
            </a:r>
            <a:r>
              <a:rPr lang="en-US" sz="1700" dirty="0" smtClean="0">
                <a:latin typeface="Arial" panose="020B0604020202020204" pitchFamily="34" charset="0"/>
                <a:cs typeface="Arial" panose="020B0604020202020204" pitchFamily="34" charset="0"/>
              </a:rPr>
              <a:t>, characteristic </a:t>
            </a:r>
            <a:r>
              <a:rPr lang="en-US" sz="1700" dirty="0">
                <a:latin typeface="Arial" panose="020B0604020202020204" pitchFamily="34" charset="0"/>
                <a:cs typeface="Arial" panose="020B0604020202020204" pitchFamily="34" charset="0"/>
              </a:rPr>
              <a:t>of shallow natural caves </a:t>
            </a:r>
            <a:r>
              <a:rPr lang="en-US" sz="1700" dirty="0" smtClean="0">
                <a:latin typeface="Arial" panose="020B0604020202020204" pitchFamily="34" charset="0"/>
                <a:cs typeface="Arial" panose="020B0604020202020204" pitchFamily="34" charset="0"/>
              </a:rPr>
              <a:t>[6], </a:t>
            </a:r>
            <a:r>
              <a:rPr lang="en-US" sz="1700" dirty="0">
                <a:latin typeface="Arial" panose="020B0604020202020204" pitchFamily="34" charset="0"/>
                <a:cs typeface="Arial" panose="020B0604020202020204" pitchFamily="34" charset="0"/>
              </a:rPr>
              <a:t>can </a:t>
            </a:r>
            <a:r>
              <a:rPr lang="en-US" sz="1700" dirty="0" smtClean="0">
                <a:latin typeface="Arial" panose="020B0604020202020204" pitchFamily="34" charset="0"/>
                <a:cs typeface="Arial" panose="020B0604020202020204" pitchFamily="34" charset="0"/>
              </a:rPr>
              <a:t>be completely </a:t>
            </a:r>
            <a:r>
              <a:rPr lang="en-US" sz="1700" dirty="0">
                <a:latin typeface="Arial" panose="020B0604020202020204" pitchFamily="34" charset="0"/>
                <a:cs typeface="Arial" panose="020B0604020202020204" pitchFamily="34" charset="0"/>
              </a:rPr>
              <a:t>excluded, up until variations in the hundredths.</a:t>
            </a:r>
          </a:p>
          <a:p>
            <a:pPr algn="just" defTabSz="449263"/>
            <a:r>
              <a:rPr lang="en-US" sz="1700" dirty="0" smtClean="0">
                <a:latin typeface="Arial" panose="020B0604020202020204" pitchFamily="34" charset="0"/>
                <a:cs typeface="Arial" panose="020B0604020202020204" pitchFamily="34" charset="0"/>
              </a:rPr>
              <a:t>	The </a:t>
            </a:r>
            <a:r>
              <a:rPr lang="en-US" sz="1700" dirty="0">
                <a:latin typeface="Arial" panose="020B0604020202020204" pitchFamily="34" charset="0"/>
                <a:cs typeface="Arial" panose="020B0604020202020204" pitchFamily="34" charset="0"/>
              </a:rPr>
              <a:t>temperature at every single point of the </a:t>
            </a:r>
            <a:r>
              <a:rPr lang="en-US" sz="1700" dirty="0" err="1" smtClean="0">
                <a:latin typeface="Arial" panose="020B0604020202020204" pitchFamily="34" charset="0"/>
                <a:cs typeface="Arial" panose="020B0604020202020204" pitchFamily="34" charset="0"/>
              </a:rPr>
              <a:t>geomedium</a:t>
            </a:r>
            <a:r>
              <a:rPr lang="en-US" sz="1700" dirty="0" smtClean="0">
                <a:latin typeface="Arial" panose="020B0604020202020204" pitchFamily="34" charset="0"/>
                <a:cs typeface="Arial" panose="020B0604020202020204" pitchFamily="34" charset="0"/>
              </a:rPr>
              <a:t> depends </a:t>
            </a:r>
            <a:r>
              <a:rPr lang="en-US" sz="1700" dirty="0">
                <a:latin typeface="Arial" panose="020B0604020202020204" pitchFamily="34" charset="0"/>
                <a:cs typeface="Arial" panose="020B0604020202020204" pitchFamily="34" charset="0"/>
              </a:rPr>
              <a:t>not only on the thermal flow </a:t>
            </a:r>
            <a:r>
              <a:rPr lang="en-US" sz="1700" dirty="0" smtClean="0">
                <a:latin typeface="Arial" panose="020B0604020202020204" pitchFamily="34" charset="0"/>
                <a:cs typeface="Arial" panose="020B0604020202020204" pitchFamily="34" charset="0"/>
              </a:rPr>
              <a:t>produced by </a:t>
            </a:r>
            <a:r>
              <a:rPr lang="en-US" sz="1700" dirty="0">
                <a:latin typeface="Arial" panose="020B0604020202020204" pitchFamily="34" charset="0"/>
                <a:cs typeface="Arial" panose="020B0604020202020204" pitchFamily="34" charset="0"/>
              </a:rPr>
              <a:t>various heat sources, but also on the </a:t>
            </a:r>
            <a:r>
              <a:rPr lang="en-US" sz="1700" dirty="0" smtClean="0">
                <a:latin typeface="Arial" panose="020B0604020202020204" pitchFamily="34" charset="0"/>
                <a:cs typeface="Arial" panose="020B0604020202020204" pitchFamily="34" charset="0"/>
              </a:rPr>
              <a:t>thermal conductivity </a:t>
            </a:r>
            <a:r>
              <a:rPr lang="en-US" sz="1700" dirty="0">
                <a:latin typeface="Arial" panose="020B0604020202020204" pitchFamily="34" charset="0"/>
                <a:cs typeface="Arial" panose="020B0604020202020204" pitchFamily="34" charset="0"/>
              </a:rPr>
              <a:t>of rocks; the latter parameter, in turn</a:t>
            </a:r>
            <a:r>
              <a:rPr lang="en-US" sz="1700" dirty="0" smtClean="0">
                <a:latin typeface="Arial" panose="020B0604020202020204" pitchFamily="34" charset="0"/>
                <a:cs typeface="Arial" panose="020B0604020202020204" pitchFamily="34" charset="0"/>
              </a:rPr>
              <a:t>, depends </a:t>
            </a:r>
            <a:r>
              <a:rPr lang="en-US" sz="1700" dirty="0">
                <a:latin typeface="Arial" panose="020B0604020202020204" pitchFamily="34" charset="0"/>
                <a:cs typeface="Arial" panose="020B0604020202020204" pitchFamily="34" charset="0"/>
              </a:rPr>
              <a:t>on the fluid saturation and can vary. </a:t>
            </a:r>
            <a:r>
              <a:rPr lang="en-US" sz="1700" dirty="0" smtClean="0">
                <a:latin typeface="Arial" panose="020B0604020202020204" pitchFamily="34" charset="0"/>
                <a:cs typeface="Arial" panose="020B0604020202020204" pitchFamily="34" charset="0"/>
              </a:rPr>
              <a:t>Another important </a:t>
            </a:r>
            <a:r>
              <a:rPr lang="en-US" sz="1700" dirty="0">
                <a:latin typeface="Arial" panose="020B0604020202020204" pitchFamily="34" charset="0"/>
                <a:cs typeface="Arial" panose="020B0604020202020204" pitchFamily="34" charset="0"/>
              </a:rPr>
              <a:t>factor is heat transfer through fluid </a:t>
            </a:r>
            <a:r>
              <a:rPr lang="en-US" sz="1700" dirty="0" smtClean="0">
                <a:latin typeface="Arial" panose="020B0604020202020204" pitchFamily="34" charset="0"/>
                <a:cs typeface="Arial" panose="020B0604020202020204" pitchFamily="34" charset="0"/>
              </a:rPr>
              <a:t>convection (</a:t>
            </a:r>
            <a:r>
              <a:rPr lang="en-US" sz="1700" dirty="0">
                <a:latin typeface="Arial" panose="020B0604020202020204" pitchFamily="34" charset="0"/>
                <a:cs typeface="Arial" panose="020B0604020202020204" pitchFamily="34" charset="0"/>
              </a:rPr>
              <a:t>this convection considerably contributes to </a:t>
            </a:r>
            <a:r>
              <a:rPr lang="en-US" sz="1700" dirty="0" smtClean="0">
                <a:latin typeface="Arial" panose="020B0604020202020204" pitchFamily="34" charset="0"/>
                <a:cs typeface="Arial" panose="020B0604020202020204" pitchFamily="34" charset="0"/>
              </a:rPr>
              <a:t>the heat </a:t>
            </a:r>
            <a:r>
              <a:rPr lang="en-US" sz="1700" dirty="0">
                <a:latin typeface="Arial" panose="020B0604020202020204" pitchFamily="34" charset="0"/>
                <a:cs typeface="Arial" panose="020B0604020202020204" pitchFamily="34" charset="0"/>
              </a:rPr>
              <a:t>and mass transfer in the regions of active </a:t>
            </a:r>
            <a:r>
              <a:rPr lang="en-US" sz="1700" dirty="0" smtClean="0">
                <a:latin typeface="Arial" panose="020B0604020202020204" pitchFamily="34" charset="0"/>
                <a:cs typeface="Arial" panose="020B0604020202020204" pitchFamily="34" charset="0"/>
              </a:rPr>
              <a:t>volcanism) </a:t>
            </a:r>
            <a:r>
              <a:rPr lang="ru-RU" sz="1700" dirty="0" smtClean="0">
                <a:latin typeface="Arial" panose="020B0604020202020204" pitchFamily="34" charset="0"/>
                <a:cs typeface="Arial" panose="020B0604020202020204" pitchFamily="34" charset="0"/>
              </a:rPr>
              <a:t>[</a:t>
            </a:r>
            <a:r>
              <a:rPr lang="en-US" sz="1700" dirty="0" smtClean="0">
                <a:latin typeface="Arial" panose="020B0604020202020204" pitchFamily="34" charset="0"/>
                <a:cs typeface="Arial" panose="020B0604020202020204" pitchFamily="34" charset="0"/>
              </a:rPr>
              <a:t>7</a:t>
            </a:r>
            <a:r>
              <a:rPr lang="ru-RU" sz="1700" dirty="0" smtClean="0">
                <a:latin typeface="Arial" panose="020B0604020202020204" pitchFamily="34" charset="0"/>
                <a:cs typeface="Arial" panose="020B0604020202020204" pitchFamily="34" charset="0"/>
              </a:rPr>
              <a:t>].</a:t>
            </a:r>
            <a:r>
              <a:rPr lang="en-US" sz="1700" dirty="0" smtClean="0">
                <a:latin typeface="Arial" panose="020B0604020202020204" pitchFamily="34" charset="0"/>
                <a:cs typeface="Arial" panose="020B0604020202020204" pitchFamily="34" charset="0"/>
              </a:rPr>
              <a:t> </a:t>
            </a:r>
          </a:p>
          <a:p>
            <a:pPr algn="just" defTabSz="449263"/>
            <a:r>
              <a:rPr lang="en-US" sz="1700" dirty="0" smtClean="0">
                <a:latin typeface="Arial" panose="020B0604020202020204" pitchFamily="34" charset="0"/>
                <a:cs typeface="Arial" panose="020B0604020202020204" pitchFamily="34" charset="0"/>
              </a:rPr>
              <a:t>	Thus</a:t>
            </a:r>
            <a:r>
              <a:rPr lang="en-US" sz="1700" dirty="0">
                <a:latin typeface="Arial" panose="020B0604020202020204" pitchFamily="34" charset="0"/>
                <a:cs typeface="Arial" panose="020B0604020202020204" pitchFamily="34" charset="0"/>
              </a:rPr>
              <a:t>, the observed temperature variations may </a:t>
            </a:r>
            <a:r>
              <a:rPr lang="en-US" sz="1700" dirty="0" smtClean="0">
                <a:latin typeface="Arial" panose="020B0604020202020204" pitchFamily="34" charset="0"/>
                <a:cs typeface="Arial" panose="020B0604020202020204" pitchFamily="34" charset="0"/>
              </a:rPr>
              <a:t>be caused</a:t>
            </a:r>
            <a:r>
              <a:rPr lang="en-US" sz="1700" dirty="0">
                <a:latin typeface="Arial" panose="020B0604020202020204" pitchFamily="34" charset="0"/>
                <a:cs typeface="Arial" panose="020B0604020202020204" pitchFamily="34" charset="0"/>
              </a:rPr>
              <a:t>, among other reasons, by the convective </a:t>
            </a:r>
            <a:r>
              <a:rPr lang="en-US" sz="1700" dirty="0" smtClean="0">
                <a:latin typeface="Arial" panose="020B0604020202020204" pitchFamily="34" charset="0"/>
                <a:cs typeface="Arial" panose="020B0604020202020204" pitchFamily="34" charset="0"/>
              </a:rPr>
              <a:t>component of </a:t>
            </a:r>
            <a:r>
              <a:rPr lang="en-US" sz="1700" dirty="0">
                <a:latin typeface="Arial" panose="020B0604020202020204" pitchFamily="34" charset="0"/>
                <a:cs typeface="Arial" panose="020B0604020202020204" pitchFamily="34" charset="0"/>
              </a:rPr>
              <a:t>the heat and mass transfer as a result of </a:t>
            </a:r>
            <a:r>
              <a:rPr lang="en-US" sz="1700" dirty="0" smtClean="0">
                <a:latin typeface="Arial" panose="020B0604020202020204" pitchFamily="34" charset="0"/>
                <a:cs typeface="Arial" panose="020B0604020202020204" pitchFamily="34" charset="0"/>
              </a:rPr>
              <a:t>the periodic </a:t>
            </a:r>
            <a:r>
              <a:rPr lang="en-US" sz="1700" dirty="0">
                <a:latin typeface="Arial" panose="020B0604020202020204" pitchFamily="34" charset="0"/>
                <a:cs typeface="Arial" panose="020B0604020202020204" pitchFamily="34" charset="0"/>
              </a:rPr>
              <a:t>effect of solar–lunar forces (tides) on </a:t>
            </a:r>
            <a:r>
              <a:rPr lang="en-US" sz="1700" dirty="0" smtClean="0">
                <a:latin typeface="Arial" panose="020B0604020202020204" pitchFamily="34" charset="0"/>
                <a:cs typeface="Arial" panose="020B0604020202020204" pitchFamily="34" charset="0"/>
              </a:rPr>
              <a:t>the geophysical </a:t>
            </a:r>
            <a:r>
              <a:rPr lang="en-US" sz="1700" dirty="0">
                <a:latin typeface="Arial" panose="020B0604020202020204" pitchFamily="34" charset="0"/>
                <a:cs typeface="Arial" panose="020B0604020202020204" pitchFamily="34" charset="0"/>
              </a:rPr>
              <a:t>medium.</a:t>
            </a:r>
          </a:p>
          <a:p>
            <a:pPr algn="just" defTabSz="449263"/>
            <a:r>
              <a:rPr lang="en-US" sz="1700" dirty="0" smtClean="0">
                <a:latin typeface="Arial" panose="020B0604020202020204" pitchFamily="34" charset="0"/>
                <a:cs typeface="Arial" panose="020B0604020202020204" pitchFamily="34" charset="0"/>
              </a:rPr>
              <a:t>	This </a:t>
            </a:r>
            <a:r>
              <a:rPr lang="en-US" sz="1700" dirty="0">
                <a:latin typeface="Arial" panose="020B0604020202020204" pitchFamily="34" charset="0"/>
                <a:cs typeface="Arial" panose="020B0604020202020204" pitchFamily="34" charset="0"/>
              </a:rPr>
              <a:t>suggestion is supported by the more </a:t>
            </a:r>
            <a:r>
              <a:rPr lang="en-US" sz="1700" dirty="0" smtClean="0">
                <a:latin typeface="Arial" panose="020B0604020202020204" pitchFamily="34" charset="0"/>
                <a:cs typeface="Arial" panose="020B0604020202020204" pitchFamily="34" charset="0"/>
              </a:rPr>
              <a:t>intensive fluid </a:t>
            </a:r>
            <a:r>
              <a:rPr lang="en-US" sz="1700" dirty="0">
                <a:latin typeface="Arial" panose="020B0604020202020204" pitchFamily="34" charset="0"/>
                <a:cs typeface="Arial" panose="020B0604020202020204" pitchFamily="34" charset="0"/>
              </a:rPr>
              <a:t>release at the upper measuring hole (Fig. 2</a:t>
            </a:r>
            <a:r>
              <a:rPr lang="en-US" sz="1700" dirty="0" smtClean="0">
                <a:latin typeface="Arial" panose="020B0604020202020204" pitchFamily="34" charset="0"/>
                <a:cs typeface="Arial" panose="020B0604020202020204" pitchFamily="34" charset="0"/>
              </a:rPr>
              <a:t>), which </a:t>
            </a:r>
            <a:r>
              <a:rPr lang="en-US" sz="1700" dirty="0">
                <a:latin typeface="Arial" panose="020B0604020202020204" pitchFamily="34" charset="0"/>
                <a:cs typeface="Arial" panose="020B0604020202020204" pitchFamily="34" charset="0"/>
              </a:rPr>
              <a:t>is partially confirmed by the corrosion </a:t>
            </a:r>
            <a:r>
              <a:rPr lang="en-US" sz="1700" dirty="0" smtClean="0">
                <a:latin typeface="Arial" panose="020B0604020202020204" pitchFamily="34" charset="0"/>
                <a:cs typeface="Arial" panose="020B0604020202020204" pitchFamily="34" charset="0"/>
              </a:rPr>
              <a:t>signatures at </a:t>
            </a:r>
            <a:r>
              <a:rPr lang="en-US" sz="1700" dirty="0">
                <a:latin typeface="Arial" panose="020B0604020202020204" pitchFamily="34" charset="0"/>
                <a:cs typeface="Arial" panose="020B0604020202020204" pitchFamily="34" charset="0"/>
              </a:rPr>
              <a:t>the fittings of the Z2 and Z4 sensors (</a:t>
            </a:r>
            <a:r>
              <a:rPr lang="en-US" sz="1700" dirty="0" smtClean="0">
                <a:latin typeface="Arial" panose="020B0604020202020204" pitchFamily="34" charset="0"/>
                <a:cs typeface="Arial" panose="020B0604020202020204" pitchFamily="34" charset="0"/>
              </a:rPr>
              <a:t>found during last calibration). </a:t>
            </a:r>
            <a:r>
              <a:rPr lang="en-US" sz="1700" dirty="0">
                <a:latin typeface="Arial" panose="020B0604020202020204" pitchFamily="34" charset="0"/>
                <a:cs typeface="Arial" panose="020B0604020202020204" pitchFamily="34" charset="0"/>
              </a:rPr>
              <a:t>We </a:t>
            </a:r>
            <a:r>
              <a:rPr lang="en-US" sz="1700" dirty="0" smtClean="0">
                <a:latin typeface="Arial" panose="020B0604020202020204" pitchFamily="34" charset="0"/>
                <a:cs typeface="Arial" panose="020B0604020202020204" pitchFamily="34" charset="0"/>
              </a:rPr>
              <a:t>emphasize that </a:t>
            </a:r>
            <a:r>
              <a:rPr lang="en-US" sz="1700" dirty="0">
                <a:latin typeface="Arial" panose="020B0604020202020204" pitchFamily="34" charset="0"/>
                <a:cs typeface="Arial" panose="020B0604020202020204" pitchFamily="34" charset="0"/>
              </a:rPr>
              <a:t>corrosion is virtually absent in the analogous </a:t>
            </a:r>
            <a:r>
              <a:rPr lang="en-US" sz="1700" dirty="0" smtClean="0">
                <a:latin typeface="Arial" panose="020B0604020202020204" pitchFamily="34" charset="0"/>
                <a:cs typeface="Arial" panose="020B0604020202020204" pitchFamily="34" charset="0"/>
              </a:rPr>
              <a:t>fittings of </a:t>
            </a:r>
            <a:r>
              <a:rPr lang="en-US" sz="1700" dirty="0">
                <a:latin typeface="Arial" panose="020B0604020202020204" pitchFamily="34" charset="0"/>
                <a:cs typeface="Arial" panose="020B0604020202020204" pitchFamily="34" charset="0"/>
              </a:rPr>
              <a:t>the Z1 and Z3 sensors in the lower </a:t>
            </a:r>
            <a:r>
              <a:rPr lang="en-US" sz="1700" dirty="0" smtClean="0">
                <a:latin typeface="Arial" panose="020B0604020202020204" pitchFamily="34" charset="0"/>
                <a:cs typeface="Arial" panose="020B0604020202020204" pitchFamily="34" charset="0"/>
              </a:rPr>
              <a:t>measuring hole</a:t>
            </a:r>
            <a:r>
              <a:rPr lang="en-US" sz="1700" dirty="0">
                <a:latin typeface="Arial" panose="020B0604020202020204" pitchFamily="34" charset="0"/>
                <a:cs typeface="Arial" panose="020B0604020202020204" pitchFamily="34" charset="0"/>
              </a:rPr>
              <a:t>. In addition, application of the </a:t>
            </a:r>
            <a:r>
              <a:rPr lang="en-US" sz="1700" dirty="0" err="1">
                <a:latin typeface="Arial" panose="020B0604020202020204" pitchFamily="34" charset="0"/>
                <a:cs typeface="Arial" panose="020B0604020202020204" pitchFamily="34" charset="0"/>
              </a:rPr>
              <a:t>lidar</a:t>
            </a:r>
            <a:r>
              <a:rPr lang="en-US" sz="1700" dirty="0">
                <a:latin typeface="Arial" panose="020B0604020202020204" pitchFamily="34" charset="0"/>
                <a:cs typeface="Arial" panose="020B0604020202020204" pitchFamily="34" charset="0"/>
              </a:rPr>
              <a:t> air </a:t>
            </a:r>
            <a:r>
              <a:rPr lang="en-US" sz="1700" dirty="0" smtClean="0">
                <a:latin typeface="Arial" panose="020B0604020202020204" pitchFamily="34" charset="0"/>
                <a:cs typeface="Arial" panose="020B0604020202020204" pitchFamily="34" charset="0"/>
              </a:rPr>
              <a:t>sounding in </a:t>
            </a:r>
            <a:r>
              <a:rPr lang="en-US" sz="1700" dirty="0">
                <a:latin typeface="Arial" panose="020B0604020202020204" pitchFamily="34" charset="0"/>
                <a:cs typeface="Arial" panose="020B0604020202020204" pitchFamily="34" charset="0"/>
              </a:rPr>
              <a:t>the air of the laboratory has allowed us to </a:t>
            </a:r>
            <a:r>
              <a:rPr lang="en-US" sz="1700" dirty="0" smtClean="0">
                <a:latin typeface="Arial" panose="020B0604020202020204" pitchFamily="34" charset="0"/>
                <a:cs typeface="Arial" panose="020B0604020202020204" pitchFamily="34" charset="0"/>
              </a:rPr>
              <a:t>establish the </a:t>
            </a:r>
            <a:r>
              <a:rPr lang="en-US" sz="1700" dirty="0">
                <a:latin typeface="Arial" panose="020B0604020202020204" pitchFamily="34" charset="0"/>
                <a:cs typeface="Arial" panose="020B0604020202020204" pitchFamily="34" charset="0"/>
              </a:rPr>
              <a:t>relationship </a:t>
            </a:r>
            <a:r>
              <a:rPr lang="en-US" sz="1700" dirty="0" smtClean="0">
                <a:latin typeface="Arial" panose="020B0604020202020204" pitchFamily="34" charset="0"/>
                <a:cs typeface="Arial" panose="020B0604020202020204" pitchFamily="34" charset="0"/>
              </a:rPr>
              <a:t>between </a:t>
            </a:r>
            <a:r>
              <a:rPr lang="en-US" sz="1700" dirty="0">
                <a:latin typeface="Arial" panose="020B0604020202020204" pitchFamily="34" charset="0"/>
                <a:cs typeface="Arial" panose="020B0604020202020204" pitchFamily="34" charset="0"/>
              </a:rPr>
              <a:t>the concentrations of </a:t>
            </a:r>
            <a:r>
              <a:rPr lang="en-US" sz="1700" dirty="0" smtClean="0">
                <a:latin typeface="Arial" panose="020B0604020202020204" pitchFamily="34" charset="0"/>
                <a:cs typeface="Arial" panose="020B0604020202020204" pitchFamily="34" charset="0"/>
              </a:rPr>
              <a:t>aerosols and </a:t>
            </a:r>
            <a:r>
              <a:rPr lang="en-US" sz="1700" dirty="0">
                <a:latin typeface="Arial" panose="020B0604020202020204" pitchFamily="34" charset="0"/>
                <a:cs typeface="Arial" panose="020B0604020202020204" pitchFamily="34" charset="0"/>
              </a:rPr>
              <a:t>variations in the temperature of the </a:t>
            </a:r>
            <a:r>
              <a:rPr lang="en-US" sz="1700" dirty="0" smtClean="0">
                <a:latin typeface="Arial" panose="020B0604020202020204" pitchFamily="34" charset="0"/>
                <a:cs typeface="Arial" panose="020B0604020202020204" pitchFamily="34" charset="0"/>
              </a:rPr>
              <a:t>environment [</a:t>
            </a:r>
            <a:r>
              <a:rPr lang="en-US" sz="1700" dirty="0">
                <a:latin typeface="Arial" panose="020B0604020202020204" pitchFamily="34" charset="0"/>
                <a:cs typeface="Arial" panose="020B0604020202020204" pitchFamily="34" charset="0"/>
              </a:rPr>
              <a:t>5]. Further research requires, in particular, </a:t>
            </a:r>
            <a:r>
              <a:rPr lang="en-US" sz="1700" dirty="0" smtClean="0">
                <a:latin typeface="Arial" panose="020B0604020202020204" pitchFamily="34" charset="0"/>
                <a:cs typeface="Arial" panose="020B0604020202020204" pitchFamily="34" charset="0"/>
              </a:rPr>
              <a:t>the installation </a:t>
            </a:r>
            <a:r>
              <a:rPr lang="en-US" sz="1700" dirty="0">
                <a:latin typeface="Arial" panose="020B0604020202020204" pitchFamily="34" charset="0"/>
                <a:cs typeface="Arial" panose="020B0604020202020204" pitchFamily="34" charset="0"/>
              </a:rPr>
              <a:t>of a quartz </a:t>
            </a:r>
            <a:r>
              <a:rPr lang="en-US" sz="1700" dirty="0" err="1">
                <a:latin typeface="Arial" panose="020B0604020202020204" pitchFamily="34" charset="0"/>
                <a:cs typeface="Arial" panose="020B0604020202020204" pitchFamily="34" charset="0"/>
              </a:rPr>
              <a:t>microbarometer</a:t>
            </a:r>
            <a:r>
              <a:rPr lang="en-US" sz="1700" dirty="0">
                <a:latin typeface="Arial" panose="020B0604020202020204" pitchFamily="34" charset="0"/>
                <a:cs typeface="Arial" panose="020B0604020202020204" pitchFamily="34" charset="0"/>
              </a:rPr>
              <a:t> to carry </a:t>
            </a:r>
            <a:r>
              <a:rPr lang="en-US" sz="1700" dirty="0" smtClean="0">
                <a:latin typeface="Arial" panose="020B0604020202020204" pitchFamily="34" charset="0"/>
                <a:cs typeface="Arial" panose="020B0604020202020204" pitchFamily="34" charset="0"/>
              </a:rPr>
              <a:t>out sequential </a:t>
            </a:r>
            <a:r>
              <a:rPr lang="en-US" sz="1700" dirty="0">
                <a:latin typeface="Arial" panose="020B0604020202020204" pitchFamily="34" charset="0"/>
                <a:cs typeface="Arial" panose="020B0604020202020204" pitchFamily="34" charset="0"/>
              </a:rPr>
              <a:t>interpretation of the geophysical data </a:t>
            </a:r>
            <a:r>
              <a:rPr lang="en-US" sz="1700" dirty="0" smtClean="0">
                <a:latin typeface="Arial" panose="020B0604020202020204" pitchFamily="34" charset="0"/>
                <a:cs typeface="Arial" panose="020B0604020202020204" pitchFamily="34" charset="0"/>
              </a:rPr>
              <a:t>and to </a:t>
            </a:r>
            <a:r>
              <a:rPr lang="en-US" sz="1700" dirty="0">
                <a:latin typeface="Arial" panose="020B0604020202020204" pitchFamily="34" charset="0"/>
                <a:cs typeface="Arial" panose="020B0604020202020204" pitchFamily="34" charset="0"/>
              </a:rPr>
              <a:t>establish the real nature of the observed </a:t>
            </a:r>
            <a:r>
              <a:rPr lang="en-US" sz="1700" dirty="0" smtClean="0">
                <a:latin typeface="Arial" panose="020B0604020202020204" pitchFamily="34" charset="0"/>
                <a:cs typeface="Arial" panose="020B0604020202020204" pitchFamily="34" charset="0"/>
              </a:rPr>
              <a:t>periodicities in </a:t>
            </a:r>
            <a:r>
              <a:rPr lang="en-US" sz="1700" dirty="0" err="1">
                <a:latin typeface="Arial" panose="020B0604020202020204" pitchFamily="34" charset="0"/>
                <a:cs typeface="Arial" panose="020B0604020202020204" pitchFamily="34" charset="0"/>
              </a:rPr>
              <a:t>microvariations</a:t>
            </a:r>
            <a:r>
              <a:rPr lang="en-US" sz="1700" dirty="0">
                <a:latin typeface="Arial" panose="020B0604020202020204" pitchFamily="34" charset="0"/>
                <a:cs typeface="Arial" panose="020B0604020202020204" pitchFamily="34" charset="0"/>
              </a:rPr>
              <a:t> of the underground temperatures.</a:t>
            </a:r>
            <a:endParaRPr lang="en-US" sz="1700" dirty="0" smtClean="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References and Funding</a:t>
            </a:r>
            <a:r>
              <a:rPr lang="en-AT" sz="1800" dirty="0">
                <a:solidFill>
                  <a:schemeClr val="bg1"/>
                </a:solidFill>
                <a:latin typeface="Arial" panose="020B0604020202020204" pitchFamily="34" charset="0"/>
                <a:cs typeface="Arial" panose="020B0604020202020204" pitchFamily="34" charset="0"/>
              </a:rPr>
              <a:t/>
            </a:r>
            <a:br>
              <a:rPr lang="en-AT" sz="1800" dirty="0">
                <a:solidFill>
                  <a:schemeClr val="bg1"/>
                </a:solidFill>
                <a:latin typeface="Arial" panose="020B0604020202020204" pitchFamily="34" charset="0"/>
                <a:cs typeface="Arial" panose="020B0604020202020204" pitchFamily="34" charset="0"/>
              </a:rPr>
            </a:br>
            <a:r>
              <a:rPr lang="en-US" sz="1800" dirty="0" smtClean="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P5.2-162</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descr="Image"/>
          <p:cNvPicPr>
            <a:picLocks noChangeAspect="1"/>
          </p:cNvPicPr>
          <p:nvPr/>
        </p:nvPicPr>
        <p:blipFill>
          <a:blip r:embed="rId2">
            <a:extLst/>
          </a:blip>
          <a:stretch>
            <a:fillRect/>
          </a:stretch>
        </p:blipFill>
        <p:spPr>
          <a:xfrm>
            <a:off x="10214517" y="112961"/>
            <a:ext cx="1014769" cy="866030"/>
          </a:xfrm>
          <a:prstGeom prst="rect">
            <a:avLst/>
          </a:prstGeom>
          <a:ln w="12700">
            <a:miter lim="400000"/>
          </a:ln>
        </p:spPr>
      </p:pic>
      <p:pic>
        <p:nvPicPr>
          <p:cNvPr id="8" name="Рисунок 7"/>
          <p:cNvPicPr>
            <a:picLocks noChangeAspect="1"/>
          </p:cNvPicPr>
          <p:nvPr/>
        </p:nvPicPr>
        <p:blipFill>
          <a:blip r:embed="rId3"/>
          <a:stretch>
            <a:fillRect/>
          </a:stretch>
        </p:blipFill>
        <p:spPr>
          <a:xfrm>
            <a:off x="11381201" y="112961"/>
            <a:ext cx="707197" cy="1146147"/>
          </a:xfrm>
          <a:prstGeom prst="rect">
            <a:avLst/>
          </a:prstGeom>
        </p:spPr>
      </p:pic>
      <p:sp>
        <p:nvSpPr>
          <p:cNvPr id="4" name="Прямоугольник 3"/>
          <p:cNvSpPr/>
          <p:nvPr/>
        </p:nvSpPr>
        <p:spPr>
          <a:xfrm>
            <a:off x="76200" y="1409468"/>
            <a:ext cx="10583333" cy="5293757"/>
          </a:xfrm>
          <a:prstGeom prst="rect">
            <a:avLst/>
          </a:prstGeom>
        </p:spPr>
        <p:txBody>
          <a:bodyPr wrap="square">
            <a:spAutoFit/>
          </a:bodyPr>
          <a:lstStyle/>
          <a:p>
            <a:pPr algn="just"/>
            <a:r>
              <a:rPr lang="en-US" sz="1600" dirty="0">
                <a:latin typeface="Arial" panose="020B0604020202020204" pitchFamily="34" charset="0"/>
                <a:cs typeface="Arial" panose="020B0604020202020204" pitchFamily="34" charset="0"/>
              </a:rPr>
              <a:t>This work is implemented in the framework of a </a:t>
            </a:r>
            <a:r>
              <a:rPr lang="en-US" sz="1600" dirty="0" smtClean="0">
                <a:latin typeface="Arial" panose="020B0604020202020204" pitchFamily="34" charset="0"/>
                <a:cs typeface="Arial" panose="020B0604020202020204" pitchFamily="34" charset="0"/>
              </a:rPr>
              <a:t>State Assignment </a:t>
            </a:r>
            <a:r>
              <a:rPr lang="en-US" sz="1600" dirty="0">
                <a:latin typeface="Arial" panose="020B0604020202020204" pitchFamily="34" charset="0"/>
                <a:cs typeface="Arial" panose="020B0604020202020204" pitchFamily="34" charset="0"/>
              </a:rPr>
              <a:t>for the Schmidt Institute of Physics of </a:t>
            </a:r>
            <a:r>
              <a:rPr lang="en-US" sz="1600" dirty="0" smtClean="0">
                <a:latin typeface="Arial" panose="020B0604020202020204" pitchFamily="34" charset="0"/>
                <a:cs typeface="Arial" panose="020B0604020202020204" pitchFamily="34" charset="0"/>
              </a:rPr>
              <a:t>the Earth</a:t>
            </a:r>
            <a:r>
              <a:rPr lang="en-US" sz="1600" dirty="0">
                <a:latin typeface="Arial" panose="020B0604020202020204" pitchFamily="34" charset="0"/>
                <a:cs typeface="Arial" panose="020B0604020202020204" pitchFamily="34" charset="0"/>
              </a:rPr>
              <a:t>, Russian Academy of Sciences</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pPr algn="just"/>
            <a:r>
              <a:rPr lang="en-US" sz="1600" dirty="0" smtClean="0">
                <a:latin typeface="Arial" panose="020B0604020202020204" pitchFamily="34" charset="0"/>
                <a:cs typeface="Arial" panose="020B0604020202020204" pitchFamily="34" charset="0"/>
              </a:rPr>
              <a:t>Full text of research is available at: </a:t>
            </a:r>
            <a:r>
              <a:rPr lang="en-US" sz="1600" b="1" i="1" dirty="0" err="1">
                <a:latin typeface="Arial" panose="020B0604020202020204" pitchFamily="34" charset="0"/>
                <a:cs typeface="Arial" panose="020B0604020202020204" pitchFamily="34" charset="0"/>
              </a:rPr>
              <a:t>Doklady</a:t>
            </a:r>
            <a:r>
              <a:rPr lang="en-US" sz="1600" b="1" i="1" dirty="0">
                <a:latin typeface="Arial" panose="020B0604020202020204" pitchFamily="34" charset="0"/>
                <a:cs typeface="Arial" panose="020B0604020202020204" pitchFamily="34" charset="0"/>
              </a:rPr>
              <a:t> Earth Sciences, 2022, Vol. 503, Part 2, pp. 238–242. © Pleiades Publishing, Ltd., </a:t>
            </a:r>
            <a:r>
              <a:rPr lang="en-US" sz="1600" b="1" i="1" dirty="0" smtClean="0">
                <a:latin typeface="Arial" panose="020B0604020202020204" pitchFamily="34" charset="0"/>
                <a:cs typeface="Arial" panose="020B0604020202020204" pitchFamily="34" charset="0"/>
              </a:rPr>
              <a:t>2022. DOI</a:t>
            </a:r>
            <a:r>
              <a:rPr lang="en-US" sz="1600" b="1" i="1" dirty="0">
                <a:latin typeface="Arial" panose="020B0604020202020204" pitchFamily="34" charset="0"/>
                <a:cs typeface="Arial" panose="020B0604020202020204" pitchFamily="34" charset="0"/>
              </a:rPr>
              <a:t>: 10.1134/S1028334X22040092</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REFERENCES</a:t>
            </a:r>
          </a:p>
          <a:p>
            <a:pPr marL="400050" indent="-400050">
              <a:buFont typeface="+mj-lt"/>
              <a:buAutoNum type="arabicPeriod"/>
            </a:pPr>
            <a:r>
              <a:rPr lang="en-US" sz="1600" dirty="0" smtClean="0">
                <a:latin typeface="Arial" panose="020B0604020202020204" pitchFamily="34" charset="0"/>
                <a:cs typeface="Arial" panose="020B0604020202020204" pitchFamily="34" charset="0"/>
              </a:rPr>
              <a:t>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Kissin</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Fluids in the Earth’s Crust: Geophysical </a:t>
            </a:r>
            <a:r>
              <a:rPr lang="en-US" sz="1600" i="1" dirty="0" smtClean="0">
                <a:latin typeface="Arial" panose="020B0604020202020204" pitchFamily="34" charset="0"/>
                <a:cs typeface="Arial" panose="020B0604020202020204" pitchFamily="34" charset="0"/>
              </a:rPr>
              <a:t>and Tectonic </a:t>
            </a:r>
            <a:r>
              <a:rPr lang="en-US" sz="1600" i="1" dirty="0">
                <a:latin typeface="Arial" panose="020B0604020202020204" pitchFamily="34" charset="0"/>
                <a:cs typeface="Arial" panose="020B0604020202020204" pitchFamily="34" charset="0"/>
              </a:rPr>
              <a:t>Aspects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Nauka</a:t>
            </a:r>
            <a:r>
              <a:rPr lang="en-US" sz="1600" dirty="0">
                <a:latin typeface="Arial" panose="020B0604020202020204" pitchFamily="34" charset="0"/>
                <a:cs typeface="Arial" panose="020B0604020202020204" pitchFamily="34" charset="0"/>
              </a:rPr>
              <a:t>, Moscow, 2015) [in Russian</a:t>
            </a:r>
            <a:r>
              <a:rPr lang="en-US" sz="1600" dirty="0" smtClean="0">
                <a:latin typeface="Arial" panose="020B0604020202020204" pitchFamily="34" charset="0"/>
                <a:cs typeface="Arial" panose="020B0604020202020204" pitchFamily="34" charset="0"/>
              </a:rPr>
              <a:t>].</a:t>
            </a:r>
          </a:p>
          <a:p>
            <a:pPr marL="400050" indent="-400050" algn="just">
              <a:buFont typeface="+mj-lt"/>
              <a:buAutoNum type="arabicPeriod"/>
            </a:pPr>
            <a:r>
              <a:rPr lang="en-US" sz="1600" dirty="0" smtClean="0">
                <a:latin typeface="Arial" panose="020B0604020202020204" pitchFamily="34" charset="0"/>
                <a:cs typeface="Arial" panose="020B0604020202020204" pitchFamily="34" charset="0"/>
              </a:rPr>
              <a:t>A.L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Sobisevich</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Selected Problems on </a:t>
            </a:r>
            <a:r>
              <a:rPr lang="en-US" sz="1600" i="1" dirty="0" smtClean="0">
                <a:latin typeface="Arial" panose="020B0604020202020204" pitchFamily="34" charset="0"/>
                <a:cs typeface="Arial" panose="020B0604020202020204" pitchFamily="34" charset="0"/>
              </a:rPr>
              <a:t>Mathematical Geophysics</a:t>
            </a:r>
            <a:r>
              <a:rPr lang="en-US" sz="1600" i="1" dirty="0">
                <a:latin typeface="Arial" panose="020B0604020202020204" pitchFamily="34" charset="0"/>
                <a:cs typeface="Arial" panose="020B0604020202020204" pitchFamily="34" charset="0"/>
              </a:rPr>
              <a:t>, Volcanology and </a:t>
            </a:r>
            <a:r>
              <a:rPr lang="en-US" sz="1600" i="1" dirty="0" err="1">
                <a:latin typeface="Arial" panose="020B0604020202020204" pitchFamily="34" charset="0"/>
                <a:cs typeface="Arial" panose="020B0604020202020204" pitchFamily="34" charset="0"/>
              </a:rPr>
              <a:t>Geoecology</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Vol. 2: </a:t>
            </a:r>
            <a:r>
              <a:rPr lang="en-US" sz="1600" i="1" dirty="0" smtClean="0">
                <a:latin typeface="Arial" panose="020B0604020202020204" pitchFamily="34" charset="0"/>
                <a:cs typeface="Arial" panose="020B0604020202020204" pitchFamily="34" charset="0"/>
              </a:rPr>
              <a:t>Northern Caucasus </a:t>
            </a:r>
            <a:r>
              <a:rPr lang="en-US" sz="1600" i="1" dirty="0">
                <a:latin typeface="Arial" panose="020B0604020202020204" pitchFamily="34" charset="0"/>
                <a:cs typeface="Arial" panose="020B0604020202020204" pitchFamily="34" charset="0"/>
              </a:rPr>
              <a:t>Geophysical Observatory. Creation </a:t>
            </a:r>
            <a:r>
              <a:rPr lang="en-US" sz="1600" i="1" dirty="0" smtClean="0">
                <a:latin typeface="Arial" panose="020B0604020202020204" pitchFamily="34" charset="0"/>
                <a:cs typeface="Arial" panose="020B0604020202020204" pitchFamily="34" charset="0"/>
              </a:rPr>
              <a:t>and Analysis </a:t>
            </a:r>
            <a:r>
              <a:rPr lang="en-US" sz="1600" i="1" dirty="0">
                <a:latin typeface="Arial" panose="020B0604020202020204" pitchFamily="34" charset="0"/>
                <a:cs typeface="Arial" panose="020B0604020202020204" pitchFamily="34" charset="0"/>
              </a:rPr>
              <a:t>of Observation Results </a:t>
            </a:r>
            <a:r>
              <a:rPr lang="en-US" sz="1600" dirty="0">
                <a:latin typeface="Arial" panose="020B0604020202020204" pitchFamily="34" charset="0"/>
                <a:cs typeface="Arial" panose="020B0604020202020204" pitchFamily="34" charset="0"/>
              </a:rPr>
              <a:t>(Schmidt Institute </a:t>
            </a:r>
            <a:r>
              <a:rPr lang="en-US" sz="1600" dirty="0" smtClean="0">
                <a:latin typeface="Arial" panose="020B0604020202020204" pitchFamily="34" charset="0"/>
                <a:cs typeface="Arial" panose="020B0604020202020204" pitchFamily="34" charset="0"/>
              </a:rPr>
              <a:t>of Physics </a:t>
            </a:r>
            <a:r>
              <a:rPr lang="en-US" sz="1600" dirty="0">
                <a:latin typeface="Arial" panose="020B0604020202020204" pitchFamily="34" charset="0"/>
                <a:cs typeface="Arial" panose="020B0604020202020204" pitchFamily="34" charset="0"/>
              </a:rPr>
              <a:t>of the Earth, Moscow, 2013) [in Russian</a:t>
            </a:r>
            <a:r>
              <a:rPr lang="en-US" sz="1600" dirty="0" smtClean="0">
                <a:latin typeface="Arial" panose="020B0604020202020204" pitchFamily="34" charset="0"/>
                <a:cs typeface="Arial" panose="020B0604020202020204" pitchFamily="34" charset="0"/>
              </a:rPr>
              <a:t>]. </a:t>
            </a:r>
          </a:p>
          <a:p>
            <a:pPr marL="400050" indent="-400050" algn="just">
              <a:buFont typeface="+mj-lt"/>
              <a:buAutoNum type="arabicPeriod"/>
            </a:pPr>
            <a:r>
              <a:rPr lang="en-US" sz="1600" dirty="0" smtClean="0">
                <a:latin typeface="Arial" panose="020B0604020202020204" pitchFamily="34" charset="0"/>
                <a:cs typeface="Arial" panose="020B0604020202020204" pitchFamily="34" charset="0"/>
              </a:rPr>
              <a:t>D.V</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Likhodeev</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Z.I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Dudarov</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Zhostkov</a:t>
            </a:r>
            <a:r>
              <a:rPr lang="en-US" sz="1600" dirty="0" smtClean="0">
                <a:latin typeface="Arial" panose="020B0604020202020204" pitchFamily="34" charset="0"/>
                <a:cs typeface="Arial" panose="020B0604020202020204" pitchFamily="34" charset="0"/>
              </a:rPr>
              <a:t>, 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Presnov</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Dolov</a:t>
            </a:r>
            <a:r>
              <a:rPr lang="en-US" sz="1600" dirty="0">
                <a:latin typeface="Arial" panose="020B0604020202020204" pitchFamily="34" charset="0"/>
                <a:cs typeface="Arial" panose="020B0604020202020204" pitchFamily="34" charset="0"/>
              </a:rPr>
              <a:t>, and </a:t>
            </a:r>
            <a:r>
              <a:rPr lang="en-US" sz="1600" dirty="0" smtClean="0">
                <a:latin typeface="Arial" panose="020B0604020202020204" pitchFamily="34" charset="0"/>
                <a:cs typeface="Arial" panose="020B0604020202020204" pitchFamily="34" charset="0"/>
              </a:rPr>
              <a:t>K.B</a:t>
            </a:r>
            <a:r>
              <a:rPr lang="en-US" sz="1600" dirty="0">
                <a:latin typeface="Arial" panose="020B0604020202020204" pitchFamily="34" charset="0"/>
                <a:cs typeface="Arial" panose="020B0604020202020204" pitchFamily="34" charset="0"/>
              </a:rPr>
              <a:t>. Danilov, J. </a:t>
            </a:r>
            <a:r>
              <a:rPr lang="en-US" sz="1600" dirty="0" err="1">
                <a:latin typeface="Arial" panose="020B0604020202020204" pitchFamily="34" charset="0"/>
                <a:cs typeface="Arial" panose="020B0604020202020204" pitchFamily="34" charset="0"/>
              </a:rPr>
              <a:t>Volcanol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Seismol</a:t>
            </a:r>
            <a:r>
              <a:rPr lang="en-US" sz="1600" dirty="0">
                <a:latin typeface="Arial" panose="020B0604020202020204" pitchFamily="34" charset="0"/>
                <a:cs typeface="Arial" panose="020B0604020202020204" pitchFamily="34" charset="0"/>
              </a:rPr>
              <a:t>. 11</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(6), 413–419 (2017</a:t>
            </a:r>
            <a:r>
              <a:rPr lang="en-US" sz="1600" dirty="0" smtClean="0">
                <a:latin typeface="Arial" panose="020B0604020202020204" pitchFamily="34" charset="0"/>
                <a:cs typeface="Arial" panose="020B0604020202020204" pitchFamily="34" charset="0"/>
              </a:rPr>
              <a:t>). </a:t>
            </a:r>
          </a:p>
          <a:p>
            <a:pPr marL="400050" indent="-400050" algn="just">
              <a:buFont typeface="+mj-lt"/>
              <a:buAutoNum type="arabicPeriod"/>
            </a:pPr>
            <a:r>
              <a:rPr lang="en-US" sz="1600" dirty="0" smtClean="0">
                <a:latin typeface="Arial" panose="020B0604020202020204" pitchFamily="34" charset="0"/>
                <a:cs typeface="Arial" panose="020B0604020202020204" pitchFamily="34" charset="0"/>
              </a:rPr>
              <a:t>S.M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Molodenskii</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M.S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Molodenskaya</a:t>
            </a:r>
            <a:r>
              <a:rPr lang="en-US" sz="1600" dirty="0">
                <a:latin typeface="Arial" panose="020B0604020202020204" pitchFamily="34" charset="0"/>
                <a:cs typeface="Arial" panose="020B0604020202020204" pitchFamily="34" charset="0"/>
              </a:rPr>
              <a:t>, and </a:t>
            </a:r>
            <a:r>
              <a:rPr lang="en-US" sz="1600" dirty="0" smtClean="0">
                <a:latin typeface="Arial" panose="020B0604020202020204" pitchFamily="34" charset="0"/>
                <a:cs typeface="Arial" panose="020B0604020202020204" pitchFamily="34" charset="0"/>
              </a:rPr>
              <a:t>A.L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Sobisevich</a:t>
            </a:r>
            <a:r>
              <a:rPr lang="en-US" sz="1600" dirty="0" smtClean="0">
                <a:latin typeface="Arial" panose="020B0604020202020204" pitchFamily="34" charset="0"/>
                <a:cs typeface="Arial" panose="020B0604020202020204" pitchFamily="34" charset="0"/>
              </a:rPr>
              <a:t>, in </a:t>
            </a:r>
            <a:r>
              <a:rPr lang="en-US" sz="1600" i="1" dirty="0">
                <a:latin typeface="Arial" panose="020B0604020202020204" pitchFamily="34" charset="0"/>
                <a:cs typeface="Arial" panose="020B0604020202020204" pitchFamily="34" charset="0"/>
              </a:rPr>
              <a:t>Seismic Processes and </a:t>
            </a:r>
            <a:r>
              <a:rPr lang="en-US" sz="1600" i="1" dirty="0" smtClean="0">
                <a:latin typeface="Arial" panose="020B0604020202020204" pitchFamily="34" charset="0"/>
                <a:cs typeface="Arial" panose="020B0604020202020204" pitchFamily="34" charset="0"/>
              </a:rPr>
              <a:t>Catastrophes </a:t>
            </a: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Schmidt Institute of Physics of the Earth, Moscow</a:t>
            </a:r>
            <a:r>
              <a:rPr lang="en-US" sz="1600" dirty="0" smtClean="0">
                <a:latin typeface="Arial" panose="020B0604020202020204" pitchFamily="34" charset="0"/>
                <a:cs typeface="Arial" panose="020B0604020202020204" pitchFamily="34" charset="0"/>
              </a:rPr>
              <a:t>, 2008</a:t>
            </a:r>
            <a:r>
              <a:rPr lang="en-US" sz="1600" dirty="0">
                <a:latin typeface="Arial" panose="020B0604020202020204" pitchFamily="34" charset="0"/>
                <a:cs typeface="Arial" panose="020B0604020202020204" pitchFamily="34" charset="0"/>
              </a:rPr>
              <a:t>), pp. 255–261 [in Russian</a:t>
            </a:r>
            <a:r>
              <a:rPr lang="en-US" sz="1600" dirty="0" smtClean="0">
                <a:latin typeface="Arial" panose="020B0604020202020204" pitchFamily="34" charset="0"/>
                <a:cs typeface="Arial" panose="020B0604020202020204" pitchFamily="34" charset="0"/>
              </a:rPr>
              <a:t>]. </a:t>
            </a:r>
          </a:p>
          <a:p>
            <a:pPr marL="400050" indent="-400050" algn="just">
              <a:buFont typeface="+mj-lt"/>
              <a:buAutoNum type="arabicPeriod"/>
            </a:pPr>
            <a:r>
              <a:rPr lang="en-US" sz="1600" dirty="0" smtClean="0">
                <a:latin typeface="Arial" panose="020B0604020202020204" pitchFamily="34" charset="0"/>
                <a:cs typeface="Arial" panose="020B0604020202020204" pitchFamily="34" charset="0"/>
              </a:rPr>
              <a:t>S.M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Pershin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Sobisevich</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M.Y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Grishin</a:t>
            </a:r>
            <a:r>
              <a:rPr lang="en-US" sz="1600" dirty="0" smtClean="0">
                <a:latin typeface="Arial" panose="020B0604020202020204" pitchFamily="34" charset="0"/>
                <a:cs typeface="Arial" panose="020B0604020202020204" pitchFamily="34" charset="0"/>
              </a:rPr>
              <a:t>, V.V</a:t>
            </a:r>
            <a:r>
              <a:rPr lang="en-US" sz="1600" dirty="0">
                <a:latin typeface="Arial" panose="020B0604020202020204" pitchFamily="34" charset="0"/>
                <a:cs typeface="Arial" panose="020B0604020202020204" pitchFamily="34" charset="0"/>
              </a:rPr>
              <a:t>. Gravirov, </a:t>
            </a:r>
            <a:r>
              <a:rPr lang="en-US" sz="1600" dirty="0" smtClean="0">
                <a:latin typeface="Arial" panose="020B0604020202020204" pitchFamily="34" charset="0"/>
                <a:cs typeface="Arial" panose="020B0604020202020204" pitchFamily="34" charset="0"/>
              </a:rPr>
              <a:t>V.A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Zavozin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V.V</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Kuzminov</a:t>
            </a:r>
            <a:r>
              <a:rPr lang="en-US" sz="1600" dirty="0" smtClean="0">
                <a:latin typeface="Arial" panose="020B0604020202020204" pitchFamily="34" charset="0"/>
                <a:cs typeface="Arial" panose="020B0604020202020204" pitchFamily="34" charset="0"/>
              </a:rPr>
              <a:t>, V.N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Lednev</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D.V</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Likhodeev</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V.S</a:t>
            </a:r>
            <a:r>
              <a:rPr lang="en-US" sz="1600" dirty="0">
                <a:latin typeface="Arial" panose="020B0604020202020204" pitchFamily="34" charset="0"/>
                <a:cs typeface="Arial" panose="020B0604020202020204" pitchFamily="34" charset="0"/>
              </a:rPr>
              <a:t>. Makarov, </a:t>
            </a:r>
            <a:r>
              <a:rPr lang="en-US" sz="1600" dirty="0" smtClean="0">
                <a:latin typeface="Arial" panose="020B0604020202020204" pitchFamily="34" charset="0"/>
                <a:cs typeface="Arial" panose="020B0604020202020204" pitchFamily="34" charset="0"/>
              </a:rPr>
              <a:t>A.V</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Myasnikov</a:t>
            </a:r>
            <a:r>
              <a:rPr lang="en-US" sz="1600" dirty="0" smtClean="0">
                <a:latin typeface="Arial" panose="020B0604020202020204" pitchFamily="34" charset="0"/>
                <a:cs typeface="Arial" panose="020B0604020202020204" pitchFamily="34" charset="0"/>
              </a:rPr>
              <a:t>, and 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Fedorov</a:t>
            </a:r>
            <a:r>
              <a:rPr lang="en-US" sz="1600" dirty="0">
                <a:latin typeface="Arial" panose="020B0604020202020204" pitchFamily="34" charset="0"/>
                <a:cs typeface="Arial" panose="020B0604020202020204" pitchFamily="34" charset="0"/>
              </a:rPr>
              <a:t>, Laser Phys. Lett. 17</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(11</a:t>
            </a:r>
            <a:r>
              <a:rPr lang="en-US" sz="1600" dirty="0" smtClean="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115607–115613 </a:t>
            </a:r>
            <a:r>
              <a:rPr lang="en-US" sz="1600" dirty="0" smtClean="0">
                <a:latin typeface="Arial" panose="020B0604020202020204" pitchFamily="34" charset="0"/>
                <a:cs typeface="Arial" panose="020B0604020202020204" pitchFamily="34" charset="0"/>
              </a:rPr>
              <a:t>(</a:t>
            </a:r>
            <a:r>
              <a:rPr lang="ru-RU" sz="1600" dirty="0" smtClean="0">
                <a:latin typeface="Arial" panose="020B0604020202020204" pitchFamily="34" charset="0"/>
                <a:cs typeface="Arial" panose="020B0604020202020204" pitchFamily="34" charset="0"/>
              </a:rPr>
              <a:t>2020).</a:t>
            </a:r>
            <a:r>
              <a:rPr lang="en-US" sz="1600" dirty="0" smtClean="0">
                <a:latin typeface="Arial" panose="020B0604020202020204" pitchFamily="34" charset="0"/>
                <a:cs typeface="Arial" panose="020B0604020202020204" pitchFamily="34" charset="0"/>
              </a:rPr>
              <a:t> </a:t>
            </a:r>
          </a:p>
          <a:p>
            <a:pPr marL="400050" indent="-400050">
              <a:buFont typeface="+mj-lt"/>
              <a:buAutoNum type="arabicPeriod"/>
            </a:pPr>
            <a:r>
              <a:rPr lang="en-US" sz="1600" dirty="0" smtClean="0">
                <a:latin typeface="Arial" panose="020B0604020202020204" pitchFamily="34" charset="0"/>
                <a:cs typeface="Arial" panose="020B0604020202020204" pitchFamily="34" charset="0"/>
              </a:rPr>
              <a:t>D</a:t>
            </a:r>
            <a:r>
              <a:rPr lang="en-US" sz="1600" dirty="0">
                <a:latin typeface="Arial" panose="020B0604020202020204" pitchFamily="34" charset="0"/>
                <a:cs typeface="Arial" panose="020B0604020202020204" pitchFamily="34" charset="0"/>
              </a:rPr>
              <a:t>. Dominguez-</a:t>
            </a:r>
            <a:r>
              <a:rPr lang="en-US" sz="1600" dirty="0" err="1">
                <a:latin typeface="Arial" panose="020B0604020202020204" pitchFamily="34" charset="0"/>
                <a:cs typeface="Arial" panose="020B0604020202020204" pitchFamily="34" charset="0"/>
              </a:rPr>
              <a:t>Villar</a:t>
            </a:r>
            <a:r>
              <a:rPr lang="en-US" sz="1600" dirty="0">
                <a:latin typeface="Arial" panose="020B0604020202020204" pitchFamily="34" charset="0"/>
                <a:cs typeface="Arial" panose="020B0604020202020204" pitchFamily="34" charset="0"/>
              </a:rPr>
              <a:t>, S. </a:t>
            </a:r>
            <a:r>
              <a:rPr lang="en-US" sz="1600" dirty="0" err="1">
                <a:latin typeface="Arial" panose="020B0604020202020204" pitchFamily="34" charset="0"/>
                <a:cs typeface="Arial" panose="020B0604020202020204" pitchFamily="34" charset="0"/>
              </a:rPr>
              <a:t>Lojen</a:t>
            </a:r>
            <a:r>
              <a:rPr lang="en-US" sz="1600" dirty="0">
                <a:latin typeface="Arial" panose="020B0604020202020204" pitchFamily="34" charset="0"/>
                <a:cs typeface="Arial" panose="020B0604020202020204" pitchFamily="34" charset="0"/>
              </a:rPr>
              <a:t>, K. </a:t>
            </a:r>
            <a:r>
              <a:rPr lang="en-US" sz="1600" dirty="0" err="1">
                <a:latin typeface="Arial" panose="020B0604020202020204" pitchFamily="34" charset="0"/>
                <a:cs typeface="Arial" panose="020B0604020202020204" pitchFamily="34" charset="0"/>
              </a:rPr>
              <a:t>Krklec</a:t>
            </a:r>
            <a:r>
              <a:rPr lang="en-US" sz="1600" dirty="0">
                <a:latin typeface="Arial" panose="020B0604020202020204" pitchFamily="34" charset="0"/>
                <a:cs typeface="Arial" panose="020B0604020202020204" pitchFamily="34" charset="0"/>
              </a:rPr>
              <a:t>, A. Baker</a:t>
            </a:r>
            <a:r>
              <a:rPr lang="en-US" sz="1600" dirty="0" smtClean="0">
                <a:latin typeface="Arial" panose="020B0604020202020204" pitchFamily="34" charset="0"/>
                <a:cs typeface="Arial" panose="020B0604020202020204" pitchFamily="34" charset="0"/>
              </a:rPr>
              <a:t>, and I.J</a:t>
            </a:r>
            <a:r>
              <a:rPr lang="en-US" sz="1600" dirty="0">
                <a:latin typeface="Arial" panose="020B0604020202020204" pitchFamily="34" charset="0"/>
                <a:cs typeface="Arial" panose="020B0604020202020204" pitchFamily="34" charset="0"/>
              </a:rPr>
              <a:t>. Fairchild, </a:t>
            </a:r>
            <a:r>
              <a:rPr lang="en-US" sz="1600" dirty="0" err="1">
                <a:latin typeface="Arial" panose="020B0604020202020204" pitchFamily="34" charset="0"/>
                <a:cs typeface="Arial" panose="020B0604020202020204" pitchFamily="34" charset="0"/>
              </a:rPr>
              <a:t>Clim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Dyn</a:t>
            </a:r>
            <a:r>
              <a:rPr lang="en-US" sz="1600" dirty="0">
                <a:latin typeface="Arial" panose="020B0604020202020204" pitchFamily="34" charset="0"/>
                <a:cs typeface="Arial" panose="020B0604020202020204" pitchFamily="34" charset="0"/>
              </a:rPr>
              <a:t>. 45, 569–581 (2015</a:t>
            </a:r>
            <a:r>
              <a:rPr lang="en-US" sz="1600" dirty="0" smtClean="0">
                <a:latin typeface="Arial" panose="020B0604020202020204" pitchFamily="34" charset="0"/>
                <a:cs typeface="Arial" panose="020B0604020202020204" pitchFamily="34" charset="0"/>
              </a:rPr>
              <a:t>). </a:t>
            </a:r>
          </a:p>
          <a:p>
            <a:pPr marL="400050" indent="-400050" algn="just">
              <a:buFont typeface="+mj-lt"/>
              <a:buAutoNum type="arabicPeriod"/>
            </a:pPr>
            <a:r>
              <a:rPr lang="en-US" sz="1600" dirty="0" smtClean="0">
                <a:latin typeface="Arial" panose="020B0604020202020204" pitchFamily="34" charset="0"/>
                <a:cs typeface="Arial" panose="020B0604020202020204" pitchFamily="34" charset="0"/>
              </a:rPr>
              <a:t>V.I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Mal’kovskii</a:t>
            </a:r>
            <a:r>
              <a:rPr lang="en-US" sz="1600" dirty="0">
                <a:latin typeface="Arial" panose="020B0604020202020204" pitchFamily="34" charset="0"/>
                <a:cs typeface="Arial" panose="020B0604020202020204" pitchFamily="34" charset="0"/>
              </a:rPr>
              <a:t> and </a:t>
            </a:r>
            <a:r>
              <a:rPr lang="en-US" sz="1600" dirty="0" smtClean="0">
                <a:latin typeface="Arial" panose="020B0604020202020204" pitchFamily="34" charset="0"/>
                <a:cs typeface="Arial" panose="020B0604020202020204" pitchFamily="34" charset="0"/>
              </a:rPr>
              <a:t>A.A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Pek</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Faulting Effect onto </a:t>
            </a:r>
            <a:r>
              <a:rPr lang="en-US" sz="1600" i="1" dirty="0" smtClean="0">
                <a:latin typeface="Arial" panose="020B0604020202020204" pitchFamily="34" charset="0"/>
                <a:cs typeface="Arial" panose="020B0604020202020204" pitchFamily="34" charset="0"/>
              </a:rPr>
              <a:t>Fluid Heat </a:t>
            </a:r>
            <a:r>
              <a:rPr lang="en-US" sz="1600" i="1" dirty="0">
                <a:latin typeface="Arial" panose="020B0604020202020204" pitchFamily="34" charset="0"/>
                <a:cs typeface="Arial" panose="020B0604020202020204" pitchFamily="34" charset="0"/>
              </a:rPr>
              <a:t>Mass Transfer in the Earth’s Crust </a:t>
            </a:r>
            <a:r>
              <a:rPr lang="en-US" sz="1600" dirty="0">
                <a:latin typeface="Arial" panose="020B0604020202020204" pitchFamily="34" charset="0"/>
                <a:cs typeface="Arial" panose="020B0604020202020204" pitchFamily="34" charset="0"/>
              </a:rPr>
              <a:t>(Schmidt </a:t>
            </a:r>
            <a:r>
              <a:rPr lang="en-US" sz="1600" dirty="0" smtClean="0">
                <a:latin typeface="Arial" panose="020B0604020202020204" pitchFamily="34" charset="0"/>
                <a:cs typeface="Arial" panose="020B0604020202020204" pitchFamily="34" charset="0"/>
              </a:rPr>
              <a:t>Institute of </a:t>
            </a:r>
            <a:r>
              <a:rPr lang="en-US" sz="1600" dirty="0">
                <a:latin typeface="Arial" panose="020B0604020202020204" pitchFamily="34" charset="0"/>
                <a:cs typeface="Arial" panose="020B0604020202020204" pitchFamily="34" charset="0"/>
              </a:rPr>
              <a:t>Physics of the Earth, Moscow, 2014) [in Russian].</a:t>
            </a:r>
            <a:endParaRPr lang="en-US" sz="1600"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5701</TotalTime>
  <Words>1743</Words>
  <Application>Microsoft Office PowerPoint</Application>
  <PresentationFormat>Широкоэкранный</PresentationFormat>
  <Paragraphs>56</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7</vt:i4>
      </vt:variant>
    </vt:vector>
  </HeadingPairs>
  <TitlesOfParts>
    <vt:vector size="12" baseType="lpstr">
      <vt:lpstr>Arial</vt:lpstr>
      <vt:lpstr>Calibri</vt:lpstr>
      <vt:lpstr>Calibri Light</vt:lpstr>
      <vt:lpstr>Custom Design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Valentin Gravirov - VVG1965 Гравиров</cp:lastModifiedBy>
  <cp:revision>58</cp:revision>
  <dcterms:created xsi:type="dcterms:W3CDTF">2023-04-18T13:25:54Z</dcterms:created>
  <dcterms:modified xsi:type="dcterms:W3CDTF">2023-06-03T10:56:50Z</dcterms:modified>
</cp:coreProperties>
</file>