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81" d="100"/>
          <a:sy n="81" d="100"/>
        </p:scale>
        <p:origin x="118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06/02/2023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06/02/2023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06/02/2023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06/02/2023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06/02/2023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06/02/2023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06/02/2023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06/02/2023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06/02/2023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06/02/2023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06/02/2023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doi.org/10.4236/gep.2021.94012" TargetMode="External"/><Relationship Id="rId7" Type="http://schemas.openxmlformats.org/officeDocument/2006/relationships/image" Target="../media/image18.png"/><Relationship Id="rId2" Type="http://schemas.openxmlformats.org/officeDocument/2006/relationships/hyperlink" Target="https://doi.org/10.5539/jgg.v9n4p19" TargetMode="External"/><Relationship Id="rId1" Type="http://schemas.openxmlformats.org/officeDocument/2006/relationships/slideLayout" Target="../slideLayouts/slideLayout2.xml"/><Relationship Id="rId6" Type="http://schemas.openxmlformats.org/officeDocument/2006/relationships/hyperlink" Target="http://hyperphysics.phy-astr.gsu.edu/hbase/Nuclear/meteorrbsr.html" TargetMode="External"/><Relationship Id="rId5" Type="http://schemas.openxmlformats.org/officeDocument/2006/relationships/hyperlink" Target="https://www.sgn.gob.do/index.php/geologia-y-tematicos/info-geologia" TargetMode="External"/><Relationship Id="rId4" Type="http://schemas.openxmlformats.org/officeDocument/2006/relationships/hyperlink" Target="https://doi.org/10.1029/JZ067i009p034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861774"/>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Dating Paleo Tsunamis with Strontium</a:t>
            </a: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Pedro Miguel Paulino</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National Seismological Center </a:t>
            </a:r>
            <a:r>
              <a:rPr lang="en-AT"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 Universidad Autónoma de Santo Domingo</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main object of this project is to be able of identifying Paleo tsunamis and climate change using heavy metals deposits and calcium ratio, more specifics strontium, reviewing the appearance of this elements as climates changes.</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P5.2-762</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Dating with using radiometric XRF to analyses solid samples, we will determinate the droughts periods and the appearances of extraordinary climates events likes tsunamis, verifying the geological composition and the amount of specific elements like strontium let us to stablish the exact age.</a:t>
            </a:r>
          </a:p>
        </p:txBody>
      </p:sp>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00" dirty="0">
                    <a:latin typeface="Arial" panose="020B0604020202020204" pitchFamily="34" charset="0"/>
                    <a:cs typeface="Arial" panose="020B0604020202020204" pitchFamily="34" charset="0"/>
                  </a:rPr>
                  <a:t>Using </a:t>
                </a:r>
                <a:r>
                  <a:rPr lang="en-US" sz="1300" baseline="30000" dirty="0">
                    <a:effectLst/>
                    <a:latin typeface="Arial" panose="020B0604020202020204" pitchFamily="34" charset="0"/>
                    <a:ea typeface="Times New Roman" panose="02020603050405020304" pitchFamily="18" charset="0"/>
                    <a:cs typeface="Arial" panose="020B0604020202020204" pitchFamily="34" charset="0"/>
                  </a:rPr>
                  <a:t>210</a:t>
                </a:r>
                <a14:m>
                  <m:oMath xmlns:m="http://schemas.openxmlformats.org/officeDocument/2006/math">
                    <m:r>
                      <a:rPr lang="en-US" sz="1300" i="1">
                        <a:effectLst/>
                        <a:latin typeface="Cambria Math" panose="02040503050406030204" pitchFamily="18" charset="0"/>
                        <a:ea typeface="Calibri" panose="020F0502020204030204" pitchFamily="34" charset="0"/>
                        <a:cs typeface="Arial" panose="020B0604020202020204" pitchFamily="34" charset="0"/>
                      </a:rPr>
                      <m:t>𝑃𝑏</m:t>
                    </m:r>
                    <m:r>
                      <a:rPr lang="en-US" sz="1300" i="1">
                        <a:effectLst/>
                        <a:latin typeface="Cambria Math" panose="02040503050406030204" pitchFamily="18" charset="0"/>
                        <a:ea typeface="Calibri" panose="020F0502020204030204" pitchFamily="34" charset="0"/>
                        <a:cs typeface="Arial" panose="020B0604020202020204" pitchFamily="34" charset="0"/>
                      </a:rPr>
                      <m:t> </m:t>
                    </m:r>
                  </m:oMath>
                </a14:m>
                <a:r>
                  <a:rPr lang="en-US" sz="1200" dirty="0">
                    <a:latin typeface="Arial" panose="020B0604020202020204" pitchFamily="34" charset="0"/>
                    <a:cs typeface="Arial" panose="020B0604020202020204" pitchFamily="34" charset="0"/>
                  </a:rPr>
                  <a:t>as a primary technique, we have identified diverse sediment deposits that could serve as indicators of climate events such as tsunamis and droughts. These sediment deposits provide valuable insights into past environmental conditions and help us understand the occurrence of these significant climate phenomena.</a:t>
                </a:r>
              </a:p>
            </p:txBody>
          </p:sp>
        </mc:Choice>
        <mc:Fallback xmlns="">
          <p:sp>
            <p:nvSpPr>
              <p:cNvPr id="6" name="Title 1">
                <a:extLst>
                  <a:ext uri="{FF2B5EF4-FFF2-40B4-BE49-F238E27FC236}">
                    <a16:creationId xmlns:a16="http://schemas.microsoft.com/office/drawing/2014/main" id="{91788AB8-A468-C471-8A86-3C9F2FE8E750}"/>
                  </a:ext>
                </a:extLst>
              </p:cNvPr>
              <p:cNvSpPr txBox="1">
                <a:spLocks noRot="1" noChangeAspect="1" noMove="1" noResize="1" noEditPoints="1" noAdjustHandles="1" noChangeArrowheads="1" noChangeShapeType="1" noTextEdit="1"/>
              </p:cNvSpPr>
              <p:nvPr/>
            </p:nvSpPr>
            <p:spPr>
              <a:xfrm>
                <a:off x="7422294" y="2958858"/>
                <a:ext cx="2086773" cy="2066221"/>
              </a:xfrm>
              <a:prstGeom prst="rect">
                <a:avLst/>
              </a:prstGeom>
              <a:blipFill>
                <a:blip r:embed="rId2"/>
                <a:stretch>
                  <a:fillRect r="-292"/>
                </a:stretch>
              </a:blipFill>
            </p:spPr>
            <p:txBody>
              <a:bodyPr/>
              <a:lstStyle/>
              <a:p>
                <a:r>
                  <a:rPr lang="es-419">
                    <a:noFill/>
                  </a:rPr>
                  <a:t> </a:t>
                </a:r>
              </a:p>
            </p:txBody>
          </p:sp>
        </mc:Fallback>
      </mc:AlternateContent>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This technique serves as an exceptional method to generate a historical record of climate events occurring within a specific time period. It allows us to establish intervals of climate event occurrences.</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21" name="Grupo 20">
            <a:extLst>
              <a:ext uri="{FF2B5EF4-FFF2-40B4-BE49-F238E27FC236}">
                <a16:creationId xmlns:a16="http://schemas.microsoft.com/office/drawing/2014/main" id="{85A0456B-9E8A-4AAB-FA50-2F721253EB04}"/>
              </a:ext>
            </a:extLst>
          </p:cNvPr>
          <p:cNvGrpSpPr/>
          <p:nvPr/>
        </p:nvGrpSpPr>
        <p:grpSpPr>
          <a:xfrm>
            <a:off x="9638934" y="278270"/>
            <a:ext cx="2086773" cy="1228589"/>
            <a:chOff x="9843743" y="253529"/>
            <a:chExt cx="2159691" cy="1228589"/>
          </a:xfrm>
        </p:grpSpPr>
        <p:pic>
          <p:nvPicPr>
            <p:cNvPr id="18" name="Imagen 17">
              <a:extLst>
                <a:ext uri="{FF2B5EF4-FFF2-40B4-BE49-F238E27FC236}">
                  <a16:creationId xmlns:a16="http://schemas.microsoft.com/office/drawing/2014/main" id="{A20FF7B2-9720-D82D-7C42-7E82EB5A5940}"/>
                </a:ext>
              </a:extLst>
            </p:cNvPr>
            <p:cNvPicPr>
              <a:picLocks noChangeAspect="1"/>
            </p:cNvPicPr>
            <p:nvPr/>
          </p:nvPicPr>
          <p:blipFill>
            <a:blip r:embed="rId3"/>
            <a:stretch>
              <a:fillRect/>
            </a:stretch>
          </p:blipFill>
          <p:spPr>
            <a:xfrm>
              <a:off x="9843743" y="253529"/>
              <a:ext cx="1033768" cy="1228589"/>
            </a:xfrm>
            <a:prstGeom prst="rect">
              <a:avLst/>
            </a:prstGeom>
          </p:spPr>
        </p:pic>
        <p:pic>
          <p:nvPicPr>
            <p:cNvPr id="20" name="Imagen 19">
              <a:extLst>
                <a:ext uri="{FF2B5EF4-FFF2-40B4-BE49-F238E27FC236}">
                  <a16:creationId xmlns:a16="http://schemas.microsoft.com/office/drawing/2014/main" id="{AEA97F31-9126-4F5A-ABFE-CF95EFDDD41B}"/>
                </a:ext>
              </a:extLst>
            </p:cNvPr>
            <p:cNvPicPr>
              <a:picLocks noChangeAspect="1"/>
            </p:cNvPicPr>
            <p:nvPr/>
          </p:nvPicPr>
          <p:blipFill rotWithShape="1">
            <a:blip r:embed="rId4"/>
            <a:srcRect l="6134" t="22383" r="6905" b="22257"/>
            <a:stretch/>
          </p:blipFill>
          <p:spPr>
            <a:xfrm>
              <a:off x="10877014" y="253529"/>
              <a:ext cx="1126420" cy="1228589"/>
            </a:xfrm>
            <a:prstGeom prst="rect">
              <a:avLst/>
            </a:prstGeom>
          </p:spPr>
        </p:pic>
      </p:gr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Geological settings </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P5.2-762</a:t>
            </a: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E0EAB70E-DAE9-208A-1A1D-E638A4901BA5}"/>
              </a:ext>
            </a:extLst>
          </p:cNvPr>
          <p:cNvPicPr>
            <a:picLocks noChangeAspect="1"/>
          </p:cNvPicPr>
          <p:nvPr/>
        </p:nvPicPr>
        <p:blipFill>
          <a:blip r:embed="rId2"/>
          <a:stretch>
            <a:fillRect/>
          </a:stretch>
        </p:blipFill>
        <p:spPr>
          <a:xfrm>
            <a:off x="0" y="1084954"/>
            <a:ext cx="7371761" cy="5778768"/>
          </a:xfrm>
          <a:prstGeom prst="rect">
            <a:avLst/>
          </a:prstGeom>
        </p:spPr>
      </p:pic>
      <p:sp>
        <p:nvSpPr>
          <p:cNvPr id="11" name="CuadroTexto 10">
            <a:extLst>
              <a:ext uri="{FF2B5EF4-FFF2-40B4-BE49-F238E27FC236}">
                <a16:creationId xmlns:a16="http://schemas.microsoft.com/office/drawing/2014/main" id="{5E2721E2-F90D-C327-9D43-08D31E0B6A3C}"/>
              </a:ext>
            </a:extLst>
          </p:cNvPr>
          <p:cNvSpPr txBox="1"/>
          <p:nvPr/>
        </p:nvSpPr>
        <p:spPr>
          <a:xfrm>
            <a:off x="7494310" y="1759746"/>
            <a:ext cx="3129699" cy="3970318"/>
          </a:xfrm>
          <a:prstGeom prst="rect">
            <a:avLst/>
          </a:prstGeom>
          <a:noFill/>
        </p:spPr>
        <p:txBody>
          <a:bodyPr wrap="square" rtlCol="0">
            <a:spAutoFit/>
          </a:bodyPr>
          <a:lstStyle/>
          <a:p>
            <a:pPr algn="l"/>
            <a:br>
              <a:rPr lang="en-US" b="0" i="0" dirty="0">
                <a:solidFill>
                  <a:srgbClr val="374151"/>
                </a:solidFill>
                <a:effectLst/>
                <a:latin typeface="Söhne"/>
              </a:rPr>
            </a:br>
            <a:r>
              <a:rPr lang="en-US" b="0" i="0" dirty="0">
                <a:solidFill>
                  <a:srgbClr val="374151"/>
                </a:solidFill>
                <a:effectLst/>
                <a:latin typeface="Söhne"/>
              </a:rPr>
              <a:t>In 1946, this area experienced the impact of a tsunami, and we can observe an extraordinary SAR (sedimentary accumulation rate) as a result of this event.</a:t>
            </a:r>
          </a:p>
          <a:p>
            <a:pPr algn="l"/>
            <a:endParaRPr lang="en-US" b="0" i="0" dirty="0">
              <a:solidFill>
                <a:srgbClr val="374151"/>
              </a:solidFill>
              <a:effectLst/>
              <a:latin typeface="Söhne"/>
            </a:endParaRPr>
          </a:p>
          <a:p>
            <a:pPr algn="l"/>
            <a:endParaRPr lang="en-US" dirty="0">
              <a:solidFill>
                <a:srgbClr val="374151"/>
              </a:solidFill>
              <a:latin typeface="Söhne"/>
            </a:endParaRPr>
          </a:p>
          <a:p>
            <a:pPr algn="l"/>
            <a:endParaRPr lang="en-US" b="0" i="0" dirty="0">
              <a:solidFill>
                <a:srgbClr val="374151"/>
              </a:solidFill>
              <a:effectLst/>
              <a:latin typeface="Söhne"/>
            </a:endParaRPr>
          </a:p>
          <a:p>
            <a:pPr algn="l"/>
            <a:r>
              <a:rPr lang="en-US" b="0" i="0" dirty="0">
                <a:solidFill>
                  <a:srgbClr val="374151"/>
                </a:solidFill>
                <a:effectLst/>
                <a:latin typeface="Söhne"/>
              </a:rPr>
              <a:t>In this zone, there are certain anomalies in the normalization ratio compared to the typical values for this area.</a:t>
            </a:r>
          </a:p>
        </p:txBody>
      </p:sp>
      <p:grpSp>
        <p:nvGrpSpPr>
          <p:cNvPr id="8" name="Grupo 7">
            <a:extLst>
              <a:ext uri="{FF2B5EF4-FFF2-40B4-BE49-F238E27FC236}">
                <a16:creationId xmlns:a16="http://schemas.microsoft.com/office/drawing/2014/main" id="{8A907B4E-2BEC-DC9E-2A14-F378C3429D34}"/>
              </a:ext>
            </a:extLst>
          </p:cNvPr>
          <p:cNvGrpSpPr/>
          <p:nvPr/>
        </p:nvGrpSpPr>
        <p:grpSpPr>
          <a:xfrm>
            <a:off x="10682240" y="310784"/>
            <a:ext cx="1259204" cy="741357"/>
            <a:chOff x="9843743" y="253529"/>
            <a:chExt cx="2159691" cy="1228589"/>
          </a:xfrm>
        </p:grpSpPr>
        <p:pic>
          <p:nvPicPr>
            <p:cNvPr id="10" name="Imagen 9">
              <a:extLst>
                <a:ext uri="{FF2B5EF4-FFF2-40B4-BE49-F238E27FC236}">
                  <a16:creationId xmlns:a16="http://schemas.microsoft.com/office/drawing/2014/main" id="{948B9A8D-6555-6E27-5869-46AB1A616436}"/>
                </a:ext>
              </a:extLst>
            </p:cNvPr>
            <p:cNvPicPr>
              <a:picLocks noChangeAspect="1"/>
            </p:cNvPicPr>
            <p:nvPr/>
          </p:nvPicPr>
          <p:blipFill>
            <a:blip r:embed="rId3"/>
            <a:stretch>
              <a:fillRect/>
            </a:stretch>
          </p:blipFill>
          <p:spPr>
            <a:xfrm>
              <a:off x="9843743" y="253529"/>
              <a:ext cx="1033768" cy="1228589"/>
            </a:xfrm>
            <a:prstGeom prst="rect">
              <a:avLst/>
            </a:prstGeom>
          </p:spPr>
        </p:pic>
        <p:pic>
          <p:nvPicPr>
            <p:cNvPr id="12" name="Imagen 11">
              <a:extLst>
                <a:ext uri="{FF2B5EF4-FFF2-40B4-BE49-F238E27FC236}">
                  <a16:creationId xmlns:a16="http://schemas.microsoft.com/office/drawing/2014/main" id="{2B5DB999-FEBF-FC97-BF48-05C9838B1C4F}"/>
                </a:ext>
              </a:extLst>
            </p:cNvPr>
            <p:cNvPicPr>
              <a:picLocks noChangeAspect="1"/>
            </p:cNvPicPr>
            <p:nvPr/>
          </p:nvPicPr>
          <p:blipFill rotWithShape="1">
            <a:blip r:embed="rId4"/>
            <a:srcRect l="6134" t="22383" r="6905" b="22257"/>
            <a:stretch/>
          </p:blipFill>
          <p:spPr>
            <a:xfrm>
              <a:off x="10877014" y="253529"/>
              <a:ext cx="1126420" cy="1228589"/>
            </a:xfrm>
            <a:prstGeom prst="rect">
              <a:avLst/>
            </a:prstGeom>
          </p:spPr>
        </p:pic>
      </p:gr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P5.2-762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9809629-02C7-2148-5809-2377AE9FA7C7}"/>
              </a:ext>
            </a:extLst>
          </p:cNvPr>
          <p:cNvSpPr txBox="1"/>
          <p:nvPr/>
        </p:nvSpPr>
        <p:spPr>
          <a:xfrm>
            <a:off x="329937" y="2535810"/>
            <a:ext cx="10275217" cy="3170099"/>
          </a:xfrm>
          <a:prstGeom prst="rect">
            <a:avLst/>
          </a:prstGeom>
          <a:noFill/>
        </p:spPr>
        <p:txBody>
          <a:bodyPr wrap="square">
            <a:spAutoFit/>
          </a:bodyPr>
          <a:lstStyle/>
          <a:p>
            <a:pPr marL="285750" indent="-285750">
              <a:buFont typeface="Arial" panose="020B0604020202020204" pitchFamily="34" charset="0"/>
              <a:buChar char="•"/>
            </a:pPr>
            <a:r>
              <a:rPr lang="en-US" sz="2000" dirty="0"/>
              <a:t>Reconstruct the temporal history of climate changes due to the impact of geological events on the Hispaniola island.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Analyze sediment samples from areas affected by extreme events such as tsunamis and droughts using XRF.</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Determine the elemental composition of sediment samples using XRF and assess the concentration of strontium in relation to other elements for dating purposes.</a:t>
            </a:r>
            <a:endParaRPr lang="es-DO" sz="2000" dirty="0"/>
          </a:p>
        </p:txBody>
      </p:sp>
      <p:grpSp>
        <p:nvGrpSpPr>
          <p:cNvPr id="3" name="Grupo 2">
            <a:extLst>
              <a:ext uri="{FF2B5EF4-FFF2-40B4-BE49-F238E27FC236}">
                <a16:creationId xmlns:a16="http://schemas.microsoft.com/office/drawing/2014/main" id="{BE69C3B8-0024-43D5-4F1C-3067D0C2F289}"/>
              </a:ext>
            </a:extLst>
          </p:cNvPr>
          <p:cNvGrpSpPr/>
          <p:nvPr/>
        </p:nvGrpSpPr>
        <p:grpSpPr>
          <a:xfrm>
            <a:off x="10682240" y="310784"/>
            <a:ext cx="1259204" cy="741357"/>
            <a:chOff x="9843743" y="253529"/>
            <a:chExt cx="2159691" cy="1228589"/>
          </a:xfrm>
        </p:grpSpPr>
        <p:pic>
          <p:nvPicPr>
            <p:cNvPr id="4" name="Imagen 3">
              <a:extLst>
                <a:ext uri="{FF2B5EF4-FFF2-40B4-BE49-F238E27FC236}">
                  <a16:creationId xmlns:a16="http://schemas.microsoft.com/office/drawing/2014/main" id="{D6D64D37-896E-D6F1-7A96-290547664087}"/>
                </a:ext>
              </a:extLst>
            </p:cNvPr>
            <p:cNvPicPr>
              <a:picLocks noChangeAspect="1"/>
            </p:cNvPicPr>
            <p:nvPr/>
          </p:nvPicPr>
          <p:blipFill>
            <a:blip r:embed="rId2"/>
            <a:stretch>
              <a:fillRect/>
            </a:stretch>
          </p:blipFill>
          <p:spPr>
            <a:xfrm>
              <a:off x="9843743" y="253529"/>
              <a:ext cx="1033768" cy="1228589"/>
            </a:xfrm>
            <a:prstGeom prst="rect">
              <a:avLst/>
            </a:prstGeom>
          </p:spPr>
        </p:pic>
        <p:pic>
          <p:nvPicPr>
            <p:cNvPr id="10" name="Imagen 9">
              <a:extLst>
                <a:ext uri="{FF2B5EF4-FFF2-40B4-BE49-F238E27FC236}">
                  <a16:creationId xmlns:a16="http://schemas.microsoft.com/office/drawing/2014/main" id="{89D771A8-3611-5115-64A1-7A296A73EE1C}"/>
                </a:ext>
              </a:extLst>
            </p:cNvPr>
            <p:cNvPicPr>
              <a:picLocks noChangeAspect="1"/>
            </p:cNvPicPr>
            <p:nvPr/>
          </p:nvPicPr>
          <p:blipFill rotWithShape="1">
            <a:blip r:embed="rId3"/>
            <a:srcRect l="6134" t="22383" r="6905" b="22257"/>
            <a:stretch/>
          </p:blipFill>
          <p:spPr>
            <a:xfrm>
              <a:off x="10877014" y="253529"/>
              <a:ext cx="1126420" cy="1228589"/>
            </a:xfrm>
            <a:prstGeom prst="rect">
              <a:avLst/>
            </a:prstGeom>
          </p:spPr>
        </p:pic>
      </p:gr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P5.2-762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506C42DA-09C0-FE29-EC1D-3A4D454748FE}"/>
              </a:ext>
            </a:extLst>
          </p:cNvPr>
          <p:cNvSpPr txBox="1"/>
          <p:nvPr/>
        </p:nvSpPr>
        <p:spPr>
          <a:xfrm>
            <a:off x="808447" y="1306987"/>
            <a:ext cx="2919951" cy="5078313"/>
          </a:xfrm>
          <a:prstGeom prst="rect">
            <a:avLst/>
          </a:prstGeom>
          <a:noFill/>
        </p:spPr>
        <p:txBody>
          <a:bodyPr wrap="square">
            <a:spAutoFit/>
          </a:bodyPr>
          <a:lstStyle/>
          <a:p>
            <a:endParaRPr lang="en-US" dirty="0"/>
          </a:p>
          <a:p>
            <a:r>
              <a:rPr lang="en-US" dirty="0"/>
              <a:t>XRF is an analytical method that utilizes X-rays to examine the elemental makeup of materials by detecting and </a:t>
            </a:r>
            <a:r>
              <a:rPr lang="en-US" sz="2000" dirty="0"/>
              <a:t>quantifying</a:t>
            </a:r>
            <a:r>
              <a:rPr lang="en-US" dirty="0"/>
              <a:t> the emitted fluorescent X-rays. It is a non-destructive technique applicable to a wide range of substances. In the field of geological dating, XRF enables the determination of element concentrations, such as strontium, aiding in the estimation of sample age through the assessment of radioactive isotope ratios.</a:t>
            </a:r>
            <a:endParaRPr lang="es-DO" dirty="0"/>
          </a:p>
        </p:txBody>
      </p:sp>
      <p:pic>
        <p:nvPicPr>
          <p:cNvPr id="12" name="Imagen 11">
            <a:extLst>
              <a:ext uri="{FF2B5EF4-FFF2-40B4-BE49-F238E27FC236}">
                <a16:creationId xmlns:a16="http://schemas.microsoft.com/office/drawing/2014/main" id="{CF188A21-CBA2-181D-E256-022C5131F188}"/>
              </a:ext>
            </a:extLst>
          </p:cNvPr>
          <p:cNvPicPr>
            <a:picLocks noChangeAspect="1"/>
          </p:cNvPicPr>
          <p:nvPr/>
        </p:nvPicPr>
        <p:blipFill>
          <a:blip r:embed="rId2"/>
          <a:stretch>
            <a:fillRect/>
          </a:stretch>
        </p:blipFill>
        <p:spPr>
          <a:xfrm>
            <a:off x="5576107" y="2089215"/>
            <a:ext cx="5143500" cy="5143500"/>
          </a:xfrm>
          <a:prstGeom prst="rect">
            <a:avLst/>
          </a:prstGeom>
        </p:spPr>
      </p:pic>
      <p:pic>
        <p:nvPicPr>
          <p:cNvPr id="13" name="Imagen 12">
            <a:extLst>
              <a:ext uri="{FF2B5EF4-FFF2-40B4-BE49-F238E27FC236}">
                <a16:creationId xmlns:a16="http://schemas.microsoft.com/office/drawing/2014/main" id="{FE4A8021-2078-5851-D7C9-103268A54DD0}"/>
              </a:ext>
            </a:extLst>
          </p:cNvPr>
          <p:cNvPicPr>
            <a:picLocks noChangeAspect="1"/>
          </p:cNvPicPr>
          <p:nvPr/>
        </p:nvPicPr>
        <p:blipFill>
          <a:blip r:embed="rId3"/>
          <a:stretch>
            <a:fillRect/>
          </a:stretch>
        </p:blipFill>
        <p:spPr>
          <a:xfrm>
            <a:off x="3728398" y="1570740"/>
            <a:ext cx="2228850" cy="2057400"/>
          </a:xfrm>
          <a:prstGeom prst="rect">
            <a:avLst/>
          </a:prstGeom>
        </p:spPr>
      </p:pic>
      <p:grpSp>
        <p:nvGrpSpPr>
          <p:cNvPr id="3" name="Grupo 2">
            <a:extLst>
              <a:ext uri="{FF2B5EF4-FFF2-40B4-BE49-F238E27FC236}">
                <a16:creationId xmlns:a16="http://schemas.microsoft.com/office/drawing/2014/main" id="{2AB85640-1E8D-0F9A-2ABB-0A27A043CF12}"/>
              </a:ext>
            </a:extLst>
          </p:cNvPr>
          <p:cNvGrpSpPr/>
          <p:nvPr/>
        </p:nvGrpSpPr>
        <p:grpSpPr>
          <a:xfrm>
            <a:off x="10682240" y="310784"/>
            <a:ext cx="1259204" cy="741357"/>
            <a:chOff x="9843743" y="253529"/>
            <a:chExt cx="2159691" cy="1228589"/>
          </a:xfrm>
        </p:grpSpPr>
        <p:pic>
          <p:nvPicPr>
            <p:cNvPr id="4" name="Imagen 3">
              <a:extLst>
                <a:ext uri="{FF2B5EF4-FFF2-40B4-BE49-F238E27FC236}">
                  <a16:creationId xmlns:a16="http://schemas.microsoft.com/office/drawing/2014/main" id="{1CC5B6FD-6445-2176-5EDC-B54F5ADFB66C}"/>
                </a:ext>
              </a:extLst>
            </p:cNvPr>
            <p:cNvPicPr>
              <a:picLocks noChangeAspect="1"/>
            </p:cNvPicPr>
            <p:nvPr/>
          </p:nvPicPr>
          <p:blipFill>
            <a:blip r:embed="rId4"/>
            <a:stretch>
              <a:fillRect/>
            </a:stretch>
          </p:blipFill>
          <p:spPr>
            <a:xfrm>
              <a:off x="9843743" y="253529"/>
              <a:ext cx="1033768" cy="1228589"/>
            </a:xfrm>
            <a:prstGeom prst="rect">
              <a:avLst/>
            </a:prstGeom>
          </p:spPr>
        </p:pic>
        <p:pic>
          <p:nvPicPr>
            <p:cNvPr id="8" name="Imagen 7">
              <a:extLst>
                <a:ext uri="{FF2B5EF4-FFF2-40B4-BE49-F238E27FC236}">
                  <a16:creationId xmlns:a16="http://schemas.microsoft.com/office/drawing/2014/main" id="{9990A94E-1682-FEAC-5E43-DE1BC980060F}"/>
                </a:ext>
              </a:extLst>
            </p:cNvPr>
            <p:cNvPicPr>
              <a:picLocks noChangeAspect="1"/>
            </p:cNvPicPr>
            <p:nvPr/>
          </p:nvPicPr>
          <p:blipFill rotWithShape="1">
            <a:blip r:embed="rId5"/>
            <a:srcRect l="6134" t="22383" r="6905" b="22257"/>
            <a:stretch/>
          </p:blipFill>
          <p:spPr>
            <a:xfrm>
              <a:off x="10877014" y="253529"/>
              <a:ext cx="1126420" cy="1228589"/>
            </a:xfrm>
            <a:prstGeom prst="rect">
              <a:avLst/>
            </a:prstGeom>
          </p:spPr>
        </p:pic>
      </p:gr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P5.2-762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4E21E9D3-6E04-27DF-DAE2-7B7C8E332D33}"/>
              </a:ext>
            </a:extLst>
          </p:cNvPr>
          <p:cNvSpPr txBox="1"/>
          <p:nvPr/>
        </p:nvSpPr>
        <p:spPr>
          <a:xfrm>
            <a:off x="1354023" y="1787717"/>
            <a:ext cx="2803197" cy="4278094"/>
          </a:xfrm>
          <a:prstGeom prst="rect">
            <a:avLst/>
          </a:prstGeom>
          <a:noFill/>
        </p:spPr>
        <p:txBody>
          <a:bodyPr wrap="square">
            <a:spAutoFit/>
          </a:bodyPr>
          <a:lstStyle/>
          <a:p>
            <a:r>
              <a:rPr lang="en-US" dirty="0"/>
              <a:t>The method combines sediment analysis and radiometric dating to reconstruct historical records of climate events, </a:t>
            </a:r>
            <a:r>
              <a:rPr lang="en-US" sz="2000" dirty="0"/>
              <a:t>providing</a:t>
            </a:r>
            <a:r>
              <a:rPr lang="en-US" dirty="0"/>
              <a:t> insights into their occurrence and frequency over a specific time period, and contributing to a better understanding of past climatic variations and patterns. We can figure by de proportions of strontium de droughts </a:t>
            </a:r>
            <a:endParaRPr lang="es-DO" dirty="0"/>
          </a:p>
        </p:txBody>
      </p:sp>
      <p:pic>
        <p:nvPicPr>
          <p:cNvPr id="8" name="Imagen 7">
            <a:extLst>
              <a:ext uri="{FF2B5EF4-FFF2-40B4-BE49-F238E27FC236}">
                <a16:creationId xmlns:a16="http://schemas.microsoft.com/office/drawing/2014/main" id="{7859C9DC-34A9-C7AE-F9CB-0A6BA7DABB12}"/>
              </a:ext>
            </a:extLst>
          </p:cNvPr>
          <p:cNvPicPr>
            <a:picLocks noChangeAspect="1"/>
          </p:cNvPicPr>
          <p:nvPr/>
        </p:nvPicPr>
        <p:blipFill>
          <a:blip r:embed="rId2"/>
          <a:stretch>
            <a:fillRect/>
          </a:stretch>
        </p:blipFill>
        <p:spPr>
          <a:xfrm>
            <a:off x="4886151" y="1211441"/>
            <a:ext cx="5328366" cy="5614903"/>
          </a:xfrm>
          <a:prstGeom prst="rect">
            <a:avLst/>
          </a:prstGeom>
        </p:spPr>
      </p:pic>
      <p:grpSp>
        <p:nvGrpSpPr>
          <p:cNvPr id="3" name="Grupo 2">
            <a:extLst>
              <a:ext uri="{FF2B5EF4-FFF2-40B4-BE49-F238E27FC236}">
                <a16:creationId xmlns:a16="http://schemas.microsoft.com/office/drawing/2014/main" id="{BAC92298-3666-E46F-12AF-AE5F43865B77}"/>
              </a:ext>
            </a:extLst>
          </p:cNvPr>
          <p:cNvGrpSpPr/>
          <p:nvPr/>
        </p:nvGrpSpPr>
        <p:grpSpPr>
          <a:xfrm>
            <a:off x="10682240" y="310784"/>
            <a:ext cx="1259204" cy="741357"/>
            <a:chOff x="9843743" y="253529"/>
            <a:chExt cx="2159691" cy="1228589"/>
          </a:xfrm>
        </p:grpSpPr>
        <p:pic>
          <p:nvPicPr>
            <p:cNvPr id="4" name="Imagen 3">
              <a:extLst>
                <a:ext uri="{FF2B5EF4-FFF2-40B4-BE49-F238E27FC236}">
                  <a16:creationId xmlns:a16="http://schemas.microsoft.com/office/drawing/2014/main" id="{22A1A581-8E22-3417-B647-511EE065DE5F}"/>
                </a:ext>
              </a:extLst>
            </p:cNvPr>
            <p:cNvPicPr>
              <a:picLocks noChangeAspect="1"/>
            </p:cNvPicPr>
            <p:nvPr/>
          </p:nvPicPr>
          <p:blipFill>
            <a:blip r:embed="rId3"/>
            <a:stretch>
              <a:fillRect/>
            </a:stretch>
          </p:blipFill>
          <p:spPr>
            <a:xfrm>
              <a:off x="9843743" y="253529"/>
              <a:ext cx="1033768" cy="1228589"/>
            </a:xfrm>
            <a:prstGeom prst="rect">
              <a:avLst/>
            </a:prstGeom>
          </p:spPr>
        </p:pic>
        <p:pic>
          <p:nvPicPr>
            <p:cNvPr id="11" name="Imagen 10">
              <a:extLst>
                <a:ext uri="{FF2B5EF4-FFF2-40B4-BE49-F238E27FC236}">
                  <a16:creationId xmlns:a16="http://schemas.microsoft.com/office/drawing/2014/main" id="{6AF15919-5213-F7BA-7A1E-B96FA1FE14CC}"/>
                </a:ext>
              </a:extLst>
            </p:cNvPr>
            <p:cNvPicPr>
              <a:picLocks noChangeAspect="1"/>
            </p:cNvPicPr>
            <p:nvPr/>
          </p:nvPicPr>
          <p:blipFill rotWithShape="1">
            <a:blip r:embed="rId4"/>
            <a:srcRect l="6134" t="22383" r="6905" b="22257"/>
            <a:stretch/>
          </p:blipFill>
          <p:spPr>
            <a:xfrm>
              <a:off x="10877014" y="253529"/>
              <a:ext cx="1126420" cy="1228589"/>
            </a:xfrm>
            <a:prstGeom prst="rect">
              <a:avLst/>
            </a:prstGeom>
          </p:spPr>
        </p:pic>
      </p:gr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P5.2-762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0F110000-6356-5F5E-9A1E-DE1C1A870514}"/>
              </a:ext>
            </a:extLst>
          </p:cNvPr>
          <p:cNvSpPr txBox="1"/>
          <p:nvPr/>
        </p:nvSpPr>
        <p:spPr>
          <a:xfrm>
            <a:off x="527900" y="2742011"/>
            <a:ext cx="9860437" cy="2554545"/>
          </a:xfrm>
          <a:prstGeom prst="rect">
            <a:avLst/>
          </a:prstGeom>
          <a:noFill/>
        </p:spPr>
        <p:txBody>
          <a:bodyPr wrap="square">
            <a:spAutoFit/>
          </a:bodyPr>
          <a:lstStyle/>
          <a:p>
            <a:pPr marL="342900" indent="-342900">
              <a:buFont typeface="Arial" panose="020B0604020202020204" pitchFamily="34" charset="0"/>
              <a:buChar char="•"/>
            </a:pPr>
            <a:r>
              <a:rPr lang="en-US" sz="2000" dirty="0"/>
              <a:t>Using radiometric dating to study paleo tsunami not only provides us with a deeper understanding of climate changes and phenomena, the immense time scale captured by strontium allows us to unlock invaluable knowledge.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Radiometric dating techniques will play a crucial role in understanding climate variations. Reconstructing historical climate events and comprehending their frequencies of occurrence using XRF analysis to determine sediment composition will not only help us understand tsunamis but also droughts and their impacts on the environment.</a:t>
            </a:r>
            <a:endParaRPr lang="es-DO" sz="2000" dirty="0"/>
          </a:p>
        </p:txBody>
      </p:sp>
      <p:grpSp>
        <p:nvGrpSpPr>
          <p:cNvPr id="3" name="Grupo 2">
            <a:extLst>
              <a:ext uri="{FF2B5EF4-FFF2-40B4-BE49-F238E27FC236}">
                <a16:creationId xmlns:a16="http://schemas.microsoft.com/office/drawing/2014/main" id="{7EFF4E66-CCA3-DAD0-69A3-06BC606B6E64}"/>
              </a:ext>
            </a:extLst>
          </p:cNvPr>
          <p:cNvGrpSpPr/>
          <p:nvPr/>
        </p:nvGrpSpPr>
        <p:grpSpPr>
          <a:xfrm>
            <a:off x="10682240" y="310784"/>
            <a:ext cx="1259204" cy="741357"/>
            <a:chOff x="9843743" y="253529"/>
            <a:chExt cx="2159691" cy="1228589"/>
          </a:xfrm>
        </p:grpSpPr>
        <p:pic>
          <p:nvPicPr>
            <p:cNvPr id="4" name="Imagen 3">
              <a:extLst>
                <a:ext uri="{FF2B5EF4-FFF2-40B4-BE49-F238E27FC236}">
                  <a16:creationId xmlns:a16="http://schemas.microsoft.com/office/drawing/2014/main" id="{3C6D585D-EEEE-B13F-5B53-2F2F0EB5D654}"/>
                </a:ext>
              </a:extLst>
            </p:cNvPr>
            <p:cNvPicPr>
              <a:picLocks noChangeAspect="1"/>
            </p:cNvPicPr>
            <p:nvPr/>
          </p:nvPicPr>
          <p:blipFill>
            <a:blip r:embed="rId2"/>
            <a:stretch>
              <a:fillRect/>
            </a:stretch>
          </p:blipFill>
          <p:spPr>
            <a:xfrm>
              <a:off x="9843743" y="253529"/>
              <a:ext cx="1033768" cy="1228589"/>
            </a:xfrm>
            <a:prstGeom prst="rect">
              <a:avLst/>
            </a:prstGeom>
          </p:spPr>
        </p:pic>
        <p:pic>
          <p:nvPicPr>
            <p:cNvPr id="10" name="Imagen 9">
              <a:extLst>
                <a:ext uri="{FF2B5EF4-FFF2-40B4-BE49-F238E27FC236}">
                  <a16:creationId xmlns:a16="http://schemas.microsoft.com/office/drawing/2014/main" id="{93EA916F-83EB-D4F9-B9E9-6F317ABB8B5A}"/>
                </a:ext>
              </a:extLst>
            </p:cNvPr>
            <p:cNvPicPr>
              <a:picLocks noChangeAspect="1"/>
            </p:cNvPicPr>
            <p:nvPr/>
          </p:nvPicPr>
          <p:blipFill rotWithShape="1">
            <a:blip r:embed="rId3"/>
            <a:srcRect l="6134" t="22383" r="6905" b="22257"/>
            <a:stretch/>
          </p:blipFill>
          <p:spPr>
            <a:xfrm>
              <a:off x="10877014" y="253529"/>
              <a:ext cx="1126420" cy="1228589"/>
            </a:xfrm>
            <a:prstGeom prst="rect">
              <a:avLst/>
            </a:prstGeom>
          </p:spPr>
        </p:pic>
      </p:gr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P5.2-762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79285AF0-84DB-C73C-69CD-B9F704C00D34}"/>
              </a:ext>
            </a:extLst>
          </p:cNvPr>
          <p:cNvSpPr txBox="1"/>
          <p:nvPr/>
        </p:nvSpPr>
        <p:spPr>
          <a:xfrm>
            <a:off x="131975" y="1247490"/>
            <a:ext cx="10463752" cy="5586145"/>
          </a:xfrm>
          <a:prstGeom prst="rect">
            <a:avLst/>
          </a:prstGeom>
          <a:noFill/>
        </p:spPr>
        <p:txBody>
          <a:bodyPr wrap="square">
            <a:spAutoFit/>
          </a:bodyPr>
          <a:lstStyle/>
          <a:p>
            <a:r>
              <a:rPr lang="en-US" sz="1700" dirty="0"/>
              <a:t>Mendez-Tejeda, R., </a:t>
            </a:r>
            <a:r>
              <a:rPr lang="en-US" sz="1700" dirty="0" err="1"/>
              <a:t>Delanoy</a:t>
            </a:r>
            <a:r>
              <a:rPr lang="en-US" sz="1700" dirty="0"/>
              <a:t>, R. (2017). Influence of Climatic Phenomena on Sedimentation and Increase of Lake </a:t>
            </a:r>
            <a:r>
              <a:rPr lang="en-US" sz="1700" dirty="0" err="1"/>
              <a:t>Enriquillo</a:t>
            </a:r>
            <a:r>
              <a:rPr lang="en-US" sz="1700" dirty="0"/>
              <a:t> in Dominican Republic, 1900-2014. Journal of Geography and Geology, 9(4), 19. </a:t>
            </a:r>
            <a:r>
              <a:rPr lang="en-US" sz="1700" dirty="0">
                <a:hlinkClick r:id="rId2"/>
              </a:rPr>
              <a:t>https://doi.org/10.5539/jgg.v9n4p19</a:t>
            </a:r>
            <a:endParaRPr lang="en-US" sz="1700" dirty="0"/>
          </a:p>
          <a:p>
            <a:endParaRPr lang="en-US" sz="1700" dirty="0"/>
          </a:p>
          <a:p>
            <a:r>
              <a:rPr lang="en-US" sz="1700" dirty="0" err="1"/>
              <a:t>Delanoy</a:t>
            </a:r>
            <a:r>
              <a:rPr lang="en-US" sz="1700" dirty="0"/>
              <a:t>, R., Diaz </a:t>
            </a:r>
            <a:r>
              <a:rPr lang="en-US" sz="1700" dirty="0" err="1"/>
              <a:t>Asencio</a:t>
            </a:r>
            <a:r>
              <a:rPr lang="en-US" sz="1700" dirty="0"/>
              <a:t>, M., &amp; Rodriguez, D. (2021). Geochemistry and Heavy Metal Levels in the Sediments of the Port of Santa Bárbara de Samana, Dominican Republic. Journal of Geoscience and Environment Protection, 9(ISSN Online: 2327-4344), 195-205. </a:t>
            </a:r>
            <a:r>
              <a:rPr lang="en-US" sz="1700" dirty="0">
                <a:hlinkClick r:id="rId3"/>
              </a:rPr>
              <a:t>https://doi.org/10.4236/gep.2021.94012</a:t>
            </a:r>
            <a:endParaRPr lang="en-US" sz="1700" dirty="0"/>
          </a:p>
          <a:p>
            <a:endParaRPr lang="en-US" sz="1700" dirty="0"/>
          </a:p>
          <a:p>
            <a:r>
              <a:rPr lang="en-US" sz="1700" dirty="0" err="1"/>
              <a:t>Compston</a:t>
            </a:r>
            <a:r>
              <a:rPr lang="en-US" sz="1700" dirty="0"/>
              <a:t>, W., &amp; Pidgeon, R. T. (1962). Rubidium-Strontium Dating of Shales by the Total-Rock Method. Journal of Geophysical Research Atmospheres, 67(9), 3493-3502. </a:t>
            </a:r>
            <a:r>
              <a:rPr lang="en-US" sz="1700" dirty="0">
                <a:hlinkClick r:id="rId4"/>
              </a:rPr>
              <a:t>https://doi.org/10.1029/JZ067i009p03493</a:t>
            </a:r>
            <a:endParaRPr lang="en-US" sz="1700" dirty="0"/>
          </a:p>
          <a:p>
            <a:endParaRPr lang="en-US" sz="1700" dirty="0"/>
          </a:p>
          <a:p>
            <a:r>
              <a:rPr lang="en-US" sz="1700" dirty="0" err="1"/>
              <a:t>Argentino</a:t>
            </a:r>
            <a:r>
              <a:rPr lang="en-US" sz="1700" dirty="0"/>
              <a:t>, C., </a:t>
            </a:r>
            <a:r>
              <a:rPr lang="en-US" sz="1700" dirty="0" err="1"/>
              <a:t>Reghizzi</a:t>
            </a:r>
            <a:r>
              <a:rPr lang="en-US" sz="1700" dirty="0"/>
              <a:t>, M., Conti, S., </a:t>
            </a:r>
            <a:r>
              <a:rPr lang="en-US" sz="1700" dirty="0" err="1"/>
              <a:t>Salocchi</a:t>
            </a:r>
            <a:r>
              <a:rPr lang="en-US" sz="1700" dirty="0"/>
              <a:t>, A. C., </a:t>
            </a:r>
            <a:r>
              <a:rPr lang="en-US" sz="1700" dirty="0" err="1"/>
              <a:t>Casadio</a:t>
            </a:r>
            <a:r>
              <a:rPr lang="en-US" sz="1700" dirty="0"/>
              <a:t>, S., Fontana, D., &amp; </a:t>
            </a:r>
            <a:r>
              <a:rPr lang="en-US" sz="1700" dirty="0" err="1"/>
              <a:t>Gennari</a:t>
            </a:r>
            <a:r>
              <a:rPr lang="en-US" sz="1700" dirty="0"/>
              <a:t>, R. (2017). Strontium Isotope Stratigraphy as a contribution for dating Miocene shelf carbonates (S. Marino Fm., northern Apennines). </a:t>
            </a:r>
            <a:r>
              <a:rPr lang="en-US" sz="1700" dirty="0" err="1"/>
              <a:t>Rivista</a:t>
            </a:r>
            <a:r>
              <a:rPr lang="en-US" sz="1700" dirty="0"/>
              <a:t> </a:t>
            </a:r>
            <a:r>
              <a:rPr lang="en-US" sz="1700" dirty="0" err="1"/>
              <a:t>Italiana</a:t>
            </a:r>
            <a:r>
              <a:rPr lang="en-US" sz="1700" dirty="0"/>
              <a:t> di </a:t>
            </a:r>
            <a:r>
              <a:rPr lang="en-US" sz="1700" dirty="0" err="1"/>
              <a:t>Paleontologia</a:t>
            </a:r>
            <a:r>
              <a:rPr lang="en-US" sz="1700" dirty="0"/>
              <a:t> e </a:t>
            </a:r>
            <a:r>
              <a:rPr lang="en-US" sz="1700" dirty="0" err="1"/>
              <a:t>Stratigrafia</a:t>
            </a:r>
            <a:r>
              <a:rPr lang="en-US" sz="1700" dirty="0"/>
              <a:t>, 123(1), 39-50. https://doi.org/10.13130/2039-4942/8017</a:t>
            </a:r>
          </a:p>
          <a:p>
            <a:endParaRPr lang="en-US" sz="1700" dirty="0"/>
          </a:p>
          <a:p>
            <a:r>
              <a:rPr lang="es-DO" sz="1700" dirty="0"/>
              <a:t>SGN. (</a:t>
            </a:r>
            <a:r>
              <a:rPr lang="es-DO" sz="1700" dirty="0" err="1"/>
              <a:t>n.d</a:t>
            </a:r>
            <a:r>
              <a:rPr lang="es-DO" sz="1700" dirty="0"/>
              <a:t>.). Geología y Temáticos. </a:t>
            </a:r>
            <a:r>
              <a:rPr lang="es-DO" sz="1700" dirty="0" err="1"/>
              <a:t>Retrieved</a:t>
            </a:r>
            <a:r>
              <a:rPr lang="es-DO" sz="1700" dirty="0"/>
              <a:t> </a:t>
            </a:r>
            <a:r>
              <a:rPr lang="es-DO" sz="1700" dirty="0" err="1"/>
              <a:t>from</a:t>
            </a:r>
            <a:r>
              <a:rPr lang="es-DO" sz="1700" dirty="0"/>
              <a:t> </a:t>
            </a:r>
            <a:r>
              <a:rPr lang="es-DO" sz="1700" dirty="0">
                <a:hlinkClick r:id="rId5"/>
              </a:rPr>
              <a:t>https://www.sgn.gob.do/index.php/geologia-y-tematicos/info-geologia</a:t>
            </a:r>
            <a:endParaRPr lang="es-DO" sz="1700" dirty="0"/>
          </a:p>
          <a:p>
            <a:endParaRPr lang="en-US" sz="1700" dirty="0"/>
          </a:p>
          <a:p>
            <a:r>
              <a:rPr lang="en-US" sz="1700" b="0" i="0" dirty="0" err="1">
                <a:solidFill>
                  <a:srgbClr val="374151"/>
                </a:solidFill>
                <a:effectLst/>
                <a:latin typeface="Söhne"/>
              </a:rPr>
              <a:t>HyperPhysics</a:t>
            </a:r>
            <a:r>
              <a:rPr lang="en-US" sz="1700" b="0" i="0" dirty="0">
                <a:solidFill>
                  <a:srgbClr val="374151"/>
                </a:solidFill>
                <a:effectLst/>
                <a:latin typeface="Söhne"/>
              </a:rPr>
              <a:t>. (n.d.). Meteorite Impact Craters and Earth's History. Retrieved from </a:t>
            </a:r>
            <a:r>
              <a:rPr lang="en-US" sz="1700" b="0" i="0" u="sng" dirty="0">
                <a:effectLst/>
                <a:latin typeface="Söhne"/>
                <a:hlinkClick r:id="rId6"/>
              </a:rPr>
              <a:t>http://hyperphysics.phy-astr.gsu.edu/hbase/Nuclear/meteorrbsr.html</a:t>
            </a:r>
            <a:endParaRPr lang="en-US" sz="1700" b="0" i="0" u="sng" dirty="0">
              <a:effectLst/>
              <a:latin typeface="Söhne"/>
            </a:endParaRPr>
          </a:p>
          <a:p>
            <a:endParaRPr lang="es-DO" sz="1700" dirty="0"/>
          </a:p>
        </p:txBody>
      </p:sp>
      <p:grpSp>
        <p:nvGrpSpPr>
          <p:cNvPr id="3" name="Grupo 2">
            <a:extLst>
              <a:ext uri="{FF2B5EF4-FFF2-40B4-BE49-F238E27FC236}">
                <a16:creationId xmlns:a16="http://schemas.microsoft.com/office/drawing/2014/main" id="{8E838CD5-870B-DC00-052A-A603489915CE}"/>
              </a:ext>
            </a:extLst>
          </p:cNvPr>
          <p:cNvGrpSpPr/>
          <p:nvPr/>
        </p:nvGrpSpPr>
        <p:grpSpPr>
          <a:xfrm>
            <a:off x="10682240" y="310784"/>
            <a:ext cx="1259204" cy="741357"/>
            <a:chOff x="9843743" y="253529"/>
            <a:chExt cx="2159691" cy="1228589"/>
          </a:xfrm>
        </p:grpSpPr>
        <p:pic>
          <p:nvPicPr>
            <p:cNvPr id="4" name="Imagen 3">
              <a:extLst>
                <a:ext uri="{FF2B5EF4-FFF2-40B4-BE49-F238E27FC236}">
                  <a16:creationId xmlns:a16="http://schemas.microsoft.com/office/drawing/2014/main" id="{A0643005-FE4A-6DF5-3AF2-782361B7E18B}"/>
                </a:ext>
              </a:extLst>
            </p:cNvPr>
            <p:cNvPicPr>
              <a:picLocks noChangeAspect="1"/>
            </p:cNvPicPr>
            <p:nvPr/>
          </p:nvPicPr>
          <p:blipFill>
            <a:blip r:embed="rId7"/>
            <a:stretch>
              <a:fillRect/>
            </a:stretch>
          </p:blipFill>
          <p:spPr>
            <a:xfrm>
              <a:off x="9843743" y="253529"/>
              <a:ext cx="1033768" cy="1228589"/>
            </a:xfrm>
            <a:prstGeom prst="rect">
              <a:avLst/>
            </a:prstGeom>
          </p:spPr>
        </p:pic>
        <p:pic>
          <p:nvPicPr>
            <p:cNvPr id="9" name="Imagen 8">
              <a:extLst>
                <a:ext uri="{FF2B5EF4-FFF2-40B4-BE49-F238E27FC236}">
                  <a16:creationId xmlns:a16="http://schemas.microsoft.com/office/drawing/2014/main" id="{070B876E-A330-75E0-5002-E5A0B77C903F}"/>
                </a:ext>
              </a:extLst>
            </p:cNvPr>
            <p:cNvPicPr>
              <a:picLocks noChangeAspect="1"/>
            </p:cNvPicPr>
            <p:nvPr/>
          </p:nvPicPr>
          <p:blipFill rotWithShape="1">
            <a:blip r:embed="rId8"/>
            <a:srcRect l="6134" t="22383" r="6905" b="22257"/>
            <a:stretch/>
          </p:blipFill>
          <p:spPr>
            <a:xfrm>
              <a:off x="10877014" y="253529"/>
              <a:ext cx="1126420" cy="1228589"/>
            </a:xfrm>
            <a:prstGeom prst="rect">
              <a:avLst/>
            </a:prstGeom>
          </p:spPr>
        </p:pic>
      </p:gr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12755</TotalTime>
  <Words>905</Words>
  <Application>Microsoft Office PowerPoint</Application>
  <PresentationFormat>Panorámica</PresentationFormat>
  <Paragraphs>56</Paragraphs>
  <Slides>7</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7</vt:i4>
      </vt:variant>
    </vt:vector>
  </HeadingPairs>
  <TitlesOfParts>
    <vt:vector size="14" baseType="lpstr">
      <vt:lpstr>Arial</vt:lpstr>
      <vt:lpstr>Calibri</vt:lpstr>
      <vt:lpstr>Calibri Light</vt:lpstr>
      <vt:lpstr>Cambria Math</vt:lpstr>
      <vt:lpstr>Söhne</vt:lpstr>
      <vt:lpstr>Custom Design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Pedro Paulino</cp:lastModifiedBy>
  <cp:revision>49</cp:revision>
  <dcterms:created xsi:type="dcterms:W3CDTF">2023-04-18T13:25:54Z</dcterms:created>
  <dcterms:modified xsi:type="dcterms:W3CDTF">2023-06-03T01:13:01Z</dcterms:modified>
</cp:coreProperties>
</file>