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3" r:id="rId5"/>
    <p:sldId id="264" r:id="rId6"/>
    <p:sldId id="262"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3"/>
            <p14:sldId id="264"/>
            <p14:sldId id="262"/>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689"/>
  </p:normalViewPr>
  <p:slideViewPr>
    <p:cSldViewPr snapToGrid="0">
      <p:cViewPr varScale="1">
        <p:scale>
          <a:sx n="108" d="100"/>
          <a:sy n="108" d="100"/>
        </p:scale>
        <p:origin x="12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6/8/23</a:t>
            </a:fld>
            <a:endParaRPr lang="x-none"/>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6/8/23</a:t>
            </a:fld>
            <a:endParaRPr lang="x-none"/>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6/8/23</a:t>
            </a:fld>
            <a:endParaRPr lang="x-none"/>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6/8/23</a:t>
            </a:fld>
            <a:endParaRPr lang="x-none"/>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6/8/23</a:t>
            </a:fld>
            <a:endParaRPr lang="x-none"/>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6/8/23</a:t>
            </a:fld>
            <a:endParaRPr lang="x-none"/>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6/8/23</a:t>
            </a:fld>
            <a:endParaRPr lang="x-none"/>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6/8/23</a:t>
            </a:fld>
            <a:endParaRPr lang="x-none"/>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6/8/23</a:t>
            </a:fld>
            <a:endParaRPr lang="x-none"/>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6/8/23</a:t>
            </a:fld>
            <a:endParaRPr lang="x-none"/>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6/8/23</a:t>
            </a:fld>
            <a:endParaRPr lang="x-none"/>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3.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3.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4.xml"/><Relationship Id="rId10" Type="http://schemas.openxmlformats.org/officeDocument/2006/relationships/slideLayout" Target="../slideLayouts/slideLayout11.xml"/><Relationship Id="rId19" Type="http://schemas.openxmlformats.org/officeDocument/2006/relationships/slide" Target="../slides/slide5.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banglapedia.org/index.php/Tectonic_Framework"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www.daffodilvarsity.edu.bd/" TargetMode="External"/><Relationship Id="rId4" Type="http://schemas.openxmlformats.org/officeDocument/2006/relationships/hyperlink" Target="https://doi.org/https:/doi.org/10.1016/j.earscirev.2021.10388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143455"/>
            <a:ext cx="7256432" cy="2000548"/>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Integrating CTBTO data in academic research of Environmental Science and Disaster Management in Bangladesh</a:t>
            </a:r>
            <a:endParaRPr lang="x-none" b="1" dirty="0">
              <a:solidFill>
                <a:schemeClr val="bg1"/>
              </a:solidFill>
              <a:latin typeface="Arial" panose="020B0604020202020204" pitchFamily="34" charset="0"/>
              <a:cs typeface="Arial" panose="020B0604020202020204" pitchFamily="34" charset="0"/>
            </a:endParaRPr>
          </a:p>
          <a:p>
            <a:pPr algn="ctr"/>
            <a:r>
              <a:rPr lang="en-US" b="1" u="sng" dirty="0" err="1">
                <a:solidFill>
                  <a:schemeClr val="bg1"/>
                </a:solidFill>
              </a:rPr>
              <a:t>Mahfuza</a:t>
            </a:r>
            <a:r>
              <a:rPr lang="en-US" b="1" u="sng" dirty="0">
                <a:solidFill>
                  <a:schemeClr val="bg1"/>
                </a:solidFill>
              </a:rPr>
              <a:t> </a:t>
            </a:r>
            <a:r>
              <a:rPr lang="en-US" b="1" u="sng" dirty="0" err="1">
                <a:solidFill>
                  <a:schemeClr val="bg1"/>
                </a:solidFill>
              </a:rPr>
              <a:t>Parveen</a:t>
            </a:r>
            <a:r>
              <a:rPr lang="en-US" b="1" u="sng" baseline="30000" dirty="0" err="1">
                <a:solidFill>
                  <a:schemeClr val="bg1"/>
                </a:solidFill>
              </a:rPr>
              <a:t>a</a:t>
            </a:r>
            <a:r>
              <a:rPr lang="en-US" b="1" dirty="0">
                <a:solidFill>
                  <a:schemeClr val="bg1"/>
                </a:solidFill>
              </a:rPr>
              <a:t>*, </a:t>
            </a:r>
            <a:r>
              <a:rPr lang="en-US" b="1" dirty="0" err="1">
                <a:solidFill>
                  <a:schemeClr val="bg1"/>
                </a:solidFill>
              </a:rPr>
              <a:t>Rajib</a:t>
            </a:r>
            <a:r>
              <a:rPr lang="en-US" b="1" dirty="0">
                <a:solidFill>
                  <a:schemeClr val="bg1"/>
                </a:solidFill>
              </a:rPr>
              <a:t> Mohammad </a:t>
            </a:r>
            <a:r>
              <a:rPr lang="en-US" b="1" baseline="30000" dirty="0">
                <a:solidFill>
                  <a:schemeClr val="bg1"/>
                </a:solidFill>
              </a:rPr>
              <a:t>b</a:t>
            </a:r>
            <a:r>
              <a:rPr lang="en-US" b="1" dirty="0">
                <a:solidFill>
                  <a:schemeClr val="bg1"/>
                </a:solidFill>
              </a:rPr>
              <a:t>, A.B.M. Kamal </a:t>
            </a:r>
            <a:r>
              <a:rPr lang="en-US" b="1" dirty="0" err="1">
                <a:solidFill>
                  <a:schemeClr val="bg1"/>
                </a:solidFill>
              </a:rPr>
              <a:t>Pasha</a:t>
            </a:r>
            <a:r>
              <a:rPr lang="en-US" b="1" baseline="30000" dirty="0" err="1">
                <a:solidFill>
                  <a:schemeClr val="bg1"/>
                </a:solidFill>
              </a:rPr>
              <a:t>a</a:t>
            </a:r>
            <a:endParaRPr lang="en-US" b="1" baseline="30000" dirty="0">
              <a:solidFill>
                <a:schemeClr val="bg1"/>
              </a:solidFill>
            </a:endParaRPr>
          </a:p>
          <a:p>
            <a:pPr algn="ctr"/>
            <a:r>
              <a:rPr lang="en-US" sz="1400" baseline="30000" dirty="0" err="1">
                <a:solidFill>
                  <a:schemeClr val="bg1"/>
                </a:solidFill>
              </a:rPr>
              <a:t>a</a:t>
            </a:r>
            <a:r>
              <a:rPr lang="en-US" sz="1400" dirty="0" err="1">
                <a:solidFill>
                  <a:schemeClr val="bg1"/>
                </a:solidFill>
              </a:rPr>
              <a:t>Department</a:t>
            </a:r>
            <a:r>
              <a:rPr lang="en-US" sz="1400" dirty="0">
                <a:solidFill>
                  <a:schemeClr val="bg1"/>
                </a:solidFill>
              </a:rPr>
              <a:t> of Environmental Science and Disaster Management, Daffodil International University, Bangladesh.</a:t>
            </a:r>
          </a:p>
          <a:p>
            <a:pPr algn="ctr"/>
            <a:r>
              <a:rPr lang="en-US" sz="1400" baseline="30000" dirty="0">
                <a:solidFill>
                  <a:schemeClr val="bg1"/>
                </a:solidFill>
              </a:rPr>
              <a:t>b</a:t>
            </a:r>
            <a:r>
              <a:rPr lang="en-US" sz="1400" dirty="0">
                <a:solidFill>
                  <a:schemeClr val="bg1"/>
                </a:solidFill>
              </a:rPr>
              <a:t> Institute of Nuclear Minerals, AERE, Bangladesh Atomic Energy Commission and National Data Center Bangladesh (NDC-BD), CTBTO</a:t>
            </a:r>
          </a:p>
          <a:p>
            <a:pPr algn="ctr"/>
            <a:r>
              <a:rPr lang="en-US" sz="1400" dirty="0">
                <a:solidFill>
                  <a:schemeClr val="bg1"/>
                </a:solidFill>
              </a:rPr>
              <a:t>*Presenting author</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t>Bangladesh, a major part of the Bengal Basin, is an Earthquake prone country due to its location at the junction of two major tectonic plates. The consequence of the earthquake and other natural disasters would be devastating for the country for it’s over population, faulty and unplanned infrastructures.</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P5.2-142</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t>The Department of Environmental Science and Disaster Management of Daffodil International University has the scope of initiating a wide range of academic research covering geological, environmental and disaster related courses in collaboration with National Data Centre of Bangladesh under CTBTO. </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t>Can contribute to improve the disaster preparedness systems of the country.</a:t>
            </a:r>
          </a:p>
          <a:p>
            <a:r>
              <a:rPr lang="en-US" sz="1200" dirty="0"/>
              <a:t>Increase youth involvement from the university as well as Bangladesh</a:t>
            </a:r>
          </a:p>
          <a:p>
            <a:r>
              <a:rPr lang="en-US" sz="1200" dirty="0"/>
              <a:t> </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t>In future  the researcher of Bangladesh can also use </a:t>
            </a:r>
            <a:r>
              <a:rPr lang="en-US" sz="1200" dirty="0"/>
              <a:t>CTBT’s International Monitoring System (IMS) selected data and resources </a:t>
            </a:r>
            <a:r>
              <a:rPr lang="en-GB" sz="1200" dirty="0"/>
              <a:t>to better understand the </a:t>
            </a:r>
            <a:r>
              <a:rPr lang="en-GB" sz="1200"/>
              <a:t>natural world.</a:t>
            </a:r>
            <a:endParaRPr lang="en-US" sz="1200" dirty="0"/>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2"/>
          <a:srcRect l="17262" r="18092"/>
          <a:stretch/>
        </p:blipFill>
        <p:spPr>
          <a:xfrm>
            <a:off x="10578339" y="414749"/>
            <a:ext cx="1050878" cy="914400"/>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329486" y="186663"/>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accent2"/>
                </a:solidFill>
                <a:latin typeface="Arial" panose="020B0604020202020204" pitchFamily="34" charset="0"/>
                <a:cs typeface="Arial" panose="020B0604020202020204" pitchFamily="34" charset="0"/>
              </a:rPr>
              <a:t>Introduction</a:t>
            </a:r>
            <a:endParaRPr lang="x-none"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P5.2-142</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srcRect l="17262" r="18092"/>
          <a:stretch/>
        </p:blipFill>
        <p:spPr>
          <a:xfrm>
            <a:off x="10631606" y="186663"/>
            <a:ext cx="1050878" cy="914400"/>
          </a:xfrm>
          <a:prstGeom prst="rect">
            <a:avLst/>
          </a:prstGeom>
        </p:spPr>
      </p:pic>
      <p:pic>
        <p:nvPicPr>
          <p:cNvPr id="8" name="Picture 7"/>
          <p:cNvPicPr>
            <a:picLocks noChangeAspect="1"/>
          </p:cNvPicPr>
          <p:nvPr/>
        </p:nvPicPr>
        <p:blipFill>
          <a:blip r:embed="rId3"/>
          <a:stretch>
            <a:fillRect/>
          </a:stretch>
        </p:blipFill>
        <p:spPr>
          <a:xfrm>
            <a:off x="207841" y="1145689"/>
            <a:ext cx="4762500" cy="2381250"/>
          </a:xfrm>
          <a:prstGeom prst="rect">
            <a:avLst/>
          </a:prstGeom>
        </p:spPr>
      </p:pic>
      <p:cxnSp>
        <p:nvCxnSpPr>
          <p:cNvPr id="11" name="Straight Arrow Connector 10"/>
          <p:cNvCxnSpPr/>
          <p:nvPr/>
        </p:nvCxnSpPr>
        <p:spPr>
          <a:xfrm>
            <a:off x="3780429" y="2797791"/>
            <a:ext cx="1097280" cy="548640"/>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19019" y="3572381"/>
            <a:ext cx="4146360"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Figure: </a:t>
            </a:r>
            <a:r>
              <a:rPr lang="en-US" sz="1600" dirty="0">
                <a:latin typeface="Arial" panose="020B0604020202020204" pitchFamily="34" charset="0"/>
                <a:cs typeface="Arial" panose="020B0604020202020204" pitchFamily="34" charset="0"/>
              </a:rPr>
              <a:t>Tectonic map of Bengal Basin</a:t>
            </a:r>
            <a:r>
              <a:rPr lang="en-US" sz="1600" baseline="30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a:t>
            </a:r>
          </a:p>
        </p:txBody>
      </p:sp>
      <p:sp>
        <p:nvSpPr>
          <p:cNvPr id="3" name="Rectangle 2"/>
          <p:cNvSpPr/>
          <p:nvPr/>
        </p:nvSpPr>
        <p:spPr>
          <a:xfrm>
            <a:off x="400900" y="4096997"/>
            <a:ext cx="4376382" cy="2585323"/>
          </a:xfrm>
          <a:prstGeom prst="rect">
            <a:avLst/>
          </a:prstGeom>
        </p:spPr>
        <p:txBody>
          <a:bodyPr wrap="square">
            <a:spAutoFit/>
          </a:bodyPr>
          <a:lstStyle/>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Bangladesh, a major part of the Bengal Basin, is an Earthquake prone country due to its location at the junction of two major tectonic plates.</a:t>
            </a:r>
          </a:p>
          <a:p>
            <a:pPr algn="just"/>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GB" dirty="0">
                <a:latin typeface="Arial" panose="020B0604020202020204" pitchFamily="34" charset="0"/>
                <a:cs typeface="Arial" panose="020B0604020202020204" pitchFamily="34" charset="0"/>
              </a:rPr>
              <a:t>Because of its unique geographical location the country become one of the most vulnerable countries in the world to natural disasters. </a:t>
            </a:r>
            <a:r>
              <a:rPr lang="en-US" dirty="0">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6086261" y="2520927"/>
            <a:ext cx="2456668" cy="3152140"/>
          </a:xfrm>
          <a:prstGeom prst="rect">
            <a:avLst/>
          </a:prstGeom>
        </p:spPr>
      </p:pic>
      <p:sp>
        <p:nvSpPr>
          <p:cNvPr id="15" name="TextBox 14"/>
          <p:cNvSpPr txBox="1"/>
          <p:nvPr/>
        </p:nvSpPr>
        <p:spPr>
          <a:xfrm>
            <a:off x="4777283" y="5732756"/>
            <a:ext cx="5854323" cy="1323439"/>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Figure: </a:t>
            </a:r>
            <a:r>
              <a:rPr lang="en-GB" sz="1600" dirty="0">
                <a:latin typeface="Arial" panose="020B0604020202020204" pitchFamily="34" charset="0"/>
                <a:cs typeface="Arial" panose="020B0604020202020204" pitchFamily="34" charset="0"/>
              </a:rPr>
              <a:t>Location map of Bangladesh and the Ganges Brahmaputra Delta showing major tectonic and sedimentary boundaries, and significant rivers </a:t>
            </a:r>
          </a:p>
          <a:p>
            <a:pPr algn="ctr"/>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Steckler</a:t>
            </a:r>
            <a:r>
              <a:rPr lang="en-GB" sz="1600" dirty="0">
                <a:latin typeface="Arial" panose="020B0604020202020204" pitchFamily="34" charset="0"/>
                <a:cs typeface="Arial" panose="020B0604020202020204" pitchFamily="34" charset="0"/>
              </a:rPr>
              <a:t> </a:t>
            </a:r>
            <a:r>
              <a:rPr lang="en-GB" sz="1600" i="1" dirty="0">
                <a:latin typeface="Arial" panose="020B0604020202020204" pitchFamily="34" charset="0"/>
                <a:cs typeface="Arial" panose="020B0604020202020204" pitchFamily="34" charset="0"/>
              </a:rPr>
              <a:t>et al.</a:t>
            </a:r>
            <a:r>
              <a:rPr lang="en-GB" sz="1600" dirty="0">
                <a:latin typeface="Arial" panose="020B0604020202020204" pitchFamily="34" charset="0"/>
                <a:cs typeface="Arial" panose="020B0604020202020204" pitchFamily="34" charset="0"/>
              </a:rPr>
              <a:t>, 2022).</a:t>
            </a:r>
            <a:endParaRPr lang="en-US" sz="1600" dirty="0">
              <a:latin typeface="Arial" panose="020B0604020202020204" pitchFamily="34" charset="0"/>
              <a:cs typeface="Arial" panose="020B0604020202020204" pitchFamily="34" charset="0"/>
            </a:endParaRPr>
          </a:p>
          <a:p>
            <a:pPr algn="just"/>
            <a:endParaRPr lang="en-US" sz="1600" dirty="0"/>
          </a:p>
        </p:txBody>
      </p:sp>
      <p:sp>
        <p:nvSpPr>
          <p:cNvPr id="10" name="Rectangle 9"/>
          <p:cNvSpPr/>
          <p:nvPr/>
        </p:nvSpPr>
        <p:spPr>
          <a:xfrm>
            <a:off x="5154853" y="1304749"/>
            <a:ext cx="5476753" cy="1200329"/>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The complicated geology of this basin is responsible for occurring several major and minor earthquakes in Bangladesh and it’s adjacent areas. </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accent2"/>
                </a:solidFill>
                <a:latin typeface="Arial" panose="020B0604020202020204" pitchFamily="34" charset="0"/>
                <a:cs typeface="Arial" panose="020B0604020202020204" pitchFamily="34" charset="0"/>
              </a:rPr>
              <a:t>Disasters in Bangladesh</a:t>
            </a:r>
            <a:endParaRPr lang="x-none" sz="2000" dirty="0">
              <a:solidFill>
                <a:schemeClr val="accent2"/>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P5.2-142</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892841" y="368383"/>
            <a:ext cx="1048603" cy="914479"/>
          </a:xfrm>
          <a:prstGeom prst="rect">
            <a:avLst/>
          </a:prstGeom>
        </p:spPr>
      </p:pic>
      <p:sp>
        <p:nvSpPr>
          <p:cNvPr id="7" name="Rectangle 6"/>
          <p:cNvSpPr/>
          <p:nvPr/>
        </p:nvSpPr>
        <p:spPr>
          <a:xfrm>
            <a:off x="386687" y="1425240"/>
            <a:ext cx="3789528" cy="2782428"/>
          </a:xfrm>
          <a:prstGeom prst="rect">
            <a:avLst/>
          </a:prstGeom>
        </p:spPr>
        <p:txBody>
          <a:bodyPr wrap="square">
            <a:spAutoFit/>
          </a:bodyPr>
          <a:lstStyle/>
          <a:p>
            <a:pPr>
              <a:lnSpc>
                <a:spcPct val="107000"/>
              </a:lnSpc>
              <a:spcAft>
                <a:spcPts val="800"/>
              </a:spcAft>
            </a:pPr>
            <a:r>
              <a:rPr lang="en-GB" b="1" dirty="0">
                <a:solidFill>
                  <a:srgbClr val="FF0000"/>
                </a:solidFill>
                <a:latin typeface="Arial" panose="020B0604020202020204" pitchFamily="34" charset="0"/>
                <a:ea typeface="Calibri" panose="020F0502020204030204" pitchFamily="34" charset="0"/>
                <a:cs typeface="Arial" panose="020B0604020202020204" pitchFamily="34" charset="0"/>
              </a:rPr>
              <a:t>Major Disasters in Bangladesh</a:t>
            </a:r>
          </a:p>
          <a:p>
            <a:pPr marL="285750" indent="-285750">
              <a:lnSpc>
                <a:spcPct val="107000"/>
              </a:lnSpc>
              <a:spcAft>
                <a:spcPts val="800"/>
              </a:spcAft>
              <a:buFont typeface="Wingdings" panose="05000000000000000000" pitchFamily="2" charset="2"/>
              <a:buChar char="Ø"/>
            </a:pPr>
            <a:r>
              <a:rPr lang="en-GB" b="1" dirty="0">
                <a:solidFill>
                  <a:srgbClr val="2E2E2E"/>
                </a:solidFill>
                <a:latin typeface="Arial" panose="020B0604020202020204" pitchFamily="34" charset="0"/>
                <a:ea typeface="Calibri" panose="020F0502020204030204" pitchFamily="34" charset="0"/>
                <a:cs typeface="Arial" panose="020B0604020202020204" pitchFamily="34" charset="0"/>
              </a:rPr>
              <a:t>Cyclone</a:t>
            </a:r>
          </a:p>
          <a:p>
            <a:pPr marL="285750" indent="-285750">
              <a:lnSpc>
                <a:spcPct val="107000"/>
              </a:lnSpc>
              <a:spcAft>
                <a:spcPts val="800"/>
              </a:spcAft>
              <a:buFont typeface="Wingdings" panose="05000000000000000000" pitchFamily="2" charset="2"/>
              <a:buChar char="Ø"/>
            </a:pPr>
            <a:r>
              <a:rPr lang="en-GB" b="1" dirty="0">
                <a:solidFill>
                  <a:srgbClr val="2E2E2E"/>
                </a:solidFill>
                <a:latin typeface="Arial" panose="020B0604020202020204" pitchFamily="34" charset="0"/>
                <a:ea typeface="Calibri" panose="020F0502020204030204" pitchFamily="34" charset="0"/>
                <a:cs typeface="Arial" panose="020B0604020202020204" pitchFamily="34" charset="0"/>
              </a:rPr>
              <a:t>Flooding</a:t>
            </a:r>
          </a:p>
          <a:p>
            <a:pPr marL="285750" indent="-285750">
              <a:lnSpc>
                <a:spcPct val="107000"/>
              </a:lnSpc>
              <a:spcAft>
                <a:spcPts val="800"/>
              </a:spcAft>
              <a:buFont typeface="Wingdings" panose="05000000000000000000" pitchFamily="2" charset="2"/>
              <a:buChar char="Ø"/>
            </a:pPr>
            <a:r>
              <a:rPr lang="en-GB" b="1" dirty="0">
                <a:solidFill>
                  <a:srgbClr val="2E2E2E"/>
                </a:solidFill>
                <a:latin typeface="Arial" panose="020B0604020202020204" pitchFamily="34" charset="0"/>
                <a:ea typeface="Calibri" panose="020F0502020204030204" pitchFamily="34" charset="0"/>
                <a:cs typeface="Arial" panose="020B0604020202020204" pitchFamily="34" charset="0"/>
              </a:rPr>
              <a:t>Erosion</a:t>
            </a:r>
          </a:p>
          <a:p>
            <a:pPr marL="285750" indent="-285750">
              <a:lnSpc>
                <a:spcPct val="107000"/>
              </a:lnSpc>
              <a:spcAft>
                <a:spcPts val="800"/>
              </a:spcAft>
              <a:buFont typeface="Wingdings" panose="05000000000000000000" pitchFamily="2" charset="2"/>
              <a:buChar char="Ø"/>
            </a:pPr>
            <a:r>
              <a:rPr lang="en-GB" b="1" dirty="0">
                <a:solidFill>
                  <a:srgbClr val="2E2E2E"/>
                </a:solidFill>
                <a:latin typeface="Arial" panose="020B0604020202020204" pitchFamily="34" charset="0"/>
                <a:ea typeface="Calibri" panose="020F0502020204030204" pitchFamily="34" charset="0"/>
                <a:cs typeface="Arial" panose="020B0604020202020204" pitchFamily="34" charset="0"/>
              </a:rPr>
              <a:t>Salinization</a:t>
            </a:r>
          </a:p>
          <a:p>
            <a:pPr marL="285750" indent="-285750">
              <a:lnSpc>
                <a:spcPct val="107000"/>
              </a:lnSpc>
              <a:spcAft>
                <a:spcPts val="800"/>
              </a:spcAft>
              <a:buFont typeface="Wingdings" panose="05000000000000000000" pitchFamily="2" charset="2"/>
              <a:buChar char="Ø"/>
            </a:pPr>
            <a:r>
              <a:rPr lang="en-GB" b="1" dirty="0">
                <a:solidFill>
                  <a:srgbClr val="2E2E2E"/>
                </a:solidFill>
                <a:latin typeface="Arial" panose="020B0604020202020204" pitchFamily="34" charset="0"/>
                <a:ea typeface="Calibri" panose="020F0502020204030204" pitchFamily="34" charset="0"/>
                <a:cs typeface="Arial" panose="020B0604020202020204" pitchFamily="34" charset="0"/>
              </a:rPr>
              <a:t>Landslide and</a:t>
            </a:r>
          </a:p>
          <a:p>
            <a:pPr marL="285750" indent="-285750">
              <a:lnSpc>
                <a:spcPct val="107000"/>
              </a:lnSpc>
              <a:spcAft>
                <a:spcPts val="800"/>
              </a:spcAft>
              <a:buFont typeface="Wingdings" panose="05000000000000000000" pitchFamily="2" charset="2"/>
              <a:buChar char="Ø"/>
            </a:pPr>
            <a:r>
              <a:rPr lang="en-GB" b="1" dirty="0">
                <a:solidFill>
                  <a:srgbClr val="2E2E2E"/>
                </a:solidFill>
                <a:latin typeface="Arial" panose="020B0604020202020204" pitchFamily="34" charset="0"/>
                <a:ea typeface="Calibri" panose="020F0502020204030204" pitchFamily="34" charset="0"/>
                <a:cs typeface="Arial" panose="020B0604020202020204" pitchFamily="34" charset="0"/>
              </a:rPr>
              <a:t>Earthquake</a:t>
            </a:r>
            <a:endParaRPr lang="en-US" b="1" dirty="0">
              <a:solidFill>
                <a:srgbClr val="2E2E2E"/>
              </a:solidFill>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5488776" y="1553707"/>
            <a:ext cx="5017443" cy="4480948"/>
          </a:xfrm>
          <a:prstGeom prst="rect">
            <a:avLst/>
          </a:prstGeom>
        </p:spPr>
      </p:pic>
      <p:sp>
        <p:nvSpPr>
          <p:cNvPr id="9" name="Rectangle 8"/>
          <p:cNvSpPr/>
          <p:nvPr/>
        </p:nvSpPr>
        <p:spPr>
          <a:xfrm>
            <a:off x="5421381" y="5984670"/>
            <a:ext cx="5084838" cy="830997"/>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Figure</a:t>
            </a:r>
            <a:r>
              <a:rPr lang="en-GB" sz="1600" dirty="0">
                <a:latin typeface="Arial" panose="020B0604020202020204" pitchFamily="34" charset="0"/>
                <a:cs typeface="Arial" panose="020B0604020202020204" pitchFamily="34" charset="0"/>
              </a:rPr>
              <a:t>: Map of Disaster prone areas in Bangladesh Cyclone (A), Drought (B) and Flood (C) (Cardoso &amp; </a:t>
            </a:r>
            <a:r>
              <a:rPr lang="en-GB" sz="1600" dirty="0" err="1">
                <a:latin typeface="Arial" panose="020B0604020202020204" pitchFamily="34" charset="0"/>
                <a:cs typeface="Arial" panose="020B0604020202020204" pitchFamily="34" charset="0"/>
              </a:rPr>
              <a:t>Parveen</a:t>
            </a:r>
            <a:r>
              <a:rPr lang="en-GB" sz="1600" dirty="0">
                <a:latin typeface="Arial" panose="020B0604020202020204" pitchFamily="34" charset="0"/>
                <a:cs typeface="Arial" panose="020B0604020202020204" pitchFamily="34" charset="0"/>
              </a:rPr>
              <a:t> </a:t>
            </a:r>
            <a:r>
              <a:rPr lang="en-GB" sz="1600" i="1" dirty="0">
                <a:latin typeface="Arial" panose="020B0604020202020204" pitchFamily="34" charset="0"/>
                <a:cs typeface="Arial" panose="020B0604020202020204" pitchFamily="34" charset="0"/>
              </a:rPr>
              <a:t>et al.</a:t>
            </a:r>
            <a:r>
              <a:rPr lang="en-GB" sz="1600" dirty="0">
                <a:latin typeface="Arial" panose="020B0604020202020204" pitchFamily="34" charset="0"/>
                <a:cs typeface="Arial" panose="020B0604020202020204" pitchFamily="34" charset="0"/>
              </a:rPr>
              <a:t>, 2023).</a:t>
            </a: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386687" y="4784341"/>
            <a:ext cx="4650379" cy="1200329"/>
          </a:xfrm>
          <a:prstGeom prst="rect">
            <a:avLst/>
          </a:prstGeom>
        </p:spPr>
        <p:txBody>
          <a:bodyPr wrap="square">
            <a:spAutoFit/>
          </a:bodyPr>
          <a:lstStyle/>
          <a:p>
            <a:pPr algn="ctr"/>
            <a:r>
              <a:rPr lang="en-GB" b="1" dirty="0">
                <a:latin typeface="Arial" panose="020B0604020202020204" pitchFamily="34" charset="0"/>
                <a:cs typeface="Arial" panose="020B0604020202020204" pitchFamily="34" charset="0"/>
              </a:rPr>
              <a:t>Over the last two decades, the Global Climate Risk Index rates Bangladesh as the </a:t>
            </a:r>
            <a:r>
              <a:rPr lang="en-GB" b="1" dirty="0">
                <a:solidFill>
                  <a:srgbClr val="FF0000"/>
                </a:solidFill>
                <a:latin typeface="Arial" panose="020B0604020202020204" pitchFamily="34" charset="0"/>
                <a:cs typeface="Arial" panose="020B0604020202020204" pitchFamily="34" charset="0"/>
              </a:rPr>
              <a:t>seventh</a:t>
            </a:r>
            <a:r>
              <a:rPr lang="en-GB" b="1" dirty="0">
                <a:latin typeface="Arial" panose="020B0604020202020204" pitchFamily="34" charset="0"/>
                <a:cs typeface="Arial" panose="020B0604020202020204" pitchFamily="34" charset="0"/>
              </a:rPr>
              <a:t> most affected country in the world from extreme weather events.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accent2"/>
                </a:solidFill>
                <a:latin typeface="Arial" panose="020B0604020202020204" pitchFamily="34" charset="0"/>
                <a:cs typeface="Arial" panose="020B0604020202020204" pitchFamily="34" charset="0"/>
              </a:rPr>
              <a:t>Earthquake in Bangladesh</a:t>
            </a:r>
            <a:endParaRPr lang="x-none" sz="2000" dirty="0">
              <a:solidFill>
                <a:schemeClr val="accent2"/>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P5.2-142</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892841" y="266330"/>
            <a:ext cx="1048603" cy="914479"/>
          </a:xfrm>
          <a:prstGeom prst="rect">
            <a:avLst/>
          </a:prstGeom>
        </p:spPr>
      </p:pic>
      <p:sp>
        <p:nvSpPr>
          <p:cNvPr id="3" name="Rectangle 2"/>
          <p:cNvSpPr/>
          <p:nvPr/>
        </p:nvSpPr>
        <p:spPr>
          <a:xfrm>
            <a:off x="98474" y="4290646"/>
            <a:ext cx="5657825" cy="2062103"/>
          </a:xfrm>
          <a:prstGeom prst="rect">
            <a:avLst/>
          </a:prstGeom>
        </p:spPr>
        <p:txBody>
          <a:bodyPr wrap="square">
            <a:spAutoFit/>
          </a:bodyPr>
          <a:lstStyle/>
          <a:p>
            <a:pPr algn="ctr"/>
            <a:r>
              <a:rPr lang="en-GB" sz="1600" b="1" dirty="0">
                <a:solidFill>
                  <a:srgbClr val="FF0000"/>
                </a:solidFill>
                <a:latin typeface="Arial" panose="020B0604020202020204" pitchFamily="34" charset="0"/>
                <a:cs typeface="Arial" panose="020B0604020202020204" pitchFamily="34" charset="0"/>
              </a:rPr>
              <a:t>Recent theories of Earthquake</a:t>
            </a:r>
          </a:p>
          <a:p>
            <a:pPr marL="285750" lvl="0" indent="-285750" algn="just">
              <a:buFont typeface="Wingdings" panose="05000000000000000000" pitchFamily="2" charset="2"/>
              <a:buChar char="Ø"/>
            </a:pPr>
            <a:r>
              <a:rPr lang="en-GB" sz="1600" b="1" dirty="0">
                <a:latin typeface="Arial" panose="020B0604020202020204" pitchFamily="34" charset="0"/>
                <a:cs typeface="Arial" panose="020B0604020202020204" pitchFamily="34" charset="0"/>
              </a:rPr>
              <a:t>The presence of a locked </a:t>
            </a:r>
            <a:r>
              <a:rPr lang="en-GB" sz="1600" b="1" dirty="0" err="1">
                <a:latin typeface="Arial" panose="020B0604020202020204" pitchFamily="34" charset="0"/>
                <a:cs typeface="Arial" panose="020B0604020202020204" pitchFamily="34" charset="0"/>
              </a:rPr>
              <a:t>megathrust</a:t>
            </a:r>
            <a:r>
              <a:rPr lang="en-GB" sz="1600" b="1" dirty="0">
                <a:latin typeface="Arial" panose="020B0604020202020204" pitchFamily="34" charset="0"/>
                <a:cs typeface="Arial" panose="020B0604020202020204" pitchFamily="34" charset="0"/>
              </a:rPr>
              <a:t> plate boundary generated enough tectonic stress in Bengal basin which might cause </a:t>
            </a:r>
            <a:r>
              <a:rPr lang="en-GB" sz="1600" b="1" dirty="0" err="1">
                <a:latin typeface="Arial" panose="020B0604020202020204" pitchFamily="34" charset="0"/>
                <a:cs typeface="Arial" panose="020B0604020202020204" pitchFamily="34" charset="0"/>
              </a:rPr>
              <a:t>megathrust</a:t>
            </a:r>
            <a:r>
              <a:rPr lang="en-GB" sz="1600" b="1" dirty="0">
                <a:latin typeface="Arial" panose="020B0604020202020204" pitchFamily="34" charset="0"/>
                <a:cs typeface="Arial" panose="020B0604020202020204" pitchFamily="34" charset="0"/>
              </a:rPr>
              <a:t> induced earthquakes (Mw 8-9) in Bangladesh (</a:t>
            </a:r>
            <a:r>
              <a:rPr lang="en-GB" sz="1600" b="1" dirty="0" err="1">
                <a:latin typeface="Arial" panose="020B0604020202020204" pitchFamily="34" charset="0"/>
                <a:cs typeface="Arial" panose="020B0604020202020204" pitchFamily="34" charset="0"/>
              </a:rPr>
              <a:t>Steckler</a:t>
            </a:r>
            <a:r>
              <a:rPr lang="en-GB" sz="1600" b="1" dirty="0">
                <a:latin typeface="Arial" panose="020B0604020202020204" pitchFamily="34" charset="0"/>
                <a:cs typeface="Arial" panose="020B0604020202020204" pitchFamily="34" charset="0"/>
              </a:rPr>
              <a:t> </a:t>
            </a:r>
            <a:r>
              <a:rPr lang="en-GB" sz="1600" b="1" i="1" dirty="0">
                <a:latin typeface="Arial" panose="020B0604020202020204" pitchFamily="34" charset="0"/>
                <a:cs typeface="Arial" panose="020B0604020202020204" pitchFamily="34" charset="0"/>
              </a:rPr>
              <a:t>et al.</a:t>
            </a:r>
            <a:r>
              <a:rPr lang="en-GB" sz="1600" b="1" dirty="0">
                <a:latin typeface="Arial" panose="020B0604020202020204" pitchFamily="34" charset="0"/>
                <a:cs typeface="Arial" panose="020B0604020202020204" pitchFamily="34" charset="0"/>
              </a:rPr>
              <a:t>, 2016).</a:t>
            </a:r>
          </a:p>
          <a:p>
            <a:pPr lvl="0" algn="just"/>
            <a:endParaRPr lang="en-US" sz="16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n-GB" sz="1600" b="1" dirty="0">
                <a:latin typeface="Arial" panose="020B0604020202020204" pitchFamily="34" charset="0"/>
                <a:cs typeface="Arial" panose="020B0604020202020204" pitchFamily="34" charset="0"/>
              </a:rPr>
              <a:t>Not capable of earthquakes greater than Magnitude 7.5 in the Bengal Basin System (Karim </a:t>
            </a:r>
            <a:r>
              <a:rPr lang="en-GB" sz="1600" b="1" i="1" dirty="0">
                <a:latin typeface="Arial" panose="020B0604020202020204" pitchFamily="34" charset="0"/>
                <a:cs typeface="Arial" panose="020B0604020202020204" pitchFamily="34" charset="0"/>
              </a:rPr>
              <a:t>et al.</a:t>
            </a:r>
            <a:r>
              <a:rPr lang="en-GB" sz="1600" b="1" dirty="0">
                <a:latin typeface="Arial" panose="020B0604020202020204" pitchFamily="34" charset="0"/>
                <a:cs typeface="Arial" panose="020B0604020202020204" pitchFamily="34" charset="0"/>
              </a:rPr>
              <a:t>, 2021).</a:t>
            </a:r>
            <a:endParaRPr lang="en-US" sz="1600" b="1" dirty="0">
              <a:latin typeface="Arial" panose="020B0604020202020204" pitchFamily="34" charset="0"/>
              <a:cs typeface="Arial" panose="020B0604020202020204" pitchFamily="34" charset="0"/>
            </a:endParaRPr>
          </a:p>
        </p:txBody>
      </p:sp>
      <p:sp>
        <p:nvSpPr>
          <p:cNvPr id="7" name="Rectangle 6"/>
          <p:cNvSpPr/>
          <p:nvPr/>
        </p:nvSpPr>
        <p:spPr>
          <a:xfrm>
            <a:off x="224041" y="1180808"/>
            <a:ext cx="5276007" cy="2800767"/>
          </a:xfrm>
          <a:prstGeom prst="rect">
            <a:avLst/>
          </a:prstGeom>
        </p:spPr>
        <p:txBody>
          <a:bodyPr wrap="square">
            <a:spAutoFit/>
          </a:bodyPr>
          <a:lstStyle/>
          <a:p>
            <a:pPr marL="285750" indent="-285750" algn="just">
              <a:buFont typeface="Wingdings" panose="05000000000000000000" pitchFamily="2" charset="2"/>
              <a:buChar char="Ø"/>
            </a:pPr>
            <a:r>
              <a:rPr lang="en-GB" sz="1600" b="1" dirty="0">
                <a:solidFill>
                  <a:srgbClr val="FF0000"/>
                </a:solidFill>
                <a:latin typeface="Arial" panose="020B0604020202020204" pitchFamily="34" charset="0"/>
                <a:cs typeface="Arial" panose="020B0604020202020204" pitchFamily="34" charset="0"/>
              </a:rPr>
              <a:t>Examples of earthquakes</a:t>
            </a:r>
            <a:r>
              <a:rPr lang="en-GB" sz="16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r>
              <a:rPr lang="en-GB" sz="1600" b="1" dirty="0">
                <a:latin typeface="Arial" panose="020B0604020202020204" pitchFamily="34" charset="0"/>
                <a:cs typeface="Arial" panose="020B0604020202020204" pitchFamily="34" charset="0"/>
              </a:rPr>
              <a:t>1885 Bengal earthquake (rev. Mw 6.8) close to the Hinge Zone, </a:t>
            </a:r>
          </a:p>
          <a:p>
            <a:pPr marL="285750" indent="-285750" algn="just">
              <a:buFont typeface="Wingdings" panose="05000000000000000000" pitchFamily="2" charset="2"/>
              <a:buChar char="Ø"/>
            </a:pPr>
            <a:r>
              <a:rPr lang="en-GB" sz="1600" b="1" dirty="0">
                <a:latin typeface="Arial" panose="020B0604020202020204" pitchFamily="34" charset="0"/>
                <a:cs typeface="Arial" panose="020B0604020202020204" pitchFamily="34" charset="0"/>
              </a:rPr>
              <a:t>1918 </a:t>
            </a:r>
            <a:r>
              <a:rPr lang="en-GB" sz="1600" b="1" dirty="0" err="1">
                <a:latin typeface="Arial" panose="020B0604020202020204" pitchFamily="34" charset="0"/>
                <a:cs typeface="Arial" panose="020B0604020202020204" pitchFamily="34" charset="0"/>
              </a:rPr>
              <a:t>Srimangal</a:t>
            </a:r>
            <a:r>
              <a:rPr lang="en-GB" sz="1600" b="1" dirty="0">
                <a:latin typeface="Arial" panose="020B0604020202020204" pitchFamily="34" charset="0"/>
                <a:cs typeface="Arial" panose="020B0604020202020204" pitchFamily="34" charset="0"/>
              </a:rPr>
              <a:t> earthquake (rev. Mw 7.1) on the </a:t>
            </a:r>
            <a:r>
              <a:rPr lang="en-GB" sz="1600" b="1" dirty="0" err="1">
                <a:latin typeface="Arial" panose="020B0604020202020204" pitchFamily="34" charset="0"/>
                <a:cs typeface="Arial" panose="020B0604020202020204" pitchFamily="34" charset="0"/>
              </a:rPr>
              <a:t>Sylhet</a:t>
            </a:r>
            <a:r>
              <a:rPr lang="en-GB" sz="1600" b="1" dirty="0">
                <a:latin typeface="Arial" panose="020B0604020202020204" pitchFamily="34" charset="0"/>
                <a:cs typeface="Arial" panose="020B0604020202020204" pitchFamily="34" charset="0"/>
              </a:rPr>
              <a:t> (trough) fault and </a:t>
            </a:r>
          </a:p>
          <a:p>
            <a:pPr marL="285750" indent="-285750" algn="just">
              <a:buFont typeface="Wingdings" panose="05000000000000000000" pitchFamily="2" charset="2"/>
              <a:buChar char="Ø"/>
            </a:pPr>
            <a:r>
              <a:rPr lang="en-GB" sz="1600" b="1" dirty="0">
                <a:latin typeface="Arial" panose="020B0604020202020204" pitchFamily="34" charset="0"/>
                <a:cs typeface="Arial" panose="020B0604020202020204" pitchFamily="34" charset="0"/>
              </a:rPr>
              <a:t>1923 </a:t>
            </a:r>
            <a:r>
              <a:rPr lang="en-GB" sz="1600" b="1" dirty="0" err="1">
                <a:latin typeface="Arial" panose="020B0604020202020204" pitchFamily="34" charset="0"/>
                <a:cs typeface="Arial" panose="020B0604020202020204" pitchFamily="34" charset="0"/>
              </a:rPr>
              <a:t>Mymensingh</a:t>
            </a:r>
            <a:r>
              <a:rPr lang="en-GB" sz="1600" b="1" dirty="0">
                <a:latin typeface="Arial" panose="020B0604020202020204" pitchFamily="34" charset="0"/>
                <a:cs typeface="Arial" panose="020B0604020202020204" pitchFamily="34" charset="0"/>
              </a:rPr>
              <a:t> earthquake (rev. Mw 7.0) at the northern end of the Hinge Zone where it intersects the </a:t>
            </a:r>
            <a:r>
              <a:rPr lang="en-GB" sz="1600" b="1" dirty="0" err="1">
                <a:latin typeface="Arial" panose="020B0604020202020204" pitchFamily="34" charset="0"/>
                <a:cs typeface="Arial" panose="020B0604020202020204" pitchFamily="34" charset="0"/>
              </a:rPr>
              <a:t>Dauki</a:t>
            </a:r>
            <a:r>
              <a:rPr lang="en-GB" sz="1600" b="1" dirty="0">
                <a:latin typeface="Arial" panose="020B0604020202020204" pitchFamily="34" charset="0"/>
                <a:cs typeface="Arial" panose="020B0604020202020204" pitchFamily="34" charset="0"/>
              </a:rPr>
              <a:t> Fault. </a:t>
            </a:r>
          </a:p>
          <a:p>
            <a:pPr marL="285750" indent="-285750" algn="just">
              <a:buFont typeface="Wingdings" panose="05000000000000000000" pitchFamily="2" charset="2"/>
              <a:buChar char="Ø"/>
            </a:pPr>
            <a:r>
              <a:rPr lang="en-GB" sz="1600" b="1" dirty="0" err="1">
                <a:latin typeface="Arial" panose="020B0604020202020204" pitchFamily="34" charset="0"/>
                <a:cs typeface="Arial" panose="020B0604020202020204" pitchFamily="34" charset="0"/>
              </a:rPr>
              <a:t>Shillong</a:t>
            </a:r>
            <a:r>
              <a:rPr lang="en-GB" sz="1600" b="1" dirty="0">
                <a:latin typeface="Arial" panose="020B0604020202020204" pitchFamily="34" charset="0"/>
                <a:cs typeface="Arial" panose="020B0604020202020204" pitchFamily="34" charset="0"/>
              </a:rPr>
              <a:t> Plateau earthquakes like Great Assam Earthquake (1897, rev. Mw 8.1) and moderately active Indo-Burma subduction zone in the east.</a:t>
            </a:r>
          </a:p>
        </p:txBody>
      </p:sp>
      <p:sp>
        <p:nvSpPr>
          <p:cNvPr id="11" name="Rectangle 10"/>
          <p:cNvSpPr/>
          <p:nvPr/>
        </p:nvSpPr>
        <p:spPr>
          <a:xfrm>
            <a:off x="5957900" y="5765714"/>
            <a:ext cx="4564525" cy="830997"/>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Figure: </a:t>
            </a:r>
            <a:r>
              <a:rPr lang="en-US" sz="1600" dirty="0">
                <a:latin typeface="Arial" panose="020B0604020202020204" pitchFamily="34" charset="0"/>
                <a:cs typeface="Arial" panose="020B0604020202020204" pitchFamily="34" charset="0"/>
              </a:rPr>
              <a:t>S</a:t>
            </a:r>
            <a:r>
              <a:rPr lang="en-GB" sz="1600" dirty="0" err="1">
                <a:latin typeface="Arial" panose="020B0604020202020204" pitchFamily="34" charset="0"/>
                <a:cs typeface="Arial" panose="020B0604020202020204" pitchFamily="34" charset="0"/>
              </a:rPr>
              <a:t>chematic</a:t>
            </a:r>
            <a:r>
              <a:rPr lang="en-GB" sz="1600" dirty="0">
                <a:latin typeface="Arial" panose="020B0604020202020204" pitchFamily="34" charset="0"/>
                <a:cs typeface="Arial" panose="020B0604020202020204" pitchFamily="34" charset="0"/>
              </a:rPr>
              <a:t> Tectonic map of the Bengal Basin and its surroundings (Hossain </a:t>
            </a:r>
            <a:r>
              <a:rPr lang="en-GB" sz="1600" i="1" dirty="0">
                <a:latin typeface="Arial" panose="020B0604020202020204" pitchFamily="34" charset="0"/>
                <a:cs typeface="Arial" panose="020B0604020202020204" pitchFamily="34" charset="0"/>
              </a:rPr>
              <a:t>et al.</a:t>
            </a:r>
            <a:r>
              <a:rPr lang="en-GB" sz="1600" dirty="0">
                <a:latin typeface="Arial" panose="020B0604020202020204" pitchFamily="34" charset="0"/>
                <a:cs typeface="Arial" panose="020B0604020202020204" pitchFamily="34" charset="0"/>
              </a:rPr>
              <a:t>, 2020)</a:t>
            </a: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6132907" y="1268849"/>
            <a:ext cx="3540111" cy="4297680"/>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accent2"/>
                </a:solidFill>
                <a:latin typeface="Arial" panose="020B0604020202020204" pitchFamily="34" charset="0"/>
                <a:cs typeface="Arial" panose="020B0604020202020204" pitchFamily="34" charset="0"/>
              </a:rPr>
              <a:t>ESDM Overview</a:t>
            </a:r>
            <a:endParaRPr lang="x-none" sz="4800" dirty="0">
              <a:solidFill>
                <a:schemeClr val="accent2"/>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P5.2-142</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757847" y="266330"/>
            <a:ext cx="1048603" cy="914479"/>
          </a:xfrm>
          <a:prstGeom prst="rect">
            <a:avLst/>
          </a:prstGeom>
        </p:spPr>
      </p:pic>
      <p:pic>
        <p:nvPicPr>
          <p:cNvPr id="2050" name="Picture 2" descr="https://lh3.googleusercontent.com/2cffbQz8GuLkXlZdDIdvXbW1e-omE3vFBVWahsmsxKW135z1x9ouHgKJXT-JlwVolkYp-GXBQ4wqnGEaCV-D4m7WOrRSSV69pbATyM7PjdFzTlbOckrTg2Jdz5mf4u8JpZ32ctP0CMTsNT4w_hqJuA=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39" y="4410370"/>
            <a:ext cx="3521540" cy="23466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387262" y="1282267"/>
            <a:ext cx="3725608" cy="1689390"/>
          </a:xfrm>
          <a:prstGeom prst="rect">
            <a:avLst/>
          </a:prstGeom>
        </p:spPr>
      </p:pic>
      <p:sp>
        <p:nvSpPr>
          <p:cNvPr id="3" name="Rectangle 2"/>
          <p:cNvSpPr/>
          <p:nvPr/>
        </p:nvSpPr>
        <p:spPr>
          <a:xfrm>
            <a:off x="4020188" y="1282268"/>
            <a:ext cx="6737659" cy="3939540"/>
          </a:xfrm>
          <a:prstGeom prst="rect">
            <a:avLst/>
          </a:prstGeom>
        </p:spPr>
        <p:txBody>
          <a:bodyPr wrap="square">
            <a:spAutoFit/>
          </a:bodyPr>
          <a:lstStyle/>
          <a:p>
            <a:pPr marL="285750" indent="-285750" algn="just">
              <a:buFont typeface="Wingdings" pitchFamily="2" charset="2"/>
              <a:buChar char="Ø"/>
            </a:pPr>
            <a:r>
              <a:rPr lang="en-US" sz="1800" b="1" dirty="0">
                <a:effectLst/>
                <a:latin typeface="Times New Roman" panose="02020603050405020304" pitchFamily="18" charset="0"/>
                <a:ea typeface="Arial" panose="020B0604020202020204" pitchFamily="34" charset="0"/>
              </a:rPr>
              <a:t>Daffodil International University (DIU) is one of the leading private universities in Bangladesh, established on 24 January, 2002 DIU provides higher education in 23 academic departments. </a:t>
            </a:r>
          </a:p>
          <a:p>
            <a:pPr marL="285750" indent="-285750" algn="just">
              <a:buFont typeface="Wingdings" pitchFamily="2" charset="2"/>
              <a:buChar char="Ø"/>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buFont typeface="Wingdings" pitchFamily="2" charset="2"/>
              <a:buChar char="Ø"/>
            </a:pPr>
            <a:r>
              <a:rPr lang="en-US" sz="1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The Department of Environmental Science and Disaster Management (ESDM) </a:t>
            </a:r>
            <a:r>
              <a:rPr lang="en-US" sz="16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of DIU covers</a:t>
            </a:r>
            <a:endParaRPr lang="en-GB" sz="16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itchFamily="2" charset="2"/>
              <a:buChar char="v"/>
            </a:pPr>
            <a:r>
              <a:rPr lang="en-GB" sz="1600" dirty="0">
                <a:latin typeface="Arial" panose="020B0604020202020204" pitchFamily="34" charset="0"/>
                <a:ea typeface="Times New Roman" panose="02020603050405020304" pitchFamily="18" charset="0"/>
                <a:cs typeface="Arial" panose="020B0604020202020204" pitchFamily="34" charset="0"/>
              </a:rPr>
              <a:t>Earth Science</a:t>
            </a:r>
          </a:p>
          <a:p>
            <a:pPr marL="285750" indent="-285750" algn="just">
              <a:buFont typeface="Wingdings" pitchFamily="2" charset="2"/>
              <a:buChar char="v"/>
            </a:pPr>
            <a:r>
              <a:rPr lang="en-GB" sz="1600" dirty="0">
                <a:latin typeface="Arial" panose="020B0604020202020204" pitchFamily="34" charset="0"/>
                <a:ea typeface="Times New Roman" panose="02020603050405020304" pitchFamily="18" charset="0"/>
                <a:cs typeface="Arial" panose="020B0604020202020204" pitchFamily="34" charset="0"/>
              </a:rPr>
              <a:t>Environmental Science</a:t>
            </a:r>
          </a:p>
          <a:p>
            <a:pPr marL="285750" indent="-285750" algn="just">
              <a:buFont typeface="Wingdings" pitchFamily="2" charset="2"/>
              <a:buChar char="v"/>
            </a:pPr>
            <a:r>
              <a:rPr lang="en-GB" sz="1600" dirty="0">
                <a:latin typeface="Arial" panose="020B0604020202020204" pitchFamily="34" charset="0"/>
                <a:ea typeface="Times New Roman" panose="02020603050405020304" pitchFamily="18" charset="0"/>
                <a:cs typeface="Arial" panose="020B0604020202020204" pitchFamily="34" charset="0"/>
              </a:rPr>
              <a:t>Climatic Disaster</a:t>
            </a:r>
          </a:p>
          <a:p>
            <a:pPr marL="285750" indent="-285750" algn="just">
              <a:buFont typeface="Wingdings" pitchFamily="2" charset="2"/>
              <a:buChar char="v"/>
            </a:pPr>
            <a:r>
              <a:rPr lang="en-GB" sz="1600" dirty="0">
                <a:latin typeface="Arial" panose="020B0604020202020204" pitchFamily="34" charset="0"/>
                <a:ea typeface="Times New Roman" panose="02020603050405020304" pitchFamily="18" charset="0"/>
                <a:cs typeface="Arial" panose="020B0604020202020204" pitchFamily="34" charset="0"/>
              </a:rPr>
              <a:t>Disaster Risk Reduction</a:t>
            </a:r>
          </a:p>
          <a:p>
            <a:pPr marL="285750" indent="-285750" algn="just">
              <a:buFont typeface="Wingdings" pitchFamily="2" charset="2"/>
              <a:buChar char="v"/>
            </a:pPr>
            <a:r>
              <a:rPr lang="en-GB" sz="1600" dirty="0">
                <a:latin typeface="Arial" panose="020B0604020202020204" pitchFamily="34" charset="0"/>
                <a:ea typeface="Times New Roman" panose="02020603050405020304" pitchFamily="18" charset="0"/>
                <a:cs typeface="Arial" panose="020B0604020202020204" pitchFamily="34" charset="0"/>
              </a:rPr>
              <a:t>Climatic Hazard etc.</a:t>
            </a:r>
          </a:p>
          <a:p>
            <a:pPr algn="just"/>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itchFamily="2" charset="2"/>
              <a:buChar char="Ø"/>
            </a:pPr>
            <a:r>
              <a:rPr lang="en-GB" sz="1600" b="1" dirty="0">
                <a:solidFill>
                  <a:schemeClr val="accent6">
                    <a:lumMod val="50000"/>
                  </a:schemeClr>
                </a:solidFill>
                <a:latin typeface="Arial" panose="020B0604020202020204" pitchFamily="34" charset="0"/>
                <a:cs typeface="Arial" panose="020B0604020202020204" pitchFamily="34" charset="0"/>
              </a:rPr>
              <a:t>ESDM has published their collaboration work with United States of America, Portugal, Australia, Thailand, </a:t>
            </a:r>
            <a:r>
              <a:rPr lang="en-GB" sz="1600" b="1" dirty="0" err="1">
                <a:solidFill>
                  <a:schemeClr val="accent6">
                    <a:lumMod val="50000"/>
                  </a:schemeClr>
                </a:solidFill>
                <a:latin typeface="Arial" panose="020B0604020202020204" pitchFamily="34" charset="0"/>
                <a:cs typeface="Arial" panose="020B0604020202020204" pitchFamily="34" charset="0"/>
              </a:rPr>
              <a:t>Srilanka</a:t>
            </a:r>
            <a:r>
              <a:rPr lang="en-GB" sz="1600" b="1" dirty="0">
                <a:solidFill>
                  <a:schemeClr val="accent6">
                    <a:lumMod val="50000"/>
                  </a:schemeClr>
                </a:solidFill>
                <a:latin typeface="Arial" panose="020B0604020202020204" pitchFamily="34" charset="0"/>
                <a:cs typeface="Arial" panose="020B0604020202020204" pitchFamily="34" charset="0"/>
              </a:rPr>
              <a:t>, Japan</a:t>
            </a:r>
            <a:r>
              <a:rPr lang="en-US" sz="1600" b="1" dirty="0">
                <a:solidFill>
                  <a:schemeClr val="accent6">
                    <a:lumMod val="50000"/>
                  </a:schemeClr>
                </a:solidFill>
                <a:latin typeface="Arial" panose="020B0604020202020204" pitchFamily="34" charset="0"/>
                <a:cs typeface="Arial" panose="020B0604020202020204" pitchFamily="34" charset="0"/>
              </a:rPr>
              <a:t>.</a:t>
            </a:r>
          </a:p>
        </p:txBody>
      </p:sp>
      <p:sp>
        <p:nvSpPr>
          <p:cNvPr id="13" name="Rectangle 12"/>
          <p:cNvSpPr/>
          <p:nvPr/>
        </p:nvSpPr>
        <p:spPr>
          <a:xfrm>
            <a:off x="3956261" y="5408244"/>
            <a:ext cx="6848383" cy="830997"/>
          </a:xfrm>
          <a:prstGeom prst="rect">
            <a:avLst/>
          </a:prstGeom>
        </p:spPr>
        <p:txBody>
          <a:bodyPr wrap="square">
            <a:spAutoFit/>
          </a:bodyPr>
          <a:lstStyle/>
          <a:p>
            <a:pPr algn="ctr"/>
            <a:r>
              <a:rPr lang="en-US" sz="1600" dirty="0">
                <a:latin typeface="Arial" panose="020B0604020202020204" pitchFamily="34" charset="0"/>
                <a:ea typeface="Times New Roman" panose="02020603050405020304" pitchFamily="18" charset="0"/>
                <a:cs typeface="Arial" panose="020B0604020202020204" pitchFamily="34" charset="0"/>
              </a:rPr>
              <a:t>ESDM, DIU has the scope of initiating a wide range of academic research covering such geological, environmental and disaster related courses in collaboration with </a:t>
            </a:r>
            <a:r>
              <a:rPr lang="en-US" sz="1600" dirty="0">
                <a:latin typeface="Arial" panose="020B0604020202020204" pitchFamily="34" charset="0"/>
                <a:cs typeface="Arial" panose="020B0604020202020204" pitchFamily="34" charset="0"/>
              </a:rPr>
              <a:t>National Data Centre of Bangladesh under CTBTO</a:t>
            </a:r>
            <a:r>
              <a:rPr lang="en-US" sz="1600" dirty="0">
                <a:latin typeface="Arial" panose="020B0604020202020204" pitchFamily="34" charset="0"/>
                <a:ea typeface="Times New Roman" panose="02020603050405020304" pitchFamily="18"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A3EC5AF-D8C1-E242-BC4A-CD70C2769B61}"/>
              </a:ext>
            </a:extLst>
          </p:cNvPr>
          <p:cNvSpPr txBox="1"/>
          <p:nvPr/>
        </p:nvSpPr>
        <p:spPr>
          <a:xfrm>
            <a:off x="365830" y="2932363"/>
            <a:ext cx="3725608" cy="1477328"/>
          </a:xfrm>
          <a:prstGeom prst="rect">
            <a:avLst/>
          </a:prstGeom>
          <a:noFill/>
        </p:spPr>
        <p:txBody>
          <a:bodyPr wrap="square">
            <a:spAutoFit/>
          </a:bodyPr>
          <a:lstStyle/>
          <a:p>
            <a:pPr algn="ctr"/>
            <a:r>
              <a:rPr lang="en-US" sz="1800" b="1" dirty="0">
                <a:solidFill>
                  <a:schemeClr val="accent2"/>
                </a:solidFill>
                <a:effectLst/>
                <a:latin typeface="Times New Roman" panose="02020603050405020304" pitchFamily="18" charset="0"/>
                <a:ea typeface="Arial" panose="020B0604020202020204" pitchFamily="34" charset="0"/>
                <a:cs typeface="Arial" panose="020B0604020202020204" pitchFamily="34" charset="0"/>
              </a:rPr>
              <a:t>DIU topped among private universities and 2</a:t>
            </a:r>
            <a:r>
              <a:rPr lang="en-US" sz="1800" b="1" baseline="30000" dirty="0">
                <a:solidFill>
                  <a:schemeClr val="accent2"/>
                </a:solidFill>
                <a:effectLst/>
                <a:latin typeface="Times New Roman" panose="02020603050405020304" pitchFamily="18" charset="0"/>
                <a:ea typeface="Arial" panose="020B0604020202020204" pitchFamily="34" charset="0"/>
                <a:cs typeface="Arial" panose="020B0604020202020204" pitchFamily="34" charset="0"/>
              </a:rPr>
              <a:t>nd</a:t>
            </a:r>
            <a:r>
              <a:rPr lang="en-US" sz="1800" b="1" dirty="0">
                <a:solidFill>
                  <a:schemeClr val="accent2"/>
                </a:solidFill>
                <a:effectLst/>
                <a:latin typeface="Times New Roman" panose="02020603050405020304" pitchFamily="18" charset="0"/>
                <a:ea typeface="Arial" panose="020B0604020202020204" pitchFamily="34" charset="0"/>
                <a:cs typeface="Arial" panose="020B0604020202020204" pitchFamily="34" charset="0"/>
              </a:rPr>
              <a:t> among all public and private universities as per Scopus indexed quality research publications in 2022.</a:t>
            </a:r>
          </a:p>
        </p:txBody>
      </p:sp>
    </p:spTree>
    <p:extLst>
      <p:ext uri="{BB962C8B-B14F-4D97-AF65-F5344CB8AC3E}">
        <p14:creationId xmlns:p14="http://schemas.microsoft.com/office/powerpoint/2010/main" val="222970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accent2"/>
                </a:solidFill>
                <a:latin typeface="Arial" panose="020B0604020202020204" pitchFamily="34" charset="0"/>
                <a:cs typeface="Arial" panose="020B0604020202020204" pitchFamily="34" charset="0"/>
              </a:rPr>
              <a:t>Concluding Remarks</a:t>
            </a:r>
            <a:endParaRPr lang="x-none" sz="2000" dirty="0">
              <a:solidFill>
                <a:schemeClr val="accent2"/>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P5.2-142</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892841" y="266330"/>
            <a:ext cx="1048603" cy="914479"/>
          </a:xfrm>
          <a:prstGeom prst="rect">
            <a:avLst/>
          </a:prstGeom>
        </p:spPr>
      </p:pic>
      <p:sp>
        <p:nvSpPr>
          <p:cNvPr id="7" name="TextBox 6"/>
          <p:cNvSpPr txBox="1"/>
          <p:nvPr/>
        </p:nvSpPr>
        <p:spPr>
          <a:xfrm>
            <a:off x="423080" y="1387590"/>
            <a:ext cx="4858643" cy="5509200"/>
          </a:xfrm>
          <a:prstGeom prst="rect">
            <a:avLst/>
          </a:prstGeom>
          <a:noFill/>
        </p:spPr>
        <p:txBody>
          <a:bodyPr wrap="square" rtlCol="0">
            <a:spAutoFit/>
          </a:bodyPr>
          <a:lstStyle/>
          <a:p>
            <a:pPr marL="285750" indent="-285750" algn="just">
              <a:buFont typeface="Wingdings" pitchFamily="2" charset="2"/>
              <a:buChar char="Ø"/>
            </a:pPr>
            <a:r>
              <a:rPr lang="en-US" sz="1600" b="1" dirty="0">
                <a:latin typeface="Arial" panose="020B0604020202020204" pitchFamily="34" charset="0"/>
                <a:cs typeface="Arial" panose="020B0604020202020204" pitchFamily="34" charset="0"/>
              </a:rPr>
              <a:t>The data obtained from National Data Centre of Bangladesh (NDC-BD) through International Data Center (IDC) can contribute to improve the disaster preparedness systems of the country.</a:t>
            </a:r>
          </a:p>
          <a:p>
            <a:pPr marL="285750" indent="-285750" algn="just">
              <a:buFont typeface="Wingdings" pitchFamily="2" charset="2"/>
              <a:buChar char="Ø"/>
            </a:pPr>
            <a:endParaRPr lang="en-US" sz="1600" dirty="0">
              <a:latin typeface="Arial" panose="020B0604020202020204" pitchFamily="34" charset="0"/>
              <a:cs typeface="Arial" panose="020B0604020202020204" pitchFamily="34" charset="0"/>
            </a:endParaRPr>
          </a:p>
          <a:p>
            <a:pPr marL="285750" indent="-285750" algn="just">
              <a:buFont typeface="Wingdings" pitchFamily="2" charset="2"/>
              <a:buChar char="Ø"/>
            </a:pPr>
            <a:r>
              <a:rPr lang="en-US" sz="1600" dirty="0">
                <a:latin typeface="Arial" panose="020B0604020202020204" pitchFamily="34" charset="0"/>
                <a:cs typeface="Arial" panose="020B0604020202020204" pitchFamily="34" charset="0"/>
              </a:rPr>
              <a:t>The Department of Environmental Science and Disaster Management (ESDM) can utilize and make collaboration with the National Data Centre of Bangladesh under CTBTO through academic activities.</a:t>
            </a:r>
          </a:p>
          <a:p>
            <a:pPr marL="285750" indent="-285750" algn="just">
              <a:buFont typeface="Wingdings" pitchFamily="2" charset="2"/>
              <a:buChar char="Ø"/>
            </a:pPr>
            <a:endParaRPr lang="en-US" sz="1600" dirty="0">
              <a:latin typeface="Arial" panose="020B0604020202020204" pitchFamily="34" charset="0"/>
              <a:cs typeface="Arial" panose="020B0604020202020204" pitchFamily="34" charset="0"/>
            </a:endParaRPr>
          </a:p>
          <a:p>
            <a:pPr marL="285750" indent="-285750" algn="just">
              <a:buFont typeface="Wingdings" pitchFamily="2" charset="2"/>
              <a:buChar char="Ø"/>
            </a:pPr>
            <a:r>
              <a:rPr lang="en-US" sz="1600" b="1" dirty="0">
                <a:latin typeface="Arial" panose="020B0604020202020204" pitchFamily="34" charset="0"/>
                <a:cs typeface="Arial" panose="020B0604020202020204" pitchFamily="34" charset="0"/>
              </a:rPr>
              <a:t>The collaboration work will be able to increase youth involvement from the university as well as Bangladesh.</a:t>
            </a:r>
          </a:p>
          <a:p>
            <a:pPr algn="just"/>
            <a:endParaRPr lang="en-US" sz="1600" dirty="0">
              <a:latin typeface="Arial" panose="020B0604020202020204" pitchFamily="34" charset="0"/>
              <a:cs typeface="Arial" panose="020B0604020202020204" pitchFamily="34" charset="0"/>
            </a:endParaRPr>
          </a:p>
          <a:p>
            <a:pPr marL="285750" indent="-285750" algn="just">
              <a:buFont typeface="Wingdings" pitchFamily="2" charset="2"/>
              <a:buChar char="Ø"/>
            </a:pPr>
            <a:r>
              <a:rPr lang="en-GB" sz="1600" dirty="0">
                <a:latin typeface="Arial" panose="020B0604020202020204" pitchFamily="34" charset="0"/>
                <a:cs typeface="Arial" panose="020B0604020202020204" pitchFamily="34" charset="0"/>
              </a:rPr>
              <a:t>In future  the researcher of ESDM can also use </a:t>
            </a:r>
            <a:r>
              <a:rPr lang="en-US" sz="1600" dirty="0">
                <a:latin typeface="Arial" panose="020B0604020202020204" pitchFamily="34" charset="0"/>
                <a:cs typeface="Arial" panose="020B0604020202020204" pitchFamily="34" charset="0"/>
              </a:rPr>
              <a:t>CTBT’s International Monitoring System (IMS) selected data and resources </a:t>
            </a:r>
            <a:r>
              <a:rPr lang="en-GB" sz="1600" dirty="0">
                <a:latin typeface="Arial" panose="020B0604020202020204" pitchFamily="34" charset="0"/>
                <a:cs typeface="Arial" panose="020B0604020202020204" pitchFamily="34" charset="0"/>
              </a:rPr>
              <a:t>to better understand the natural world, including the Earth’s core, marine life, climate change.</a:t>
            </a:r>
            <a:endParaRPr lang="en-US" sz="1600" dirty="0">
              <a:latin typeface="Arial" panose="020B0604020202020204" pitchFamily="34" charset="0"/>
              <a:cs typeface="Arial" panose="020B0604020202020204" pitchFamily="34" charset="0"/>
            </a:endParaRPr>
          </a:p>
          <a:p>
            <a:pPr marL="285750" indent="-285750" algn="just">
              <a:buFont typeface="Wingdings" pitchFamily="2" charset="2"/>
              <a:buChar char="Ø"/>
            </a:pPr>
            <a:endParaRPr lang="en-GB" sz="1600" dirty="0">
              <a:latin typeface="Arial" panose="020B0604020202020204" pitchFamily="34" charset="0"/>
              <a:cs typeface="Arial" panose="020B0604020202020204" pitchFamily="34" charset="0"/>
            </a:endParaRPr>
          </a:p>
        </p:txBody>
      </p:sp>
      <p:sp>
        <p:nvSpPr>
          <p:cNvPr id="9" name="Rectangle 8"/>
          <p:cNvSpPr/>
          <p:nvPr/>
        </p:nvSpPr>
        <p:spPr>
          <a:xfrm>
            <a:off x="5281723" y="1496291"/>
            <a:ext cx="5311067" cy="1815882"/>
          </a:xfrm>
          <a:prstGeom prst="rect">
            <a:avLst/>
          </a:prstGeom>
        </p:spPr>
        <p:txBody>
          <a:bodyPr wrap="square">
            <a:spAutoFit/>
          </a:bodyPr>
          <a:lstStyle/>
          <a:p>
            <a:pPr marL="164592" algn="ctr" rtl="0" latinLnBrk="0">
              <a:spcBef>
                <a:spcPts val="0"/>
              </a:spcBef>
              <a:spcAft>
                <a:spcPts val="0"/>
              </a:spcAft>
            </a:pPr>
            <a:r>
              <a:rPr lang="en-US" sz="1600" b="1" i="0" dirty="0">
                <a:solidFill>
                  <a:schemeClr val="accent2"/>
                </a:solidFill>
                <a:effectLst/>
                <a:latin typeface="Arial" panose="020B0604020202020204" pitchFamily="34" charset="0"/>
                <a:cs typeface="Arial" panose="020B0604020202020204" pitchFamily="34" charset="0"/>
              </a:rPr>
              <a:t>IMS and IDC products for geoscience researches</a:t>
            </a:r>
          </a:p>
          <a:p>
            <a:pPr marL="164592" algn="ctr" rtl="0" latinLnBrk="0">
              <a:spcBef>
                <a:spcPts val="0"/>
              </a:spcBef>
              <a:spcAft>
                <a:spcPts val="0"/>
              </a:spcAft>
            </a:pPr>
            <a:endParaRPr lang="en-US" sz="1600" b="0" i="0" dirty="0">
              <a:solidFill>
                <a:srgbClr val="222222"/>
              </a:solidFill>
              <a:effectLst/>
              <a:latin typeface="Arial" panose="020B0604020202020204" pitchFamily="34" charset="0"/>
              <a:cs typeface="Arial" panose="020B0604020202020204" pitchFamily="34" charset="0"/>
            </a:endParaRPr>
          </a:p>
          <a:p>
            <a:pPr marL="676656" algn="ctr" rtl="0" latinLnBrk="0">
              <a:spcBef>
                <a:spcPts val="0"/>
              </a:spcBef>
              <a:spcAft>
                <a:spcPts val="0"/>
              </a:spcAft>
            </a:pPr>
            <a:r>
              <a:rPr lang="en-US" sz="1600" b="0" i="0" dirty="0" err="1">
                <a:solidFill>
                  <a:srgbClr val="222222"/>
                </a:solidFill>
                <a:effectLst/>
                <a:latin typeface="Arial" panose="020B0604020202020204" pitchFamily="34" charset="0"/>
                <a:cs typeface="Arial" panose="020B0604020202020204" pitchFamily="34" charset="0"/>
              </a:rPr>
              <a:t>Ø</a:t>
            </a:r>
            <a:r>
              <a:rPr lang="en-US" sz="1600" b="0" i="0" dirty="0">
                <a:solidFill>
                  <a:srgbClr val="222222"/>
                </a:solidFill>
                <a:effectLst/>
                <a:latin typeface="Arial" panose="020B0604020202020204" pitchFamily="34" charset="0"/>
                <a:cs typeface="Arial" panose="020B0604020202020204" pitchFamily="34" charset="0"/>
              </a:rPr>
              <a:t> </a:t>
            </a:r>
            <a:r>
              <a:rPr lang="en-US" sz="1600" b="1" i="0" dirty="0">
                <a:solidFill>
                  <a:srgbClr val="222222"/>
                </a:solidFill>
                <a:effectLst/>
                <a:latin typeface="Arial" panose="020B0604020202020204" pitchFamily="34" charset="0"/>
                <a:cs typeface="Arial" panose="020B0604020202020204" pitchFamily="34" charset="0"/>
              </a:rPr>
              <a:t>Seismic Technology</a:t>
            </a:r>
            <a:endParaRPr lang="en-US" sz="1600" b="0" i="0" dirty="0">
              <a:solidFill>
                <a:srgbClr val="222222"/>
              </a:solidFill>
              <a:effectLst/>
              <a:latin typeface="Arial" panose="020B0604020202020204" pitchFamily="34" charset="0"/>
              <a:cs typeface="Arial" panose="020B0604020202020204" pitchFamily="34" charset="0"/>
            </a:endParaRPr>
          </a:p>
          <a:p>
            <a:pPr marL="676656" algn="ctr" rtl="0" latinLnBrk="0">
              <a:spcBef>
                <a:spcPts val="0"/>
              </a:spcBef>
              <a:spcAft>
                <a:spcPts val="0"/>
              </a:spcAft>
            </a:pPr>
            <a:r>
              <a:rPr lang="en-US" sz="1600" b="0" i="0" dirty="0" err="1">
                <a:solidFill>
                  <a:srgbClr val="222222"/>
                </a:solidFill>
                <a:effectLst/>
                <a:latin typeface="Arial" panose="020B0604020202020204" pitchFamily="34" charset="0"/>
                <a:cs typeface="Arial" panose="020B0604020202020204" pitchFamily="34" charset="0"/>
              </a:rPr>
              <a:t>Ø</a:t>
            </a:r>
            <a:r>
              <a:rPr lang="en-US" sz="1600" b="0" i="0" dirty="0">
                <a:solidFill>
                  <a:srgbClr val="222222"/>
                </a:solidFill>
                <a:effectLst/>
                <a:latin typeface="Arial" panose="020B0604020202020204" pitchFamily="34" charset="0"/>
                <a:cs typeface="Arial" panose="020B0604020202020204" pitchFamily="34" charset="0"/>
              </a:rPr>
              <a:t> </a:t>
            </a:r>
            <a:r>
              <a:rPr lang="en-US" sz="1600" b="1" i="0" dirty="0">
                <a:solidFill>
                  <a:srgbClr val="222222"/>
                </a:solidFill>
                <a:effectLst/>
                <a:latin typeface="Arial" panose="020B0604020202020204" pitchFamily="34" charset="0"/>
                <a:cs typeface="Arial" panose="020B0604020202020204" pitchFamily="34" charset="0"/>
              </a:rPr>
              <a:t>Hydroacoustic Technology</a:t>
            </a:r>
            <a:endParaRPr lang="en-US" sz="1600" b="0" i="0" dirty="0">
              <a:solidFill>
                <a:srgbClr val="222222"/>
              </a:solidFill>
              <a:effectLst/>
              <a:latin typeface="Arial" panose="020B0604020202020204" pitchFamily="34" charset="0"/>
              <a:cs typeface="Arial" panose="020B0604020202020204" pitchFamily="34" charset="0"/>
            </a:endParaRPr>
          </a:p>
          <a:p>
            <a:pPr marL="676656" algn="ctr" rtl="0" latinLnBrk="0">
              <a:spcBef>
                <a:spcPts val="0"/>
              </a:spcBef>
              <a:spcAft>
                <a:spcPts val="0"/>
              </a:spcAft>
            </a:pPr>
            <a:r>
              <a:rPr lang="en-US" sz="1600" b="0" i="0" dirty="0" err="1">
                <a:solidFill>
                  <a:srgbClr val="222222"/>
                </a:solidFill>
                <a:effectLst/>
                <a:latin typeface="Arial" panose="020B0604020202020204" pitchFamily="34" charset="0"/>
                <a:cs typeface="Arial" panose="020B0604020202020204" pitchFamily="34" charset="0"/>
              </a:rPr>
              <a:t>Ø</a:t>
            </a:r>
            <a:r>
              <a:rPr lang="en-US" sz="1600" b="0" i="0" dirty="0">
                <a:solidFill>
                  <a:srgbClr val="222222"/>
                </a:solidFill>
                <a:effectLst/>
                <a:latin typeface="Arial" panose="020B0604020202020204" pitchFamily="34" charset="0"/>
                <a:cs typeface="Arial" panose="020B0604020202020204" pitchFamily="34" charset="0"/>
              </a:rPr>
              <a:t> </a:t>
            </a:r>
            <a:r>
              <a:rPr lang="en-US" sz="1600" b="1" i="0" dirty="0">
                <a:solidFill>
                  <a:srgbClr val="222222"/>
                </a:solidFill>
                <a:effectLst/>
                <a:latin typeface="Arial" panose="020B0604020202020204" pitchFamily="34" charset="0"/>
                <a:cs typeface="Arial" panose="020B0604020202020204" pitchFamily="34" charset="0"/>
              </a:rPr>
              <a:t>Infrasound Technology</a:t>
            </a:r>
            <a:endParaRPr lang="en-US" sz="1600" b="0" i="0" dirty="0">
              <a:solidFill>
                <a:srgbClr val="222222"/>
              </a:solidFill>
              <a:effectLst/>
              <a:latin typeface="Arial" panose="020B0604020202020204" pitchFamily="34" charset="0"/>
              <a:cs typeface="Arial" panose="020B0604020202020204" pitchFamily="34" charset="0"/>
            </a:endParaRPr>
          </a:p>
          <a:p>
            <a:pPr marL="676656" algn="ctr" rtl="0" latinLnBrk="0">
              <a:spcBef>
                <a:spcPts val="0"/>
              </a:spcBef>
              <a:spcAft>
                <a:spcPts val="0"/>
              </a:spcAft>
            </a:pPr>
            <a:r>
              <a:rPr lang="en-US" sz="1600" b="0" i="0" dirty="0" err="1">
                <a:solidFill>
                  <a:srgbClr val="222222"/>
                </a:solidFill>
                <a:effectLst/>
                <a:latin typeface="Arial" panose="020B0604020202020204" pitchFamily="34" charset="0"/>
                <a:cs typeface="Arial" panose="020B0604020202020204" pitchFamily="34" charset="0"/>
              </a:rPr>
              <a:t>Ø</a:t>
            </a:r>
            <a:r>
              <a:rPr lang="en-US" sz="1600" b="0" i="0" dirty="0">
                <a:solidFill>
                  <a:srgbClr val="222222"/>
                </a:solidFill>
                <a:effectLst/>
                <a:latin typeface="Arial" panose="020B0604020202020204" pitchFamily="34" charset="0"/>
                <a:cs typeface="Arial" panose="020B0604020202020204" pitchFamily="34" charset="0"/>
              </a:rPr>
              <a:t> </a:t>
            </a:r>
            <a:r>
              <a:rPr lang="en-US" sz="1600" b="1" i="0" dirty="0">
                <a:solidFill>
                  <a:srgbClr val="222222"/>
                </a:solidFill>
                <a:effectLst/>
                <a:latin typeface="Arial" panose="020B0604020202020204" pitchFamily="34" charset="0"/>
                <a:cs typeface="Arial" panose="020B0604020202020204" pitchFamily="34" charset="0"/>
              </a:rPr>
              <a:t>Radionuclide Technology</a:t>
            </a:r>
            <a:endParaRPr lang="en-US" sz="1600" b="0" i="0" dirty="0">
              <a:solidFill>
                <a:srgbClr val="222222"/>
              </a:solidFill>
              <a:effectLst/>
              <a:latin typeface="Arial" panose="020B0604020202020204" pitchFamily="34" charset="0"/>
              <a:cs typeface="Arial" panose="020B0604020202020204" pitchFamily="34" charset="0"/>
            </a:endParaRPr>
          </a:p>
          <a:p>
            <a:pPr marL="676656" algn="ctr" rtl="0" latinLnBrk="0">
              <a:spcBef>
                <a:spcPts val="0"/>
              </a:spcBef>
              <a:spcAft>
                <a:spcPts val="0"/>
              </a:spcAft>
            </a:pPr>
            <a:r>
              <a:rPr lang="en-US" sz="1600" b="0" i="0" dirty="0" err="1">
                <a:solidFill>
                  <a:srgbClr val="222222"/>
                </a:solidFill>
                <a:effectLst/>
                <a:latin typeface="Arial" panose="020B0604020202020204" pitchFamily="34" charset="0"/>
                <a:cs typeface="Arial" panose="020B0604020202020204" pitchFamily="34" charset="0"/>
              </a:rPr>
              <a:t>Ø</a:t>
            </a:r>
            <a:r>
              <a:rPr lang="en-US" sz="1600" b="0" i="0" dirty="0">
                <a:solidFill>
                  <a:srgbClr val="222222"/>
                </a:solidFill>
                <a:effectLst/>
                <a:latin typeface="Arial" panose="020B0604020202020204" pitchFamily="34" charset="0"/>
                <a:cs typeface="Arial" panose="020B0604020202020204" pitchFamily="34" charset="0"/>
              </a:rPr>
              <a:t> </a:t>
            </a:r>
            <a:r>
              <a:rPr lang="en-US" sz="1600" b="1" i="0" dirty="0">
                <a:solidFill>
                  <a:srgbClr val="222222"/>
                </a:solidFill>
                <a:effectLst/>
                <a:latin typeface="Arial" panose="020B0604020202020204" pitchFamily="34" charset="0"/>
                <a:cs typeface="Arial" panose="020B0604020202020204" pitchFamily="34" charset="0"/>
              </a:rPr>
              <a:t>ATM (Atmospheric Transport Models)</a:t>
            </a:r>
          </a:p>
        </p:txBody>
      </p:sp>
      <p:grpSp>
        <p:nvGrpSpPr>
          <p:cNvPr id="15" name="Group 14">
            <a:extLst>
              <a:ext uri="{FF2B5EF4-FFF2-40B4-BE49-F238E27FC236}">
                <a16:creationId xmlns:a16="http://schemas.microsoft.com/office/drawing/2014/main" id="{81DCDE21-6D21-0C45-B079-EBA2CDC0394E}"/>
              </a:ext>
            </a:extLst>
          </p:cNvPr>
          <p:cNvGrpSpPr/>
          <p:nvPr/>
        </p:nvGrpSpPr>
        <p:grpSpPr>
          <a:xfrm>
            <a:off x="5483232" y="3594601"/>
            <a:ext cx="5109558" cy="1484680"/>
            <a:chOff x="5209940" y="1180807"/>
            <a:chExt cx="5525354" cy="1618085"/>
          </a:xfrm>
        </p:grpSpPr>
        <p:pic>
          <p:nvPicPr>
            <p:cNvPr id="16" name="Picture 15">
              <a:extLst>
                <a:ext uri="{FF2B5EF4-FFF2-40B4-BE49-F238E27FC236}">
                  <a16:creationId xmlns:a16="http://schemas.microsoft.com/office/drawing/2014/main" id="{48877237-991F-8F48-8ED2-5C3830A2D934}"/>
                </a:ext>
              </a:extLst>
            </p:cNvPr>
            <p:cNvPicPr>
              <a:picLocks noChangeAspect="1"/>
            </p:cNvPicPr>
            <p:nvPr/>
          </p:nvPicPr>
          <p:blipFill>
            <a:blip r:embed="rId3"/>
            <a:stretch>
              <a:fillRect/>
            </a:stretch>
          </p:blipFill>
          <p:spPr>
            <a:xfrm>
              <a:off x="5209940" y="1180807"/>
              <a:ext cx="3400677" cy="1618085"/>
            </a:xfrm>
            <a:prstGeom prst="rect">
              <a:avLst/>
            </a:prstGeom>
          </p:spPr>
        </p:pic>
        <p:sp>
          <p:nvSpPr>
            <p:cNvPr id="17" name="TextBox 16">
              <a:extLst>
                <a:ext uri="{FF2B5EF4-FFF2-40B4-BE49-F238E27FC236}">
                  <a16:creationId xmlns:a16="http://schemas.microsoft.com/office/drawing/2014/main" id="{5807BB07-7F9B-F645-88A7-C5B0A4E3363E}"/>
                </a:ext>
              </a:extLst>
            </p:cNvPr>
            <p:cNvSpPr txBox="1"/>
            <p:nvPr/>
          </p:nvSpPr>
          <p:spPr>
            <a:xfrm>
              <a:off x="8455232" y="1487312"/>
              <a:ext cx="2280062" cy="1169551"/>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Figure:</a:t>
              </a:r>
              <a:r>
                <a:rPr lang="en-US"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Auxiliary Seismic Station</a:t>
              </a:r>
            </a:p>
            <a:p>
              <a:pPr algn="ctr"/>
              <a:r>
                <a:rPr lang="en-GB" sz="1400" dirty="0">
                  <a:latin typeface="Arial" panose="020B0604020202020204" pitchFamily="34" charset="0"/>
                  <a:cs typeface="Arial" panose="020B0604020202020204" pitchFamily="34" charset="0"/>
                </a:rPr>
                <a:t>(BRDH) in Bangladesh under CTBTO established in 2011.</a:t>
              </a:r>
              <a:endParaRPr lang="en-US" sz="1400" dirty="0">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29CB6C7D-6F7D-AD42-971D-6105986A6C28}"/>
              </a:ext>
            </a:extLst>
          </p:cNvPr>
          <p:cNvSpPr txBox="1"/>
          <p:nvPr/>
        </p:nvSpPr>
        <p:spPr>
          <a:xfrm>
            <a:off x="5281723" y="5207330"/>
            <a:ext cx="5465446" cy="1484680"/>
          </a:xfrm>
          <a:prstGeom prst="rect">
            <a:avLst/>
          </a:prstGeom>
          <a:noFill/>
        </p:spPr>
        <p:txBody>
          <a:bodyPr wrap="square">
            <a:spAutoFit/>
          </a:bodyPr>
          <a:lstStyle/>
          <a:p>
            <a:pPr marL="164592" algn="ctr" rtl="0" latinLnBrk="0">
              <a:spcBef>
                <a:spcPts val="0"/>
              </a:spcBef>
              <a:spcAft>
                <a:spcPts val="0"/>
              </a:spcAft>
            </a:pPr>
            <a:r>
              <a:rPr lang="en-US" sz="1800" b="1" i="0" dirty="0">
                <a:solidFill>
                  <a:schemeClr val="accent6">
                    <a:lumMod val="75000"/>
                  </a:schemeClr>
                </a:solidFill>
                <a:effectLst/>
                <a:latin typeface="Arial" panose="020B0604020202020204" pitchFamily="34" charset="0"/>
                <a:cs typeface="Arial" panose="020B0604020202020204" pitchFamily="34" charset="0"/>
              </a:rPr>
              <a:t>Further possible applications include backtracking of greenhouse gases such as carbon dioxide or methane to better assess their emissions in order to localize, and possibly monitor, their sources.</a:t>
            </a: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accent2"/>
                </a:solidFill>
                <a:latin typeface="Arial" panose="020B0604020202020204" pitchFamily="34" charset="0"/>
                <a:cs typeface="Arial" panose="020B0604020202020204" pitchFamily="34" charset="0"/>
              </a:rPr>
              <a:t>References</a:t>
            </a:r>
            <a:endParaRPr lang="x-none" sz="2000" b="1" dirty="0">
              <a:solidFill>
                <a:schemeClr val="accent2"/>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P5.2-142</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srcRect l="17262" r="18092"/>
          <a:stretch/>
        </p:blipFill>
        <p:spPr>
          <a:xfrm>
            <a:off x="10890566" y="266330"/>
            <a:ext cx="1050878" cy="914400"/>
          </a:xfrm>
          <a:prstGeom prst="rect">
            <a:avLst/>
          </a:prstGeom>
        </p:spPr>
      </p:pic>
      <p:sp>
        <p:nvSpPr>
          <p:cNvPr id="4" name="Rectangle 3"/>
          <p:cNvSpPr/>
          <p:nvPr/>
        </p:nvSpPr>
        <p:spPr>
          <a:xfrm>
            <a:off x="655093" y="1364776"/>
            <a:ext cx="9559424" cy="5217326"/>
          </a:xfrm>
          <a:prstGeom prst="rect">
            <a:avLst/>
          </a:prstGeom>
        </p:spPr>
        <p:txBody>
          <a:bodyPr wrap="square">
            <a:spAutoFit/>
          </a:bodyPr>
          <a:lstStyle/>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hlinkClick r:id="rId3"/>
              </a:rPr>
              <a:t>https://en.banglapedia.org/index.php/Tectonic_Framework</a:t>
            </a:r>
            <a:r>
              <a:rPr lang="en-US" sz="1600" dirty="0">
                <a:latin typeface="Arial" panose="020B0604020202020204" pitchFamily="34" charset="0"/>
                <a:cs typeface="Arial" panose="020B0604020202020204" pitchFamily="34" charset="0"/>
              </a:rPr>
              <a:t>. </a:t>
            </a:r>
          </a:p>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Cardoso, J.C. </a:t>
            </a:r>
            <a:r>
              <a:rPr lang="en-US" sz="1600" i="1" dirty="0">
                <a:latin typeface="Arial" panose="020B0604020202020204" pitchFamily="34" charset="0"/>
                <a:cs typeface="Arial" panose="020B0604020202020204" pitchFamily="34" charset="0"/>
              </a:rPr>
              <a:t>et al.</a:t>
            </a:r>
            <a:r>
              <a:rPr lang="en-US" sz="1600" dirty="0">
                <a:latin typeface="Arial" panose="020B0604020202020204" pitchFamily="34" charset="0"/>
                <a:cs typeface="Arial" panose="020B0604020202020204" pitchFamily="34" charset="0"/>
              </a:rPr>
              <a:t> (2023) ‘Climate Change and Humanitarian Responses: A Proposal of Education for Health Hazards Preparedness’, in </a:t>
            </a:r>
            <a:r>
              <a:rPr lang="en-US" sz="1600" i="1" dirty="0">
                <a:latin typeface="Arial" panose="020B0604020202020204" pitchFamily="34" charset="0"/>
                <a:cs typeface="Arial" panose="020B0604020202020204" pitchFamily="34" charset="0"/>
              </a:rPr>
              <a:t>Climate Change and Health Hazards: Addressing Hazards to Human and Environmental Health from a Changing Climate</a:t>
            </a:r>
            <a:r>
              <a:rPr lang="en-US" sz="1600" dirty="0">
                <a:latin typeface="Arial" panose="020B0604020202020204" pitchFamily="34" charset="0"/>
                <a:cs typeface="Arial" panose="020B0604020202020204" pitchFamily="34" charset="0"/>
              </a:rPr>
              <a:t>. Springer, pp. 407–425.</a:t>
            </a:r>
          </a:p>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Hossain, M.S. </a:t>
            </a:r>
            <a:r>
              <a:rPr lang="en-US" sz="1600" i="1" dirty="0">
                <a:latin typeface="Arial" panose="020B0604020202020204" pitchFamily="34" charset="0"/>
                <a:cs typeface="Arial" panose="020B0604020202020204" pitchFamily="34" charset="0"/>
              </a:rPr>
              <a:t>et al.</a:t>
            </a:r>
            <a:r>
              <a:rPr lang="en-US" sz="1600" dirty="0">
                <a:latin typeface="Arial" panose="020B0604020202020204" pitchFamily="34" charset="0"/>
                <a:cs typeface="Arial" panose="020B0604020202020204" pitchFamily="34" charset="0"/>
              </a:rPr>
              <a:t> (2020) ‘Geodynamic model and </a:t>
            </a:r>
            <a:r>
              <a:rPr lang="en-US" sz="1600" dirty="0" err="1">
                <a:latin typeface="Arial" panose="020B0604020202020204" pitchFamily="34" charset="0"/>
                <a:cs typeface="Arial" panose="020B0604020202020204" pitchFamily="34" charset="0"/>
              </a:rPr>
              <a:t>tectono</a:t>
            </a:r>
            <a:r>
              <a:rPr lang="en-US" sz="1600" dirty="0">
                <a:latin typeface="Arial" panose="020B0604020202020204" pitchFamily="34" charset="0"/>
                <a:cs typeface="Arial" panose="020B0604020202020204" pitchFamily="34" charset="0"/>
              </a:rPr>
              <a:t>-structural framework of the Bengal Basin and its surroundings’, </a:t>
            </a:r>
            <a:r>
              <a:rPr lang="en-US" sz="1600" i="1" dirty="0">
                <a:latin typeface="Arial" panose="020B0604020202020204" pitchFamily="34" charset="0"/>
                <a:cs typeface="Arial" panose="020B0604020202020204" pitchFamily="34" charset="0"/>
              </a:rPr>
              <a:t>Journal of Maps</a:t>
            </a:r>
            <a:r>
              <a:rPr lang="en-US" sz="1600" dirty="0">
                <a:latin typeface="Arial" panose="020B0604020202020204" pitchFamily="34" charset="0"/>
                <a:cs typeface="Arial" panose="020B0604020202020204" pitchFamily="34" charset="0"/>
              </a:rPr>
              <a:t>, 16(2), pp. 445–458.</a:t>
            </a:r>
          </a:p>
          <a:p>
            <a:pPr marL="342900"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Karim, M.F. </a:t>
            </a:r>
            <a:r>
              <a:rPr lang="en-US" sz="1600" i="1" dirty="0">
                <a:latin typeface="Arial" panose="020B0604020202020204" pitchFamily="34" charset="0"/>
                <a:cs typeface="Arial" panose="020B0604020202020204" pitchFamily="34" charset="0"/>
              </a:rPr>
              <a:t>et al.</a:t>
            </a:r>
            <a:r>
              <a:rPr lang="en-US" sz="1600" dirty="0">
                <a:latin typeface="Arial" panose="020B0604020202020204" pitchFamily="34" charset="0"/>
                <a:cs typeface="Arial" panose="020B0604020202020204" pitchFamily="34" charset="0"/>
              </a:rPr>
              <a:t> (2021) ‘TECTONIC AND GEOTECHNICAL REVIEW OF BENGAL BASIN FOR SEISMIC RISK ASSESSMENT IN BANGLADESH’.</a:t>
            </a:r>
          </a:p>
          <a:p>
            <a:pPr marL="342900" indent="-342900" algn="just">
              <a:lnSpc>
                <a:spcPct val="150000"/>
              </a:lnSpc>
              <a:buFont typeface="+mj-lt"/>
              <a:buAutoNum type="arabicPeriod"/>
            </a:pPr>
            <a:r>
              <a:rPr lang="en-US" sz="1600" dirty="0" err="1">
                <a:latin typeface="Arial" panose="020B0604020202020204" pitchFamily="34" charset="0"/>
                <a:cs typeface="Arial" panose="020B0604020202020204" pitchFamily="34" charset="0"/>
              </a:rPr>
              <a:t>Steckler</a:t>
            </a:r>
            <a:r>
              <a:rPr lang="en-US" sz="1600" dirty="0">
                <a:latin typeface="Arial" panose="020B0604020202020204" pitchFamily="34" charset="0"/>
                <a:cs typeface="Arial" panose="020B0604020202020204" pitchFamily="34" charset="0"/>
              </a:rPr>
              <a:t>, M.S. </a:t>
            </a:r>
            <a:r>
              <a:rPr lang="en-US" sz="1600" i="1" dirty="0">
                <a:latin typeface="Arial" panose="020B0604020202020204" pitchFamily="34" charset="0"/>
                <a:cs typeface="Arial" panose="020B0604020202020204" pitchFamily="34" charset="0"/>
              </a:rPr>
              <a:t>et al.</a:t>
            </a:r>
            <a:r>
              <a:rPr lang="en-US" sz="1600" dirty="0">
                <a:latin typeface="Arial" panose="020B0604020202020204" pitchFamily="34" charset="0"/>
                <a:cs typeface="Arial" panose="020B0604020202020204" pitchFamily="34" charset="0"/>
              </a:rPr>
              <a:t> (2016) ‘Locked and loading </a:t>
            </a:r>
            <a:r>
              <a:rPr lang="en-US" sz="1600" dirty="0" err="1">
                <a:latin typeface="Arial" panose="020B0604020202020204" pitchFamily="34" charset="0"/>
                <a:cs typeface="Arial" panose="020B0604020202020204" pitchFamily="34" charset="0"/>
              </a:rPr>
              <a:t>megathrust</a:t>
            </a:r>
            <a:r>
              <a:rPr lang="en-US" sz="1600" dirty="0">
                <a:latin typeface="Arial" panose="020B0604020202020204" pitchFamily="34" charset="0"/>
                <a:cs typeface="Arial" panose="020B0604020202020204" pitchFamily="34" charset="0"/>
              </a:rPr>
              <a:t> linked to active subduction beneath the Indo-</a:t>
            </a:r>
            <a:r>
              <a:rPr lang="en-US" sz="1600" dirty="0" err="1">
                <a:latin typeface="Arial" panose="020B0604020202020204" pitchFamily="34" charset="0"/>
                <a:cs typeface="Arial" panose="020B0604020202020204" pitchFamily="34" charset="0"/>
              </a:rPr>
              <a:t>Burman</a:t>
            </a:r>
            <a:r>
              <a:rPr lang="en-US" sz="1600" dirty="0">
                <a:latin typeface="Arial" panose="020B0604020202020204" pitchFamily="34" charset="0"/>
                <a:cs typeface="Arial" panose="020B0604020202020204" pitchFamily="34" charset="0"/>
              </a:rPr>
              <a:t> Ranges’, </a:t>
            </a:r>
            <a:r>
              <a:rPr lang="en-US" sz="1600" i="1" dirty="0">
                <a:latin typeface="Arial" panose="020B0604020202020204" pitchFamily="34" charset="0"/>
                <a:cs typeface="Arial" panose="020B0604020202020204" pitchFamily="34" charset="0"/>
              </a:rPr>
              <a:t>Nature Geoscience</a:t>
            </a:r>
            <a:r>
              <a:rPr lang="en-US" sz="1600" dirty="0">
                <a:latin typeface="Arial" panose="020B0604020202020204" pitchFamily="34" charset="0"/>
                <a:cs typeface="Arial" panose="020B0604020202020204" pitchFamily="34" charset="0"/>
              </a:rPr>
              <a:t>, 9(8), pp. 615–618.</a:t>
            </a:r>
          </a:p>
          <a:p>
            <a:pPr marL="342900" indent="-342900" algn="just">
              <a:lnSpc>
                <a:spcPct val="150000"/>
              </a:lnSpc>
              <a:buFont typeface="+mj-lt"/>
              <a:buAutoNum type="arabicPeriod"/>
            </a:pPr>
            <a:r>
              <a:rPr lang="en-US" sz="1600" dirty="0" err="1">
                <a:latin typeface="Arial" panose="020B0604020202020204" pitchFamily="34" charset="0"/>
                <a:cs typeface="Arial" panose="020B0604020202020204" pitchFamily="34" charset="0"/>
              </a:rPr>
              <a:t>Steckler</a:t>
            </a:r>
            <a:r>
              <a:rPr lang="en-US" sz="1600" dirty="0">
                <a:latin typeface="Arial" panose="020B0604020202020204" pitchFamily="34" charset="0"/>
                <a:cs typeface="Arial" panose="020B0604020202020204" pitchFamily="34" charset="0"/>
              </a:rPr>
              <a:t>, M.S. </a:t>
            </a:r>
            <a:r>
              <a:rPr lang="en-US" sz="1600" i="1" dirty="0">
                <a:latin typeface="Arial" panose="020B0604020202020204" pitchFamily="34" charset="0"/>
                <a:cs typeface="Arial" panose="020B0604020202020204" pitchFamily="34" charset="0"/>
              </a:rPr>
              <a:t>et al.</a:t>
            </a:r>
            <a:r>
              <a:rPr lang="en-US" sz="1600" dirty="0">
                <a:latin typeface="Arial" panose="020B0604020202020204" pitchFamily="34" charset="0"/>
                <a:cs typeface="Arial" panose="020B0604020202020204" pitchFamily="34" charset="0"/>
              </a:rPr>
              <a:t> (2022) ‘Synthesis of the distribution of subsidence of the lower Ganges-Brahmaputra Delta, Bangladesh’, </a:t>
            </a:r>
            <a:r>
              <a:rPr lang="en-US" sz="1600" i="1" dirty="0">
                <a:latin typeface="Arial" panose="020B0604020202020204" pitchFamily="34" charset="0"/>
                <a:cs typeface="Arial" panose="020B0604020202020204" pitchFamily="34" charset="0"/>
              </a:rPr>
              <a:t>Earth-Science Reviews</a:t>
            </a:r>
            <a:r>
              <a:rPr lang="en-US" sz="1600" dirty="0">
                <a:latin typeface="Arial" panose="020B0604020202020204" pitchFamily="34" charset="0"/>
                <a:cs typeface="Arial" panose="020B0604020202020204" pitchFamily="34" charset="0"/>
              </a:rPr>
              <a:t>, 224, p. 103887. Available at: </a:t>
            </a:r>
            <a:r>
              <a:rPr lang="en-US" sz="1600" dirty="0">
                <a:latin typeface="Arial" panose="020B0604020202020204" pitchFamily="34" charset="0"/>
                <a:cs typeface="Arial" panose="020B0604020202020204" pitchFamily="34" charset="0"/>
                <a:hlinkClick r:id="rId4"/>
              </a:rPr>
              <a:t>https://doi.org/https://doi.org/10.1016/j.earscirev.2021.103887</a:t>
            </a:r>
            <a:r>
              <a:rPr lang="en-US" sz="1600" dirty="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n-US" sz="1600" u="sng" dirty="0">
                <a:solidFill>
                  <a:srgbClr val="0563C1"/>
                </a:solidFill>
                <a:effectLst/>
                <a:latin typeface="Times New Roman" panose="02020603050405020304" pitchFamily="18" charset="0"/>
                <a:ea typeface="Arial" panose="020B0604020202020204" pitchFamily="34" charset="0"/>
                <a:hlinkClick r:id="rId5"/>
              </a:rPr>
              <a:t>https://www.daffodilvarsity.edu.bd/</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6353</TotalTime>
  <Words>1230</Words>
  <Application>Microsoft Macintosh PowerPoint</Application>
  <PresentationFormat>Widescreen</PresentationFormat>
  <Paragraphs>93</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Times New Roman</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parveen.m.209</cp:lastModifiedBy>
  <cp:revision>79</cp:revision>
  <dcterms:created xsi:type="dcterms:W3CDTF">2023-04-18T13:25:54Z</dcterms:created>
  <dcterms:modified xsi:type="dcterms:W3CDTF">2023-06-10T15:14:04Z</dcterms:modified>
</cp:coreProperties>
</file>