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7B464A-0A8C-4262-8FA3-D376B6242747}" v="7" dt="2023-05-26T13:15:24.9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4694"/>
  </p:normalViewPr>
  <p:slideViewPr>
    <p:cSldViewPr snapToGrid="0">
      <p:cViewPr varScale="1">
        <p:scale>
          <a:sx n="103" d="100"/>
          <a:sy n="103" d="100"/>
        </p:scale>
        <p:origin x="11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1400" baseline="0" dirty="0">
                <a:solidFill>
                  <a:srgbClr val="00B050"/>
                </a:solidFill>
              </a:rPr>
              <a:t>Publications (Total 117)</a:t>
            </a:r>
          </a:p>
        </c:rich>
      </c:tx>
      <c:layout>
        <c:manualLayout>
          <c:xMode val="edge"/>
          <c:yMode val="edge"/>
          <c:x val="0.1068474028888055"/>
          <c:y val="0.142729209624432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rgbClr val="00B05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740230161241471"/>
          <c:y val="0.23925898820523736"/>
          <c:w val="0.84970379557918496"/>
          <c:h val="0.5353951397809483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Publications!$B$1</c:f>
              <c:strCache>
                <c:ptCount val="1"/>
                <c:pt idx="0">
                  <c:v>Publications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Publications!$A$2:$A$13</c:f>
              <c:strCach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2023*</c:v>
                </c:pt>
              </c:strCache>
            </c:strRef>
          </c:cat>
          <c:val>
            <c:numRef>
              <c:f>Publications!$B$2:$B$13</c:f>
              <c:numCache>
                <c:formatCode>General</c:formatCode>
                <c:ptCount val="12"/>
                <c:pt idx="0">
                  <c:v>3</c:v>
                </c:pt>
                <c:pt idx="1">
                  <c:v>7</c:v>
                </c:pt>
                <c:pt idx="2">
                  <c:v>5</c:v>
                </c:pt>
                <c:pt idx="3">
                  <c:v>12</c:v>
                </c:pt>
                <c:pt idx="4">
                  <c:v>11</c:v>
                </c:pt>
                <c:pt idx="5">
                  <c:v>9</c:v>
                </c:pt>
                <c:pt idx="6">
                  <c:v>20</c:v>
                </c:pt>
                <c:pt idx="7">
                  <c:v>15</c:v>
                </c:pt>
                <c:pt idx="8">
                  <c:v>9</c:v>
                </c:pt>
                <c:pt idx="9">
                  <c:v>12</c:v>
                </c:pt>
                <c:pt idx="10">
                  <c:v>11</c:v>
                </c:pt>
                <c:pt idx="1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C5-4F4E-9A01-7E1860361B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38956128"/>
        <c:axId val="2038956608"/>
        <c:axId val="0"/>
      </c:bar3DChart>
      <c:catAx>
        <c:axId val="2038956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8956608"/>
        <c:crosses val="autoZero"/>
        <c:auto val="1"/>
        <c:lblAlgn val="ctr"/>
        <c:lblOffset val="100"/>
        <c:noMultiLvlLbl val="0"/>
      </c:catAx>
      <c:valAx>
        <c:axId val="2038956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8956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875554731156279"/>
          <c:y val="0.13186349247078272"/>
          <c:w val="0.54301700726715518"/>
          <c:h val="0.62767444715290321"/>
        </c:manualLayout>
      </c:layout>
      <c:pieChart>
        <c:varyColors val="1"/>
        <c:ser>
          <c:idx val="0"/>
          <c:order val="0"/>
          <c:spPr>
            <a:ln>
              <a:solidFill>
                <a:srgbClr val="7030A0"/>
              </a:solidFill>
            </a:ln>
          </c:spPr>
          <c:dPt>
            <c:idx val="0"/>
            <c:bubble3D val="0"/>
            <c:spPr>
              <a:solidFill>
                <a:srgbClr val="0070C0"/>
              </a:solidFill>
              <a:ln>
                <a:solidFill>
                  <a:srgbClr val="7030A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A13E-4718-901D-5F47B47769F6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rgbClr val="7030A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A13E-4718-901D-5F47B47769F6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>
                <a:solidFill>
                  <a:srgbClr val="7030A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A13E-4718-901D-5F47B47769F6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>
                <a:solidFill>
                  <a:srgbClr val="7030A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A13E-4718-901D-5F47B47769F6}"/>
              </c:ext>
            </c:extLst>
          </c:dPt>
          <c:dPt>
            <c:idx val="4"/>
            <c:bubble3D val="0"/>
            <c:spPr>
              <a:solidFill>
                <a:srgbClr val="D41CAD"/>
              </a:solidFill>
              <a:ln>
                <a:solidFill>
                  <a:srgbClr val="7030A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A13E-4718-901D-5F47B47769F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34FE8161-E7C2-4C36-B136-85DAACF47E70}" type="PERCENTAGE">
                      <a:rPr lang="en-US"/>
                      <a:pPr/>
                      <a:t>[PERCENTAGE]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13E-4718-901D-5F47B47769F6}"/>
                </c:ext>
              </c:extLst>
            </c:dLbl>
            <c:dLbl>
              <c:idx val="3"/>
              <c:layout>
                <c:manualLayout>
                  <c:x val="0.10024751490156977"/>
                  <c:y val="8.799537225374534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13E-4718-901D-5F47B47769F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Sheet2!$A$2:$A$6</c:f>
              <c:strCache>
                <c:ptCount val="5"/>
                <c:pt idx="0">
                  <c:v>Hydroacoustic</c:v>
                </c:pt>
                <c:pt idx="1">
                  <c:v>Radionuclide</c:v>
                </c:pt>
                <c:pt idx="2">
                  <c:v>Seismic</c:v>
                </c:pt>
                <c:pt idx="3">
                  <c:v>Infrasound</c:v>
                </c:pt>
                <c:pt idx="4">
                  <c:v>Mixed</c:v>
                </c:pt>
              </c:strCache>
            </c:strRef>
          </c:cat>
          <c:val>
            <c:numRef>
              <c:f>Sheet2!$B$2:$B$6</c:f>
              <c:numCache>
                <c:formatCode>General</c:formatCode>
                <c:ptCount val="5"/>
                <c:pt idx="0">
                  <c:v>28.7</c:v>
                </c:pt>
                <c:pt idx="1">
                  <c:v>36.5</c:v>
                </c:pt>
                <c:pt idx="2">
                  <c:v>18.5</c:v>
                </c:pt>
                <c:pt idx="3">
                  <c:v>7.8</c:v>
                </c:pt>
                <c:pt idx="4">
                  <c:v>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13E-4718-901D-5F47B47769F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6.9957915303154677E-2"/>
          <c:y val="0.13307445310056648"/>
          <c:w val="0.37828822030157622"/>
          <c:h val="0.39656969484622384"/>
        </c:manualLayout>
      </c:layout>
      <c:overlay val="0"/>
      <c:txPr>
        <a:bodyPr/>
        <a:lstStyle/>
        <a:p>
          <a:pPr rtl="0"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</c:sp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0.54721</cdr:x>
      <cdr:y>0.96258</cdr:y>
    </cdr:from>
    <cdr:to>
      <cdr:x>0.87476</cdr:x>
      <cdr:y>0.97327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05101" y="4116707"/>
          <a:ext cx="1619250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10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P5.2-288</a:t>
            </a:r>
            <a:endParaRPr lang="en-A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1828800" y="26169"/>
            <a:ext cx="89154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CTBTO Virtual Data Exploitation Centre (VDEC) as a Way to Access Data Collected </a:t>
            </a:r>
          </a:p>
          <a:p>
            <a:pPr algn="ctr"/>
            <a:r>
              <a:rPr lang="en-GB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the International Monitoring System</a:t>
            </a:r>
            <a:endParaRPr lang="en-GB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Kuśmierczyk-Michulec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 R. Phiri, C.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Saragiotis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M.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Slinkard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P.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Mialle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M.B. Kalinowski, T. Oliveira, R.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Laput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CTBTO</a:t>
            </a:r>
            <a:endParaRPr lang="en-A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68C467-390E-47F2-BE22-1A34CC27511F}"/>
              </a:ext>
            </a:extLst>
          </p:cNvPr>
          <p:cNvSpPr txBox="1"/>
          <p:nvPr/>
        </p:nvSpPr>
        <p:spPr>
          <a:xfrm>
            <a:off x="354563" y="1348956"/>
            <a:ext cx="7868038" cy="773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How to get access to the IMS data for scientific purposes?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12AE1954-94CE-9404-E457-2DE9E27D1167}"/>
              </a:ext>
            </a:extLst>
          </p:cNvPr>
          <p:cNvSpPr/>
          <p:nvPr/>
        </p:nvSpPr>
        <p:spPr>
          <a:xfrm>
            <a:off x="6049834" y="1464907"/>
            <a:ext cx="978408" cy="1866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F1A41F-F147-15DA-7F5A-AF97D769DEF7}"/>
              </a:ext>
            </a:extLst>
          </p:cNvPr>
          <p:cNvSpPr txBox="1"/>
          <p:nvPr/>
        </p:nvSpPr>
        <p:spPr>
          <a:xfrm>
            <a:off x="76470" y="1855336"/>
            <a:ext cx="63914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 2011, </a:t>
            </a:r>
            <a:r>
              <a:rPr lang="en-GB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vDEC</a:t>
            </a: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contracts have been concluded with institutions representing 29 countries, including 3 International Organizations</a:t>
            </a:r>
            <a:endParaRPr lang="en-GB" sz="1600" dirty="0"/>
          </a:p>
        </p:txBody>
      </p:sp>
      <p:pic>
        <p:nvPicPr>
          <p:cNvPr id="9" name="Picture 8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7F4D9AD0-130A-A4BA-F0EE-6D420BF63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12" y="2440111"/>
            <a:ext cx="4312465" cy="22717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073A04F-2484-5D30-A64E-94E5D1D07DA2}"/>
              </a:ext>
            </a:extLst>
          </p:cNvPr>
          <p:cNvSpPr txBox="1"/>
          <p:nvPr/>
        </p:nvSpPr>
        <p:spPr>
          <a:xfrm>
            <a:off x="7249886" y="1376949"/>
            <a:ext cx="858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VDEC</a:t>
            </a:r>
            <a:endParaRPr lang="en-GB" dirty="0">
              <a:solidFill>
                <a:srgbClr val="FF0000"/>
              </a:solidFill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BBC26839-DFFD-00D9-D439-D5125ACB82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3388346"/>
              </p:ext>
            </p:extLst>
          </p:nvPr>
        </p:nvGraphicFramePr>
        <p:xfrm>
          <a:off x="538843" y="4900036"/>
          <a:ext cx="3336034" cy="1959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E05EB385-8A5A-C8E1-6500-F839961BD61C}"/>
              </a:ext>
            </a:extLst>
          </p:cNvPr>
          <p:cNvSpPr txBox="1"/>
          <p:nvPr/>
        </p:nvSpPr>
        <p:spPr>
          <a:xfrm>
            <a:off x="222212" y="4736013"/>
            <a:ext cx="71489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of today, 117 scientific papers were published using IMS data available via </a:t>
            </a:r>
            <a:r>
              <a:rPr lang="en-GB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vDEC</a:t>
            </a: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600" dirty="0"/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B8EC2533-C6D4-D8AF-25AA-00A2AD4074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1483868"/>
              </p:ext>
            </p:extLst>
          </p:nvPr>
        </p:nvGraphicFramePr>
        <p:xfrm>
          <a:off x="7455660" y="2017587"/>
          <a:ext cx="3769066" cy="3402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03164683-7090-3036-F0AD-C1B37530842F}"/>
              </a:ext>
            </a:extLst>
          </p:cNvPr>
          <p:cNvSpPr txBox="1"/>
          <p:nvPr/>
        </p:nvSpPr>
        <p:spPr>
          <a:xfrm>
            <a:off x="7687815" y="4679421"/>
            <a:ext cx="422263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Researchers use data representing one technology but more and more often they try to take advantage of availability of data from other t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echnologies. </a:t>
            </a: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Mixed technologies refer to the following combination of technologies: seismic and infrasound, hydroacoustic and seismic, seismic and radionuclide, hydroacoustic, seismic and infrasound.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3CE6DF87524C48B6D6B55D77CA32CF" ma:contentTypeVersion="9" ma:contentTypeDescription="Create a new document." ma:contentTypeScope="" ma:versionID="a6e918274625b11905a747c2be6969a9">
  <xsd:schema xmlns:xsd="http://www.w3.org/2001/XMLSchema" xmlns:xs="http://www.w3.org/2001/XMLSchema" xmlns:p="http://schemas.microsoft.com/office/2006/metadata/properties" xmlns:ns2="a8ea4116-9efc-4651-a9f7-df6830a54dc9" xmlns:ns3="ba33308d-7d77-4370-9de9-2b1339baf028" targetNamespace="http://schemas.microsoft.com/office/2006/metadata/properties" ma:root="true" ma:fieldsID="bb7ec64c9880a5c7c1975721bc490c54" ns2:_="" ns3:_="">
    <xsd:import namespace="a8ea4116-9efc-4651-a9f7-df6830a54dc9"/>
    <xsd:import namespace="ba33308d-7d77-4370-9de9-2b1339baf0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ea4116-9efc-4651-a9f7-df6830a54d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f9e8395b-6b03-452f-b821-0db5c68086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33308d-7d77-4370-9de9-2b1339baf028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9f916e9-7d07-491e-8faf-56f1c26c8070}" ma:internalName="TaxCatchAll" ma:showField="CatchAllData" ma:web="ba33308d-7d77-4370-9de9-2b1339baf0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a33308d-7d77-4370-9de9-2b1339baf028" xsi:nil="true"/>
    <lcf76f155ced4ddcb4097134ff3c332f xmlns="a8ea4116-9efc-4651-a9f7-df6830a54dc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DD24911-AE35-4B95-AD95-9BEE427D5E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CDA447-29D8-4DA3-BA7D-F61C941680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ea4116-9efc-4651-a9f7-df6830a54dc9"/>
    <ds:schemaRef ds:uri="ba33308d-7d77-4370-9de9-2b1339baf0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00C1B73-0A70-4279-8B27-67374EA179DF}">
  <ds:schemaRefs>
    <ds:schemaRef ds:uri="http://schemas.microsoft.com/office/2006/metadata/properties"/>
    <ds:schemaRef ds:uri="http://schemas.microsoft.com/office/infopath/2007/PartnerControls"/>
    <ds:schemaRef ds:uri="ba33308d-7d77-4370-9de9-2b1339baf028"/>
    <ds:schemaRef ds:uri="a8ea4116-9efc-4651-a9f7-df6830a54dc9"/>
  </ds:schemaRefs>
</ds:datastoreItem>
</file>

<file path=docMetadata/LabelInfo.xml><?xml version="1.0" encoding="utf-8"?>
<clbl:labelList xmlns:clbl="http://schemas.microsoft.com/office/2020/mipLabelMetadata">
  <clbl:label id="{beb0b889-53f4-4e3a-9b3f-a04468ed6d76}" enabled="0" method="" siteId="{beb0b889-53f4-4e3a-9b3f-a04468ed6d7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2677</TotalTime>
  <Words>163</Words>
  <Application>Microsoft Office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KUSMIERCZYK-MICHULEC Jolanta</cp:lastModifiedBy>
  <cp:revision>22</cp:revision>
  <dcterms:created xsi:type="dcterms:W3CDTF">2023-04-18T13:25:54Z</dcterms:created>
  <dcterms:modified xsi:type="dcterms:W3CDTF">2023-06-08T11:47:35Z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0x010100113CE6DF87524C48B6D6B55D77CA32CF</vt:lpwstr>
  </property>
</Properties>
</file>