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56" d="100"/>
          <a:sy n="56" d="100"/>
        </p:scale>
        <p:origin x="13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tic.ioc-unesco.org/index.php?option=com_content&amp;view=category&amp;id=2234&amp;Itemid=27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411730" y="263491"/>
            <a:ext cx="8172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ommunity Preparedness for Tsunami Disaster: A Case Study for Tsunami Ready Community in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Village,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Progo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Yogyakarta - Indonesia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Prayoedhie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S., A. K.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Ekarsti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Ngadmanto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Yudhiastuti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 D.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Trisnowati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Meteorology, Climatology, and Geophysics Agency of Indonesia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Village has a high tsunami vulnerability, thus it is necessary to prepare its community for a tsunami that can occur at any time. The community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Village and many stakeholders in building a tsunami preparedness community have received national recognition from Indonesia's National Tsunami Ready Board and international recognition by IOC-UNESCO.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study adopts a qualitative method and desk study. The qualitative approach was conducted through participatory observation and focus group discussions. The fulfillment of the IOC-UNESCO Tsunami Ready Indicator requires data collected in the field.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Village has fulfilled all the Tsunami Ready Indicators. The people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have taken preparedness steps collaboratively, covering all elements of assessment, preparedness, and response.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Village has recognized as Tsunami Ready by NTRB in January 2022 and as a Tsunami Ready by IOC-UNESCO in November 2022.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C6700-0D34-B904-8F7C-633C40DD5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794" y="245825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Village Should be Tsunami Ready?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6">
            <a:extLst>
              <a:ext uri="{FF2B5EF4-FFF2-40B4-BE49-F238E27FC236}">
                <a16:creationId xmlns:a16="http://schemas.microsoft.com/office/drawing/2014/main" id="{AC2F894E-A7EA-F671-BBA3-A1D613E5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1308099"/>
            <a:ext cx="10123971" cy="534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Glagah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one of the cultural village 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Kulon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Yogyakarta, Indonesia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has several tourist objects,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 as the beach, the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Sidorejo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Stupa site, the Puro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Pakualam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Pesanggrahan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the Buk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Abang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bridge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heritage.</a:t>
            </a:r>
            <a:r>
              <a:rPr lang="en-US" sz="2000" spc="-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village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famous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0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Arak-Arak </a:t>
            </a:r>
            <a:r>
              <a:rPr lang="en-US" sz="2000" spc="-3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Gunungan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festival,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wayang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traditional dancing,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Gongso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festival, and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Labuhan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festival. As well t</a:t>
            </a:r>
            <a:r>
              <a:rPr lang="en-US" sz="20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existence of Yogyakarta International Airport in </a:t>
            </a:r>
            <a:r>
              <a:rPr lang="en-US" sz="2000" spc="-5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Glagah</a:t>
            </a:r>
            <a:r>
              <a:rPr lang="en-US" sz="20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a gateway to Yogyakarta.</a:t>
            </a:r>
            <a:endParaRPr lang="en-US" sz="20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activity of the subduction zone in southern of Java island has been generating severe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earthquakes and tsunami events in the past. This natural disaster made the southern region of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Java,</a:t>
            </a:r>
            <a:r>
              <a:rPr lang="en-US" sz="2000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Yogyakarta, prone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tsunami. </a:t>
            </a:r>
            <a:r>
              <a:rPr lang="en-US" sz="2000" spc="-3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Glagah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one of 1.013 villages in Indonesia that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a high tsunami vulnerability.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Therefore, it is necessary to carry out reasonable mitigation efforts by setting up a system that can ensure the preparation of disaster-prone areas so that more lives can be saved. Preparations that need to be made include better planning, education, awareness, and emergency managers strengthening their local operations.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C827F-FCBF-2498-F385-F85CC65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744" y="55872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Goals of Tsunami Ready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6">
            <a:extLst>
              <a:ext uri="{FF2B5EF4-FFF2-40B4-BE49-F238E27FC236}">
                <a16:creationId xmlns:a16="http://schemas.microsoft.com/office/drawing/2014/main" id="{8E0D4366-0594-9FF6-AE53-D94B053D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56" y="1510848"/>
            <a:ext cx="3567064" cy="4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goals of the Tsunami Ready Programs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mprove coastal community preparedness for tsunami and to minimize the loss of life, livelihoods and property.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 and fulfillment of tsunami ready indicators, including assessment, preparedness, and response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and International Tsunami Ready Recognition</a:t>
            </a: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A16D748-671A-7262-3A56-DE5B894D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962" y="1501632"/>
            <a:ext cx="6415859" cy="4883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298E0-5F94-C383-55E4-C18BBE77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744" y="55872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AE867-D862-258F-4C56-E64F44F07E53}"/>
              </a:ext>
            </a:extLst>
          </p:cNvPr>
          <p:cNvSpPr txBox="1"/>
          <p:nvPr/>
        </p:nvSpPr>
        <p:spPr>
          <a:xfrm>
            <a:off x="320842" y="1348800"/>
            <a:ext cx="57751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fulfillment of the IOC-UNESCO Tsunami Ready Indicator requires data collected in the field. Data collection to meet the tsunami ready indicator is carried out by collecting data in the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Village government,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Regional Disaster Management Agency (BPBD), and community organizations such as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Village Community Preparedness Forum (FPRB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Village).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method used in this study was to conduct interviews with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Village government, BPBD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Kulonprogo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Regency,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Village Community Preparedness Forum (FPRB), and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Regency Tourism Office. As well, a field survey was conducted to determine the distribution of evacuation signs and tsunami disaster information boards and tsunami shelters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Village. This survey aims Tsunami Ready mapping was carried out using the standards set by IOC- UNESCO. The field survey was carried out on 2021-2022 by visiting the institutions mentioned above to collect data, conduct interviews, and conduct field visits to obtain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D236C-E0CA-7439-2DA7-28DFCBEC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63" y="1667475"/>
            <a:ext cx="4517457" cy="483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519CE-0959-58A3-04D5-92C53C3F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744" y="55872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Ready Indicators Fulfillment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4C6734-90E2-6F59-CB97-AC315A06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6" y="1829376"/>
            <a:ext cx="1938402" cy="123952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D3C84-E3D8-B024-EC00-3B26D0941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75" y="1829817"/>
            <a:ext cx="1979951" cy="124396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21B5B3-084A-0264-7DA0-867E6576C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83" y="1829376"/>
            <a:ext cx="1865859" cy="123952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F6D0DF-3672-834F-08E9-0266109D2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35" y="1814166"/>
            <a:ext cx="2253051" cy="125473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1233AD-9F5F-4D53-F1F8-FC857F25F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832" y="3289300"/>
            <a:ext cx="1345905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EB94C4AC-7B90-1659-88E0-BA8098EB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38" y="3124932"/>
            <a:ext cx="10568466" cy="2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5080" marR="17145" algn="ctr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en-US" sz="1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left: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Tsunami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Hazard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Glagah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beach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area;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Tsunami</a:t>
            </a:r>
            <a:r>
              <a:rPr lang="en-US" sz="1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prone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Population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Data;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YIA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Vertical</a:t>
            </a:r>
            <a:r>
              <a:rPr lang="en-US" sz="1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evacuation</a:t>
            </a:r>
            <a:r>
              <a:rPr lang="en-US" sz="1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building;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SDN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Glagah</a:t>
            </a:r>
            <a:r>
              <a:rPr lang="en-US" sz="1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temporary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evacuation building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6D3E2E1C-3706-1AD7-A4B5-352DE3C0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28" y="6442900"/>
            <a:ext cx="10451476" cy="28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8890" marR="20955" algn="ctr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left:</a:t>
            </a:r>
            <a:r>
              <a:rPr lang="en-US" sz="1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tsunami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drill</a:t>
            </a:r>
            <a:r>
              <a:rPr lang="en-US" sz="12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YIA;</a:t>
            </a:r>
            <a:r>
              <a:rPr lang="en-US" sz="1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emergency</a:t>
            </a:r>
            <a:r>
              <a:rPr lang="en-US" sz="1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operation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en-US" sz="1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1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Glagah</a:t>
            </a:r>
            <a:r>
              <a:rPr lang="en-US" sz="1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1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YIA;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Warning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Receiver</a:t>
            </a:r>
            <a:r>
              <a:rPr lang="en-US" sz="1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en-US" sz="1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(WRS)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YIA,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Tsunami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Warning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Sirens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1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Glagah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Beach;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Radio;</a:t>
            </a:r>
            <a:r>
              <a:rPr lang="en-US" sz="1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Kentongan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en-US" sz="1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</a:t>
            </a:r>
            <a:r>
              <a:rPr lang="en-US" sz="1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wisdom</a:t>
            </a:r>
            <a:r>
              <a:rPr lang="en-US" sz="1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US" sz="12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disseminating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emergency</a:t>
            </a:r>
            <a:r>
              <a:rPr lang="en-US" sz="1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situation.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F046B3-2E22-EE2D-9F8B-5A43D3036716}"/>
              </a:ext>
            </a:extLst>
          </p:cNvPr>
          <p:cNvGrpSpPr/>
          <p:nvPr/>
        </p:nvGrpSpPr>
        <p:grpSpPr>
          <a:xfrm>
            <a:off x="571743" y="3388093"/>
            <a:ext cx="9642774" cy="1252756"/>
            <a:chOff x="1083580" y="3388094"/>
            <a:chExt cx="9642774" cy="12527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718F62-D410-6B44-0452-4B8EA3983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409" y="3394799"/>
              <a:ext cx="1665877" cy="1237615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F97737-A2E3-C61F-73A0-A1FD1E724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104" y="3410764"/>
              <a:ext cx="2233774" cy="1212215"/>
            </a:xfrm>
            <a:prstGeom prst="rect">
              <a:avLst/>
            </a:prstGeom>
            <a:noFill/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CE83A12-FC1A-7F61-76DF-B0D6C7AD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199" y="3388094"/>
              <a:ext cx="2048155" cy="1252756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3C4C87-4A3B-C3D3-5945-7CC4CEFB9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701" y="3390444"/>
              <a:ext cx="1659890" cy="1244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6B57CB-1208-3EC3-AC3F-F4DBF7050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580" y="3390444"/>
              <a:ext cx="1849755" cy="123253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BBDC175-1968-3971-3E6A-6FE7A3990414}"/>
              </a:ext>
            </a:extLst>
          </p:cNvPr>
          <p:cNvSpPr txBox="1"/>
          <p:nvPr/>
        </p:nvSpPr>
        <p:spPr>
          <a:xfrm>
            <a:off x="131738" y="1114669"/>
            <a:ext cx="10692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collaboration between community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Village and their stakeholder have taken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covering all Tsunami Ready Indicators, including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assessment, preparedness, and response.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95087172-0ABE-AA14-F2A2-3C9906CE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3669" y="4667595"/>
            <a:ext cx="12825134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5080" marR="17145" algn="ctr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en-US" sz="12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left:</a:t>
            </a:r>
            <a:r>
              <a:rPr lang="en-US" sz="1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Sozialitation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Tsunami Hazard Map to the community; Tsunami Evacuation Route Assessment; Public Information Board within tsunami mitigation materials;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80" marR="14605" algn="ctr">
              <a:lnSpc>
                <a:spcPts val="1445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Earthquake</a:t>
            </a:r>
            <a:r>
              <a:rPr lang="en-US" sz="11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11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tsunami</a:t>
            </a:r>
            <a:r>
              <a:rPr lang="en-US" sz="11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ready</a:t>
            </a:r>
            <a:r>
              <a:rPr lang="en-US" sz="11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field</a:t>
            </a:r>
            <a:r>
              <a:rPr lang="en-US" sz="11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school;</a:t>
            </a:r>
            <a:r>
              <a:rPr lang="en-US" sz="11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tsunami</a:t>
            </a:r>
            <a:r>
              <a:rPr lang="en-US" sz="11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drill</a:t>
            </a:r>
            <a:r>
              <a:rPr lang="en-US" sz="11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11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Glagah</a:t>
            </a:r>
            <a:r>
              <a:rPr lang="en-US" sz="11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D72B6A-DADB-0F80-8E3B-DDC6D58CB5F1}"/>
              </a:ext>
            </a:extLst>
          </p:cNvPr>
          <p:cNvGrpSpPr/>
          <p:nvPr/>
        </p:nvGrpSpPr>
        <p:grpSpPr>
          <a:xfrm>
            <a:off x="1057819" y="5130873"/>
            <a:ext cx="8457612" cy="1224915"/>
            <a:chOff x="863086" y="5141959"/>
            <a:chExt cx="8457612" cy="12249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D5FBD5-1E2A-3A65-7F98-B13E0C509C57}"/>
                </a:ext>
              </a:extLst>
            </p:cNvPr>
            <p:cNvGrpSpPr/>
            <p:nvPr/>
          </p:nvGrpSpPr>
          <p:grpSpPr>
            <a:xfrm>
              <a:off x="863086" y="5141959"/>
              <a:ext cx="7616304" cy="1224915"/>
              <a:chOff x="3707753" y="4640849"/>
              <a:chExt cx="7616304" cy="12249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9828EF4-41B0-4C8C-358C-CB3C5654D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753" y="4640849"/>
                <a:ext cx="2002385" cy="1212215"/>
              </a:xfrm>
              <a:prstGeom prst="rect">
                <a:avLst/>
              </a:prstGeom>
              <a:noFill/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FFC438D-E65B-4615-0941-D7288987D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948" y="4653549"/>
                <a:ext cx="959529" cy="1212215"/>
              </a:xfrm>
              <a:prstGeom prst="rect">
                <a:avLst/>
              </a:prstGeom>
              <a:noFill/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D343ADE-195A-B714-71CA-4B0F491A0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4136" y="4653549"/>
                <a:ext cx="906329" cy="121221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03F3EE2-A5DC-6733-6E6F-FA22C3DBE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046" y="4640849"/>
                <a:ext cx="1430641" cy="1211580"/>
              </a:xfrm>
              <a:prstGeom prst="rect">
                <a:avLst/>
              </a:prstGeom>
              <a:noFill/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F8BD018-B924-A9F6-06FD-352708DDF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6731" y="4653549"/>
                <a:ext cx="1071058" cy="1212215"/>
              </a:xfrm>
              <a:prstGeom prst="rect">
                <a:avLst/>
              </a:prstGeom>
              <a:noFill/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47B31FC-F813-190E-6E55-5CDEA36BB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5922" y="4653866"/>
                <a:ext cx="778135" cy="1211580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38CD6B-47B0-1D0F-F19B-E49BD8926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1214" t="41834" r="29125" b="1936"/>
            <a:stretch/>
          </p:blipFill>
          <p:spPr>
            <a:xfrm>
              <a:off x="8526211" y="5155452"/>
              <a:ext cx="794487" cy="119808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D999455-6874-FF97-9513-4149F8A617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50744" y="55872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6">
            <a:extLst>
              <a:ext uri="{FF2B5EF4-FFF2-40B4-BE49-F238E27FC236}">
                <a16:creationId xmlns:a16="http://schemas.microsoft.com/office/drawing/2014/main" id="{C8C23778-185B-13F0-0FF8-5957F23C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85" y="1539432"/>
            <a:ext cx="10058399" cy="24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Glagah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community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preparedness for tsunami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capacity through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 and fulfillment of tsunami ready indicators, including assessment, preparedness, and response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minimize the loss of life, livelihoods and property.</a:t>
            </a:r>
          </a:p>
          <a:p>
            <a:pPr algn="just">
              <a:lnSpc>
                <a:spcPct val="107000"/>
              </a:lnSpc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Glagah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recognized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20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Tsunami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Tsunami Ready Board (NTRB) Indonesia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Tsunami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IOC-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UNESCO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</a:t>
            </a:r>
            <a:r>
              <a:rPr lang="en-US" sz="2000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2022.</a:t>
            </a:r>
          </a:p>
          <a:p>
            <a:pPr algn="just">
              <a:lnSpc>
                <a:spcPct val="107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D4601D-AF27-6E6B-3E8E-E9E56E205AED}"/>
              </a:ext>
            </a:extLst>
          </p:cNvPr>
          <p:cNvGrpSpPr/>
          <p:nvPr/>
        </p:nvGrpSpPr>
        <p:grpSpPr>
          <a:xfrm>
            <a:off x="77299" y="4090738"/>
            <a:ext cx="10688565" cy="1938772"/>
            <a:chOff x="286556" y="4216584"/>
            <a:chExt cx="9994765" cy="18129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BDC164-B129-07AA-9302-87435110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56" y="4216584"/>
              <a:ext cx="279971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248E71-1678-94C2-F51E-D082B1FA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12" y="4222299"/>
              <a:ext cx="2570480" cy="180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476161-CA9E-2C15-60E5-0DB6B366E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931" y="4221029"/>
              <a:ext cx="1209675" cy="18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06D77D-0C1B-981F-8ACA-62163C254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456" y="4221029"/>
              <a:ext cx="3237865" cy="18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2D16F0-4AF7-022A-18F3-35257652B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0744" y="55872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P5.2-048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C0CD0-AA72-1331-8B8D-D8E40C551B62}"/>
              </a:ext>
            </a:extLst>
          </p:cNvPr>
          <p:cNvSpPr txBox="1"/>
          <p:nvPr/>
        </p:nvSpPr>
        <p:spPr>
          <a:xfrm>
            <a:off x="250556" y="1592239"/>
            <a:ext cx="103856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[1]	A.E. Sakya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dkk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., Sow the seeds of tsunami ready community in Indonesia: Lesson learned from Tanjung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Disaster Risk Reduction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(2023), https://doi.org/10.1016/j.ijdrr.2023.103567. 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[2] 	C. A. D. S. Nusantara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dkk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., Mapping of IOC-UNESCO Tsunami Ready Indicators in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Pangandaran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Village, Indonesia,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IOP Conf. Series: Earth and Environmental Science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925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(2021), doi:10.1088/1755-1315/925/1/.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[3] 	BMKG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Stageof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Sleman, Peta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Bahaya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Tsunami Daerah Istimewa Yogyakarta, 2022.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[4] 	BMKG,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Tsunami Indonesia 416 – 2018, BMKG, 2019, 978-602-52407-0-6.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[5]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http://itic.ioc-unesco.org/index.php?option=com_content&amp;view=category&amp;id=2234&amp;Itemid=2758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[6]  BNPB,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Keluarahan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Rawan Tsunami, 2019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[7]  D.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Karnawati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Tsunami Ready Community, Focus Group Discussion on Science Policy Interface on UNESCO IOC Tsunami Ready Recognition (UITR) Program, BRIN, Jakarta, 26 April 2022</a:t>
            </a:r>
          </a:p>
          <a:p>
            <a:pPr marL="404813" indent="-4048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[8]  https://glagah-kulonprogo.desa.id/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6861F-864D-C654-2218-B17E7531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744" y="55872"/>
            <a:ext cx="790700" cy="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1173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ASUS VIVOBOOK</cp:lastModifiedBy>
  <cp:revision>40</cp:revision>
  <dcterms:created xsi:type="dcterms:W3CDTF">2023-04-18T13:25:54Z</dcterms:created>
  <dcterms:modified xsi:type="dcterms:W3CDTF">2023-06-17T05:06:35Z</dcterms:modified>
</cp:coreProperties>
</file>