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4694"/>
  </p:normalViewPr>
  <p:slideViewPr>
    <p:cSldViewPr snapToGrid="0">
      <p:cViewPr>
        <p:scale>
          <a:sx n="60" d="100"/>
          <a:sy n="60" d="100"/>
        </p:scale>
        <p:origin x="1656"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a16="http://schemas.microsoft.com/office/drawing/2014/main"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1AB4DC-58D5-C4A4-6BF9-8102961E9BDB}"/>
              </a:ext>
            </a:extLst>
          </p:cNvPr>
          <p:cNvSpPr txBox="1">
            <a:spLocks/>
          </p:cNvSpPr>
          <p:nvPr/>
        </p:nvSpPr>
        <p:spPr>
          <a:xfrm>
            <a:off x="10841064" y="825623"/>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1" dirty="0" smtClean="0">
                <a:solidFill>
                  <a:schemeClr val="bg1"/>
                </a:solidFill>
                <a:latin typeface="Arial" panose="020B0604020202020204" pitchFamily="34" charset="0"/>
                <a:cs typeface="Arial" panose="020B0604020202020204" pitchFamily="34" charset="0"/>
              </a:rPr>
              <a:t>P5.2.130</a:t>
            </a:r>
            <a:endParaRPr lang="en-AT"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76C91B-333D-CF33-4FE9-81CDD42E9314}"/>
              </a:ext>
            </a:extLst>
          </p:cNvPr>
          <p:cNvSpPr txBox="1"/>
          <p:nvPr/>
        </p:nvSpPr>
        <p:spPr>
          <a:xfrm>
            <a:off x="2061274" y="26169"/>
            <a:ext cx="8547316" cy="1015663"/>
          </a:xfrm>
          <a:prstGeom prst="rect">
            <a:avLst/>
          </a:prstGeom>
          <a:noFill/>
        </p:spPr>
        <p:txBody>
          <a:bodyPr wrap="square" rtlCol="0">
            <a:spAutoFit/>
          </a:bodyPr>
          <a:lstStyle/>
          <a:p>
            <a:pPr algn="ctr"/>
            <a:r>
              <a:rPr lang="en-GB" sz="1600" b="1" dirty="0" smtClean="0">
                <a:solidFill>
                  <a:schemeClr val="bg1"/>
                </a:solidFill>
                <a:latin typeface="Arial" panose="020B0604020202020204" pitchFamily="34" charset="0"/>
                <a:cs typeface="Arial" panose="020B0604020202020204" pitchFamily="34" charset="0"/>
              </a:rPr>
              <a:t>Preserving Past Tsunami </a:t>
            </a:r>
            <a:r>
              <a:rPr lang="en-GB" sz="1600" b="1" dirty="0" err="1" smtClean="0">
                <a:solidFill>
                  <a:schemeClr val="bg1"/>
                </a:solidFill>
                <a:latin typeface="Arial" panose="020B0604020202020204" pitchFamily="34" charset="0"/>
                <a:cs typeface="Arial" panose="020B0604020202020204" pitchFamily="34" charset="0"/>
              </a:rPr>
              <a:t>Banggai</a:t>
            </a:r>
            <a:r>
              <a:rPr lang="en-GB" sz="1600" b="1" dirty="0" smtClean="0">
                <a:solidFill>
                  <a:schemeClr val="bg1"/>
                </a:solidFill>
                <a:latin typeface="Arial" panose="020B0604020202020204" pitchFamily="34" charset="0"/>
                <a:cs typeface="Arial" panose="020B0604020202020204" pitchFamily="34" charset="0"/>
              </a:rPr>
              <a:t> 2000</a:t>
            </a:r>
            <a:endParaRPr lang="en-GB" sz="1600" b="1" dirty="0">
              <a:solidFill>
                <a:schemeClr val="bg1"/>
              </a:solidFill>
              <a:latin typeface="Arial" panose="020B0604020202020204" pitchFamily="34" charset="0"/>
              <a:cs typeface="Arial" panose="020B0604020202020204" pitchFamily="34" charset="0"/>
            </a:endParaRPr>
          </a:p>
          <a:p>
            <a:pPr algn="ctr"/>
            <a:r>
              <a:rPr lang="en-AT" sz="1600" dirty="0" smtClean="0">
                <a:solidFill>
                  <a:schemeClr val="bg1"/>
                </a:solidFill>
                <a:latin typeface="Arial" panose="020B0604020202020204" pitchFamily="34" charset="0"/>
                <a:cs typeface="Arial" panose="020B0604020202020204" pitchFamily="34" charset="0"/>
              </a:rPr>
              <a:t>[</a:t>
            </a:r>
            <a:r>
              <a:rPr lang="en-US" sz="1600" dirty="0" err="1">
                <a:solidFill>
                  <a:schemeClr val="bg1"/>
                </a:solidFill>
                <a:latin typeface="Arial" panose="020B0604020202020204" pitchFamily="34" charset="0"/>
                <a:cs typeface="Arial" panose="020B0604020202020204" pitchFamily="34" charset="0"/>
              </a:rPr>
              <a:t>Litanya</a:t>
            </a:r>
            <a:r>
              <a:rPr lang="en-US" sz="1600" dirty="0">
                <a:solidFill>
                  <a:schemeClr val="bg1"/>
                </a:solidFill>
                <a:latin typeface="Arial" panose="020B0604020202020204" pitchFamily="34" charset="0"/>
                <a:cs typeface="Arial" panose="020B0604020202020204" pitchFamily="34" charset="0"/>
              </a:rPr>
              <a:t> Octonovrilna</a:t>
            </a:r>
            <a:r>
              <a:rPr lang="en-US" sz="1600" baseline="30000" dirty="0">
                <a:solidFill>
                  <a:schemeClr val="bg1"/>
                </a:solidFill>
                <a:latin typeface="Arial" panose="020B0604020202020204" pitchFamily="34" charset="0"/>
                <a:cs typeface="Arial" panose="020B0604020202020204" pitchFamily="34" charset="0"/>
              </a:rPr>
              <a:t>1</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Ardito</a:t>
            </a:r>
            <a:r>
              <a:rPr lang="en-US" sz="1600" dirty="0">
                <a:solidFill>
                  <a:schemeClr val="bg1"/>
                </a:solidFill>
                <a:latin typeface="Arial" panose="020B0604020202020204" pitchFamily="34" charset="0"/>
                <a:cs typeface="Arial" panose="020B0604020202020204" pitchFamily="34" charset="0"/>
              </a:rPr>
              <a:t> M. Kodijat</a:t>
            </a:r>
            <a:r>
              <a:rPr lang="en-US" sz="1600" baseline="30000" dirty="0">
                <a:solidFill>
                  <a:schemeClr val="bg1"/>
                </a:solidFill>
                <a:latin typeface="Arial" panose="020B0604020202020204" pitchFamily="34" charset="0"/>
                <a:cs typeface="Arial" panose="020B0604020202020204" pitchFamily="34" charset="0"/>
              </a:rPr>
              <a:t>2</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Alfath</a:t>
            </a:r>
            <a:r>
              <a:rPr lang="en-US" sz="1600" dirty="0">
                <a:solidFill>
                  <a:schemeClr val="bg1"/>
                </a:solidFill>
                <a:latin typeface="Arial" panose="020B0604020202020204" pitchFamily="34" charset="0"/>
                <a:cs typeface="Arial" panose="020B0604020202020204" pitchFamily="34" charset="0"/>
              </a:rPr>
              <a:t> Abubakar</a:t>
            </a:r>
            <a:r>
              <a:rPr lang="en-US" sz="1600" baseline="30000" dirty="0">
                <a:solidFill>
                  <a:schemeClr val="bg1"/>
                </a:solidFill>
                <a:latin typeface="Arial" panose="020B0604020202020204" pitchFamily="34" charset="0"/>
                <a:cs typeface="Arial" panose="020B0604020202020204" pitchFamily="34" charset="0"/>
              </a:rPr>
              <a:t>1</a:t>
            </a:r>
            <a:r>
              <a:rPr lang="en-US" sz="1600" dirty="0">
                <a:solidFill>
                  <a:schemeClr val="bg1"/>
                </a:solidFill>
                <a:latin typeface="Arial" panose="020B0604020202020204" pitchFamily="34" charset="0"/>
                <a:cs typeface="Arial" panose="020B0604020202020204" pitchFamily="34" charset="0"/>
              </a:rPr>
              <a:t>, Admiral Musa Julius</a:t>
            </a:r>
            <a:r>
              <a:rPr lang="en-US" sz="1600" baseline="30000" dirty="0">
                <a:solidFill>
                  <a:schemeClr val="bg1"/>
                </a:solidFill>
                <a:latin typeface="Arial" panose="020B0604020202020204" pitchFamily="34" charset="0"/>
                <a:cs typeface="Arial" panose="020B0604020202020204" pitchFamily="34" charset="0"/>
              </a:rPr>
              <a:t>1</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Januar</a:t>
            </a:r>
            <a:r>
              <a:rPr lang="en-US" sz="1600" dirty="0">
                <a:solidFill>
                  <a:schemeClr val="bg1"/>
                </a:solidFill>
                <a:latin typeface="Arial" panose="020B0604020202020204" pitchFamily="34" charset="0"/>
                <a:cs typeface="Arial" panose="020B0604020202020204" pitchFamily="34" charset="0"/>
              </a:rPr>
              <a:t> Arifin</a:t>
            </a:r>
            <a:r>
              <a:rPr lang="en-US" sz="1600" baseline="30000" dirty="0">
                <a:solidFill>
                  <a:schemeClr val="bg1"/>
                </a:solidFill>
                <a:latin typeface="Arial" panose="020B0604020202020204" pitchFamily="34" charset="0"/>
                <a:cs typeface="Arial" panose="020B0604020202020204" pitchFamily="34" charset="0"/>
              </a:rPr>
              <a:t>1</a:t>
            </a:r>
            <a:r>
              <a:rPr lang="en-AT" sz="1600" dirty="0">
                <a:solidFill>
                  <a:schemeClr val="bg1"/>
                </a:solidFill>
                <a:latin typeface="Arial" panose="020B0604020202020204" pitchFamily="34" charset="0"/>
                <a:cs typeface="Arial" panose="020B0604020202020204" pitchFamily="34" charset="0"/>
              </a:rPr>
              <a:t>]</a:t>
            </a:r>
          </a:p>
          <a:p>
            <a:pPr algn="ctr"/>
            <a:r>
              <a:rPr lang="en-US" sz="1200" dirty="0">
                <a:solidFill>
                  <a:schemeClr val="bg1"/>
                </a:solidFill>
                <a:latin typeface="Arial" panose="020B0604020202020204" pitchFamily="34" charset="0"/>
                <a:cs typeface="Arial" panose="020B0604020202020204" pitchFamily="34" charset="0"/>
              </a:rPr>
              <a:t>Indonesian Meteorology, Climatology and Geophysics Agency</a:t>
            </a:r>
            <a:r>
              <a:rPr lang="en-US" sz="1200" baseline="30000" dirty="0">
                <a:solidFill>
                  <a:schemeClr val="bg1"/>
                </a:solidFill>
                <a:latin typeface="Arial" panose="020B0604020202020204" pitchFamily="34" charset="0"/>
                <a:cs typeface="Arial" panose="020B0604020202020204" pitchFamily="34" charset="0"/>
              </a:rPr>
              <a:t>1</a:t>
            </a:r>
            <a:r>
              <a:rPr lang="en-US" sz="1200" dirty="0">
                <a:solidFill>
                  <a:schemeClr val="bg1"/>
                </a:solidFill>
                <a:latin typeface="Arial" panose="020B0604020202020204" pitchFamily="34" charset="0"/>
                <a:cs typeface="Arial" panose="020B0604020202020204" pitchFamily="34" charset="0"/>
              </a:rPr>
              <a:t>, UNESCO</a:t>
            </a:r>
            <a:r>
              <a:rPr lang="en-US" sz="1200" baseline="30000" dirty="0">
                <a:solidFill>
                  <a:schemeClr val="bg1"/>
                </a:solidFill>
                <a:latin typeface="Arial" panose="020B0604020202020204" pitchFamily="34" charset="0"/>
                <a:cs typeface="Arial" panose="020B0604020202020204" pitchFamily="34" charset="0"/>
              </a:rPr>
              <a:t>2</a:t>
            </a:r>
            <a:endParaRPr lang="en-GB" sz="14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20EA142-59AE-AE29-ED7C-705B7DD845B3}"/>
              </a:ext>
            </a:extLst>
          </p:cNvPr>
          <p:cNvSpPr txBox="1"/>
          <p:nvPr/>
        </p:nvSpPr>
        <p:spPr>
          <a:xfrm>
            <a:off x="390617" y="6106572"/>
            <a:ext cx="11443317" cy="646331"/>
          </a:xfrm>
          <a:prstGeom prst="rect">
            <a:avLst/>
          </a:prstGeom>
          <a:noFill/>
        </p:spPr>
        <p:txBody>
          <a:bodyPr wrap="square">
            <a:spAutoFit/>
          </a:bodyPr>
          <a:lstStyle/>
          <a:p>
            <a:pPr algn="just"/>
            <a:r>
              <a:rPr lang="en-US" dirty="0">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f you want to learn more about this, come see my e-poster during session </a:t>
            </a:r>
            <a:r>
              <a:rPr lang="en-GB" dirty="0" smtClean="0">
                <a:latin typeface="Arial" panose="020B0604020202020204" pitchFamily="34" charset="0"/>
                <a:cs typeface="Arial" panose="020B0604020202020204" pitchFamily="34" charset="0"/>
              </a:rPr>
              <a:t>P5.2 </a:t>
            </a:r>
            <a:r>
              <a:rPr lang="en-GB" dirty="0">
                <a:latin typeface="Arial" panose="020B0604020202020204" pitchFamily="34" charset="0"/>
                <a:cs typeface="Arial" panose="020B0604020202020204" pitchFamily="34" charset="0"/>
              </a:rPr>
              <a:t>on this date or access it online on the SnT2023 Conference platform!</a:t>
            </a:r>
          </a:p>
        </p:txBody>
      </p:sp>
      <p:sp>
        <p:nvSpPr>
          <p:cNvPr id="7" name="Rectangle 6"/>
          <p:cNvSpPr/>
          <p:nvPr/>
        </p:nvSpPr>
        <p:spPr>
          <a:xfrm>
            <a:off x="285842" y="1264414"/>
            <a:ext cx="11624605" cy="1477328"/>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Past earthquakes in the </a:t>
            </a:r>
            <a:r>
              <a:rPr lang="en-US" dirty="0" err="1">
                <a:latin typeface="Arial" panose="020B0604020202020204" pitchFamily="34" charset="0"/>
                <a:cs typeface="Arial" panose="020B0604020202020204" pitchFamily="34" charset="0"/>
              </a:rPr>
              <a:t>Banggai</a:t>
            </a:r>
            <a:r>
              <a:rPr lang="en-US" dirty="0">
                <a:latin typeface="Arial" panose="020B0604020202020204" pitchFamily="34" charset="0"/>
                <a:cs typeface="Arial" panose="020B0604020202020204" pitchFamily="34" charset="0"/>
              </a:rPr>
              <a:t> area were not widely reported. Lack information of the source mechanism and the tsunami making it difficult to obtain a complete picture of the disaster events. The earthquake and tsunami on May 4, 2000 is one example. The tsunami earthquake that occurred, although very local in nature, had quite impact on damage in some locations. However, generating mechanism correlated with earthquake sources, propagation and affected areas is not satisfied enough and raises a number of questions. </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2507" t="8396" r="19071" b="8827"/>
          <a:stretch/>
        </p:blipFill>
        <p:spPr>
          <a:xfrm>
            <a:off x="1592272" y="2838688"/>
            <a:ext cx="1422531" cy="1477054"/>
          </a:xfrm>
          <a:prstGeom prst="rect">
            <a:avLst/>
          </a:prstGeom>
        </p:spPr>
      </p:pic>
      <p:pic>
        <p:nvPicPr>
          <p:cNvPr id="9" name="Picture 8" descr="C:\Users\ALFATH\Downloads\TOAST Banggai\2.png"/>
          <p:cNvPicPr/>
          <p:nvPr/>
        </p:nvPicPr>
        <p:blipFill rotWithShape="1">
          <a:blip r:embed="rId3" cstate="print">
            <a:extLst>
              <a:ext uri="{28A0092B-C50C-407E-A947-70E740481C1C}">
                <a14:useLocalDpi xmlns:a14="http://schemas.microsoft.com/office/drawing/2010/main" val="0"/>
              </a:ext>
            </a:extLst>
          </a:blip>
          <a:srcRect l="1829" t="12712" r="20361" b="18627"/>
          <a:stretch/>
        </p:blipFill>
        <p:spPr bwMode="auto">
          <a:xfrm>
            <a:off x="716541" y="4401186"/>
            <a:ext cx="3369684" cy="1678234"/>
          </a:xfrm>
          <a:prstGeom prst="rect">
            <a:avLst/>
          </a:prstGeom>
          <a:noFill/>
          <a:ln>
            <a:noFill/>
          </a:ln>
          <a:extLst>
            <a:ext uri="{53640926-AAD7-44D8-BBD7-CCE9431645EC}">
              <a14:shadowObscured xmlns:a14="http://schemas.microsoft.com/office/drawing/2010/main"/>
            </a:ext>
          </a:ex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2162" t="11720" r="50217" b="9559"/>
          <a:stretch/>
        </p:blipFill>
        <p:spPr>
          <a:xfrm>
            <a:off x="3191122" y="2861446"/>
            <a:ext cx="1136169" cy="1454296"/>
          </a:xfrm>
          <a:prstGeom prst="rect">
            <a:avLst/>
          </a:prstGeom>
        </p:spPr>
      </p:pic>
      <p:pic>
        <p:nvPicPr>
          <p:cNvPr id="16" name="Picture 2" descr="D:\Peta Luwuk Banggai\Shakemap Bangga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248" y="2833138"/>
            <a:ext cx="1065710" cy="15097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6"/>
          <a:srcRect l="28472" t="44074" r="21111" b="22716"/>
          <a:stretch/>
        </p:blipFill>
        <p:spPr>
          <a:xfrm>
            <a:off x="4503611" y="2664366"/>
            <a:ext cx="7330324" cy="3416300"/>
          </a:xfrm>
          <a:prstGeom prst="rect">
            <a:avLst/>
          </a:prstGeom>
        </p:spPr>
      </p:pic>
    </p:spTree>
    <p:extLst>
      <p:ext uri="{BB962C8B-B14F-4D97-AF65-F5344CB8AC3E}">
        <p14:creationId xmlns:p14="http://schemas.microsoft.com/office/powerpoint/2010/main" val="607453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2838</TotalTime>
  <Words>155</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manop</cp:lastModifiedBy>
  <cp:revision>24</cp:revision>
  <dcterms:created xsi:type="dcterms:W3CDTF">2023-04-18T13:25:54Z</dcterms:created>
  <dcterms:modified xsi:type="dcterms:W3CDTF">2023-06-16T08:52:09Z</dcterms:modified>
</cp:coreProperties>
</file>