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emplate" id="{D3474E28-4AA6-E748-B496-81F08868819A}">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97"/>
    <p:restoredTop sz="94694"/>
  </p:normalViewPr>
  <p:slideViewPr>
    <p:cSldViewPr snapToGrid="0">
      <p:cViewPr varScale="1">
        <p:scale>
          <a:sx n="67" d="100"/>
          <a:sy n="67" d="100"/>
        </p:scale>
        <p:origin x="10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5" name="Footer Placeholder 4">
            <a:extLst>
              <a:ext uri="{FF2B5EF4-FFF2-40B4-BE49-F238E27FC236}">
                <a16:creationId xmlns=""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5" name="Footer Placeholder 4">
            <a:extLst>
              <a:ext uri="{FF2B5EF4-FFF2-40B4-BE49-F238E27FC236}">
                <a16:creationId xmlns=""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5" name="Footer Placeholder 4">
            <a:extLst>
              <a:ext uri="{FF2B5EF4-FFF2-40B4-BE49-F238E27FC236}">
                <a16:creationId xmlns=""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5" name="Footer Placeholder 4">
            <a:extLst>
              <a:ext uri="{FF2B5EF4-FFF2-40B4-BE49-F238E27FC236}">
                <a16:creationId xmlns=""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5" name="Footer Placeholder 4">
            <a:extLst>
              <a:ext uri="{FF2B5EF4-FFF2-40B4-BE49-F238E27FC236}">
                <a16:creationId xmlns=""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6" name="Footer Placeholder 5">
            <a:extLst>
              <a:ext uri="{FF2B5EF4-FFF2-40B4-BE49-F238E27FC236}">
                <a16:creationId xmlns=""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8" name="Footer Placeholder 7">
            <a:extLst>
              <a:ext uri="{FF2B5EF4-FFF2-40B4-BE49-F238E27FC236}">
                <a16:creationId xmlns=""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4" name="Footer Placeholder 3">
            <a:extLst>
              <a:ext uri="{FF2B5EF4-FFF2-40B4-BE49-F238E27FC236}">
                <a16:creationId xmlns=""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3" name="Footer Placeholder 2">
            <a:extLst>
              <a:ext uri="{FF2B5EF4-FFF2-40B4-BE49-F238E27FC236}">
                <a16:creationId xmlns=""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6" name="Footer Placeholder 5">
            <a:extLst>
              <a:ext uri="{FF2B5EF4-FFF2-40B4-BE49-F238E27FC236}">
                <a16:creationId xmlns=""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6" name="Footer Placeholder 5">
            <a:extLst>
              <a:ext uri="{FF2B5EF4-FFF2-40B4-BE49-F238E27FC236}">
                <a16:creationId xmlns=""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F423B4A-9E1C-7EE6-E517-84DB7876326F}"/>
              </a:ext>
            </a:extLst>
          </p:cNvPr>
          <p:cNvPicPr>
            <a:picLocks noChangeAspect="1"/>
          </p:cNvPicPr>
          <p:nvPr userDrawn="1"/>
        </p:nvPicPr>
        <p:blipFill>
          <a:blip r:embed="rId14"/>
          <a:stretch>
            <a:fillRect/>
          </a:stretch>
        </p:blipFill>
        <p:spPr>
          <a:xfrm>
            <a:off x="10744200" y="234950"/>
            <a:ext cx="1229360" cy="572043"/>
          </a:xfrm>
          <a:prstGeom prst="rect">
            <a:avLst/>
          </a:prstGeom>
        </p:spPr>
      </p:pic>
      <p:grpSp>
        <p:nvGrpSpPr>
          <p:cNvPr id="4" name="Group 4">
            <a:extLst>
              <a:ext uri="{FF2B5EF4-FFF2-40B4-BE49-F238E27FC236}">
                <a16:creationId xmlns="" xmlns:a16="http://schemas.microsoft.com/office/drawing/2014/main" id="{CB8FB5A9-D095-10B6-ECB1-1AFF222B0DB2}"/>
              </a:ext>
            </a:extLst>
          </p:cNvPr>
          <p:cNvGrpSpPr>
            <a:grpSpLocks noChangeAspect="1"/>
          </p:cNvGrpSpPr>
          <p:nvPr userDrawn="1"/>
        </p:nvGrpSpPr>
        <p:grpSpPr bwMode="auto">
          <a:xfrm>
            <a:off x="10818813" y="806450"/>
            <a:ext cx="1079500" cy="250825"/>
            <a:chOff x="6815" y="508"/>
            <a:chExt cx="680" cy="158"/>
          </a:xfrm>
        </p:grpSpPr>
        <p:sp>
          <p:nvSpPr>
            <p:cNvPr id="5" name="AutoShape 3">
              <a:extLst>
                <a:ext uri="{FF2B5EF4-FFF2-40B4-BE49-F238E27FC236}">
                  <a16:creationId xmlns="" xmlns:a16="http://schemas.microsoft.com/office/drawing/2014/main" id="{0DD4725B-D409-8E89-1D7D-4758483EB3F9}"/>
                </a:ext>
              </a:extLst>
            </p:cNvPr>
            <p:cNvSpPr>
              <a:spLocks noChangeAspect="1" noChangeArrowheads="1" noTextEdit="1"/>
            </p:cNvSpPr>
            <p:nvPr userDrawn="1"/>
          </p:nvSpPr>
          <p:spPr bwMode="auto">
            <a:xfrm>
              <a:off x="6815" y="508"/>
              <a:ext cx="68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5">
              <a:extLst>
                <a:ext uri="{FF2B5EF4-FFF2-40B4-BE49-F238E27FC236}">
                  <a16:creationId xmlns="" xmlns:a16="http://schemas.microsoft.com/office/drawing/2014/main" id="{91F6CFC0-660C-9E31-FA74-55E6BB70F403}"/>
                </a:ext>
              </a:extLst>
            </p:cNvPr>
            <p:cNvSpPr>
              <a:spLocks/>
            </p:cNvSpPr>
            <p:nvPr userDrawn="1"/>
          </p:nvSpPr>
          <p:spPr bwMode="auto">
            <a:xfrm>
              <a:off x="6822" y="513"/>
              <a:ext cx="669" cy="149"/>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6">
              <a:extLst>
                <a:ext uri="{FF2B5EF4-FFF2-40B4-BE49-F238E27FC236}">
                  <a16:creationId xmlns="" xmlns:a16="http://schemas.microsoft.com/office/drawing/2014/main" id="{9BEA4DB1-6F10-0277-07CB-62EEA74BBF97}"/>
                </a:ext>
              </a:extLst>
            </p:cNvPr>
            <p:cNvSpPr>
              <a:spLocks noEditPoints="1"/>
            </p:cNvSpPr>
            <p:nvPr userDrawn="1"/>
          </p:nvSpPr>
          <p:spPr bwMode="auto">
            <a:xfrm>
              <a:off x="6815" y="506"/>
              <a:ext cx="683" cy="163"/>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D51AB4DC-58D5-C4A4-6BF9-8102961E9BDB}"/>
              </a:ext>
            </a:extLst>
          </p:cNvPr>
          <p:cNvSpPr txBox="1">
            <a:spLocks/>
          </p:cNvSpPr>
          <p:nvPr/>
        </p:nvSpPr>
        <p:spPr>
          <a:xfrm>
            <a:off x="10841064" y="825623"/>
            <a:ext cx="1069383" cy="24435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1" dirty="0" smtClean="0">
                <a:solidFill>
                  <a:schemeClr val="bg1"/>
                </a:solidFill>
                <a:latin typeface="Arial" panose="020B0604020202020204" pitchFamily="34" charset="0"/>
                <a:cs typeface="Arial" panose="020B0604020202020204" pitchFamily="34" charset="0"/>
              </a:rPr>
              <a:t>P5.2-807</a:t>
            </a:r>
            <a:endParaRPr lang="x-none" sz="32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5C76C91B-333D-CF33-4FE9-81CDD42E9314}"/>
              </a:ext>
            </a:extLst>
          </p:cNvPr>
          <p:cNvSpPr txBox="1"/>
          <p:nvPr/>
        </p:nvSpPr>
        <p:spPr>
          <a:xfrm>
            <a:off x="1714500" y="-104188"/>
            <a:ext cx="9126564" cy="1415772"/>
          </a:xfrm>
          <a:prstGeom prst="rect">
            <a:avLst/>
          </a:prstGeom>
          <a:noFill/>
        </p:spPr>
        <p:txBody>
          <a:bodyPr wrap="square" rtlCol="0">
            <a:spAutoFit/>
          </a:bodyPr>
          <a:lstStyle/>
          <a:p>
            <a:pPr algn="ctr"/>
            <a:r>
              <a:rPr lang="en-US" b="1" dirty="0">
                <a:solidFill>
                  <a:schemeClr val="bg1"/>
                </a:solidFill>
                <a:latin typeface="Arial Bold" panose="020B0704020202020204" pitchFamily="34" charset="0"/>
                <a:cs typeface="Arial Bold" panose="020B0704020202020204" pitchFamily="34" charset="0"/>
              </a:rPr>
              <a:t>The Interconnection between the Comprehensive Nuclear Test Ban Treaty (CTBT) and the Nuclear Non-proliferation Treaty (NPT)</a:t>
            </a:r>
            <a:endParaRPr lang="x-none" b="1" dirty="0">
              <a:solidFill>
                <a:schemeClr val="bg1"/>
              </a:solidFill>
              <a:latin typeface="Arial Bold" panose="020B0704020202020204" pitchFamily="34" charset="0"/>
              <a:cs typeface="Arial Bold" panose="020B0704020202020204" pitchFamily="34" charset="0"/>
            </a:endParaRPr>
          </a:p>
          <a:p>
            <a:pPr algn="ctr"/>
            <a:r>
              <a:rPr lang="en-US" baseline="30000" dirty="0">
                <a:solidFill>
                  <a:schemeClr val="bg1"/>
                </a:solidFill>
                <a:latin typeface="Arial" panose="020B0604020202020204" pitchFamily="34" charset="0"/>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Engr. </a:t>
            </a:r>
            <a:r>
              <a:rPr lang="en-US" dirty="0" err="1">
                <a:solidFill>
                  <a:schemeClr val="bg1"/>
                </a:solidFill>
                <a:latin typeface="Arial" panose="020B0604020202020204" pitchFamily="34" charset="0"/>
                <a:cs typeface="Arial" panose="020B0604020202020204" pitchFamily="34" charset="0"/>
              </a:rPr>
              <a:t>Awwal</a:t>
            </a:r>
            <a:r>
              <a:rPr lang="en-US" dirty="0">
                <a:solidFill>
                  <a:schemeClr val="bg1"/>
                </a:solidFill>
                <a:latin typeface="Arial" panose="020B0604020202020204" pitchFamily="34" charset="0"/>
                <a:cs typeface="Arial" panose="020B0604020202020204" pitchFamily="34" charset="0"/>
              </a:rPr>
              <a:t> Bisallah,</a:t>
            </a:r>
            <a:r>
              <a:rPr lang="en-US" baseline="30000" dirty="0">
                <a:solidFill>
                  <a:schemeClr val="bg1"/>
                </a:solidFill>
                <a:latin typeface="Arial" panose="020B0604020202020204" pitchFamily="34" charset="0"/>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Mr. Chad C. </a:t>
            </a:r>
            <a:r>
              <a:rPr lang="en-US" dirty="0" err="1">
                <a:solidFill>
                  <a:schemeClr val="bg1"/>
                </a:solidFill>
                <a:latin typeface="Arial" panose="020B0604020202020204" pitchFamily="34" charset="0"/>
                <a:cs typeface="Arial" panose="020B0604020202020204" pitchFamily="34" charset="0"/>
              </a:rPr>
              <a:t>Anyaegbu</a:t>
            </a:r>
            <a:r>
              <a:rPr lang="en-US" dirty="0">
                <a:solidFill>
                  <a:schemeClr val="bg1"/>
                </a:solidFill>
                <a:latin typeface="Arial" panose="020B0604020202020204" pitchFamily="34" charset="0"/>
                <a:cs typeface="Arial" panose="020B0604020202020204" pitchFamily="34" charset="0"/>
              </a:rPr>
              <a:t>, </a:t>
            </a:r>
            <a:r>
              <a:rPr lang="en-US" baseline="30000" dirty="0">
                <a:solidFill>
                  <a:schemeClr val="bg1"/>
                </a:solidFill>
                <a:latin typeface="Arial" panose="020B0604020202020204" pitchFamily="34" charset="0"/>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Mr. </a:t>
            </a:r>
            <a:r>
              <a:rPr lang="en-US" dirty="0" err="1">
                <a:solidFill>
                  <a:schemeClr val="bg1"/>
                </a:solidFill>
                <a:latin typeface="Arial" panose="020B0604020202020204" pitchFamily="34" charset="0"/>
                <a:cs typeface="Arial" panose="020B0604020202020204" pitchFamily="34" charset="0"/>
              </a:rPr>
              <a:t>Modibbo</a:t>
            </a:r>
            <a:r>
              <a:rPr lang="en-US" dirty="0">
                <a:solidFill>
                  <a:schemeClr val="bg1"/>
                </a:solidFill>
                <a:latin typeface="Arial" panose="020B0604020202020204" pitchFamily="34" charset="0"/>
                <a:cs typeface="Arial" panose="020B0604020202020204" pitchFamily="34" charset="0"/>
              </a:rPr>
              <a:t> Ibrahim, </a:t>
            </a:r>
            <a:endParaRPr lang="en-US" dirty="0" smtClean="0">
              <a:solidFill>
                <a:schemeClr val="bg1"/>
              </a:solidFill>
              <a:latin typeface="Arial" panose="020B0604020202020204" pitchFamily="34" charset="0"/>
              <a:cs typeface="Arial" panose="020B0604020202020204" pitchFamily="34" charset="0"/>
            </a:endParaRPr>
          </a:p>
          <a:p>
            <a:pPr algn="ctr"/>
            <a:r>
              <a:rPr lang="en-US" baseline="30000" dirty="0" smtClean="0">
                <a:solidFill>
                  <a:schemeClr val="bg1"/>
                </a:solidFill>
                <a:latin typeface="Arial" panose="020B0604020202020204" pitchFamily="34" charset="0"/>
                <a:cs typeface="Arial" panose="020B0604020202020204" pitchFamily="34" charset="0"/>
              </a:rPr>
              <a:t>1</a:t>
            </a:r>
            <a:r>
              <a:rPr lang="en-US" dirty="0" smtClean="0">
                <a:solidFill>
                  <a:schemeClr val="bg1"/>
                </a:solidFill>
                <a:latin typeface="Arial" panose="020B0604020202020204" pitchFamily="34" charset="0"/>
                <a:cs typeface="Arial" panose="020B0604020202020204" pitchFamily="34" charset="0"/>
              </a:rPr>
              <a:t>Dr</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Uchenna</a:t>
            </a:r>
            <a:r>
              <a:rPr lang="en-US" dirty="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Onwuhaka</a:t>
            </a:r>
            <a:r>
              <a:rPr lang="en-US" dirty="0" smtClean="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Madu</a:t>
            </a:r>
            <a:r>
              <a:rPr lang="x-none" dirty="0">
                <a:solidFill>
                  <a:schemeClr val="bg1"/>
                </a:solidFill>
                <a:latin typeface="Arial" panose="020B0604020202020204" pitchFamily="34" charset="0"/>
                <a:cs typeface="Arial" panose="020B0604020202020204" pitchFamily="34" charset="0"/>
              </a:rPr>
              <a:t> </a:t>
            </a:r>
          </a:p>
          <a:p>
            <a:pPr algn="ctr"/>
            <a:r>
              <a:rPr lang="en-US" sz="1400" dirty="0" smtClean="0">
                <a:latin typeface="Arial" panose="020B0604020202020204" pitchFamily="34" charset="0"/>
                <a:cs typeface="Arial" panose="020B0604020202020204" pitchFamily="34" charset="0"/>
              </a:rPr>
              <a:t>1-Nigeria Atomic Energy Commission (NAEC) </a:t>
            </a:r>
            <a:endParaRPr lang="x-none" sz="1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092A3765-1CF6-2404-2946-66C5AE8F97B2}"/>
              </a:ext>
            </a:extLst>
          </p:cNvPr>
          <p:cNvSpPr txBox="1"/>
          <p:nvPr/>
        </p:nvSpPr>
        <p:spPr>
          <a:xfrm>
            <a:off x="108154" y="1450977"/>
            <a:ext cx="12018743" cy="2308324"/>
          </a:xfrm>
          <a:prstGeom prst="rect">
            <a:avLst/>
          </a:prstGeom>
          <a:noFill/>
        </p:spPr>
        <p:txBody>
          <a:bodyPr wrap="square">
            <a:spAutoFit/>
          </a:bodyPr>
          <a:lstStyle/>
          <a:p>
            <a:pPr algn="just"/>
            <a:r>
              <a:rPr lang="en-GB" b="0" i="0" dirty="0" smtClean="0">
                <a:effectLst/>
                <a:latin typeface="Arial" panose="020B0604020202020204" pitchFamily="34" charset="0"/>
                <a:cs typeface="Arial" panose="020B0604020202020204" pitchFamily="34" charset="0"/>
              </a:rPr>
              <a:t>This poster presentation is significan</a:t>
            </a:r>
            <a:r>
              <a:rPr lang="en-GB" dirty="0" smtClean="0">
                <a:latin typeface="Arial" panose="020B0604020202020204" pitchFamily="34" charset="0"/>
                <a:cs typeface="Arial" panose="020B0604020202020204" pitchFamily="34" charset="0"/>
              </a:rPr>
              <a:t>t because it gives a snapshot of the complementarity of </a:t>
            </a:r>
            <a:r>
              <a:rPr lang="en-GB" dirty="0">
                <a:latin typeface="Arial" panose="020B0604020202020204" pitchFamily="34" charset="0"/>
                <a:cs typeface="Arial" panose="020B0604020202020204" pitchFamily="34" charset="0"/>
              </a:rPr>
              <a:t>and </a:t>
            </a:r>
            <a:r>
              <a:rPr lang="en-GB" dirty="0" smtClean="0">
                <a:latin typeface="Arial" panose="020B0604020202020204" pitchFamily="34" charset="0"/>
                <a:cs typeface="Arial" panose="020B0604020202020204" pitchFamily="34" charset="0"/>
              </a:rPr>
              <a:t>the interconnection between the Nuclear Non-Proliferation Treaty (NPT) and the Comprehensive Nuclear Test Ban Treaty (CTBT) and projects the need for the speedy entry into force of the CTBT so that it can further strengthen the NPT to achieve the goals of eliminating nuclear weapons and contributing to global peace and security.</a:t>
            </a:r>
            <a:r>
              <a:rPr lang="en-GB" b="0" i="0" dirty="0" smtClean="0">
                <a:effectLst/>
                <a:latin typeface="Arial" panose="020B0604020202020204" pitchFamily="34" charset="0"/>
                <a:cs typeface="Arial" panose="020B0604020202020204" pitchFamily="34" charset="0"/>
              </a:rPr>
              <a:t> </a:t>
            </a:r>
          </a:p>
          <a:p>
            <a:pPr algn="just"/>
            <a:endParaRPr lang="en-GB" dirty="0">
              <a:latin typeface="Arial" panose="020B0604020202020204" pitchFamily="34" charset="0"/>
              <a:cs typeface="Arial" panose="020B0604020202020204" pitchFamily="34" charset="0"/>
            </a:endParaRPr>
          </a:p>
          <a:p>
            <a:pPr algn="just"/>
            <a:r>
              <a:rPr lang="en-GB" b="0" i="0" dirty="0" smtClean="0">
                <a:effectLst/>
                <a:latin typeface="Arial" panose="020B0604020202020204" pitchFamily="34" charset="0"/>
                <a:cs typeface="Arial" panose="020B0604020202020204" pitchFamily="34" charset="0"/>
              </a:rPr>
              <a:t>While the NPT has since </a:t>
            </a:r>
            <a:r>
              <a:rPr lang="en-GB" b="0" i="0" dirty="0" err="1" smtClean="0">
                <a:effectLst/>
                <a:latin typeface="Arial" panose="020B0604020202020204" pitchFamily="34" charset="0"/>
                <a:cs typeface="Arial" panose="020B0604020202020204" pitchFamily="34" charset="0"/>
              </a:rPr>
              <a:t>entred</a:t>
            </a:r>
            <a:r>
              <a:rPr lang="en-GB" b="0" i="0" dirty="0" smtClean="0">
                <a:effectLst/>
                <a:latin typeface="Arial" panose="020B0604020202020204" pitchFamily="34" charset="0"/>
                <a:cs typeface="Arial" panose="020B0604020202020204" pitchFamily="34" charset="0"/>
              </a:rPr>
              <a:t> into force, the CTBT is yet to enter into force. </a:t>
            </a:r>
            <a:r>
              <a:rPr lang="en-US" dirty="0" smtClean="0">
                <a:latin typeface="Arial" panose="020B0604020202020204" pitchFamily="34" charset="0"/>
                <a:cs typeface="Arial" panose="020B0604020202020204" pitchFamily="34" charset="0"/>
              </a:rPr>
              <a:t>Indeed, the greater engagement of the remaining annex II of the CTBT whose signatures are required for the CTBT to enter into force  so that it can play a strong complimentary role to the NPT’s work towards the reduction of nuclear weapons arsenals across the world.</a:t>
            </a:r>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C20EA142-59AE-AE29-ED7C-705B7DD845B3}"/>
              </a:ext>
            </a:extLst>
          </p:cNvPr>
          <p:cNvSpPr txBox="1"/>
          <p:nvPr/>
        </p:nvSpPr>
        <p:spPr>
          <a:xfrm>
            <a:off x="0" y="3860110"/>
            <a:ext cx="11443317" cy="923330"/>
          </a:xfrm>
          <a:prstGeom prst="rect">
            <a:avLst/>
          </a:prstGeom>
          <a:noFill/>
        </p:spPr>
        <p:txBody>
          <a:bodyPr wrap="square">
            <a:spAutoFit/>
          </a:bodyPr>
          <a:lstStyle/>
          <a:p>
            <a:pPr algn="just"/>
            <a:r>
              <a:rPr lang="en-US" dirty="0" smtClean="0">
                <a:latin typeface="Arial" panose="020B0604020202020204" pitchFamily="34" charset="0"/>
                <a:cs typeface="Arial" panose="020B0604020202020204" pitchFamily="34" charset="0"/>
              </a:rPr>
              <a:t>There are a lot of things to learn and appreciate in terms of the interconnection between the NPT and the CTBT and so I invite you to take time and come visit my poster or </a:t>
            </a:r>
            <a:r>
              <a:rPr lang="en-GB" dirty="0" smtClean="0">
                <a:latin typeface="Arial" panose="020B0604020202020204" pitchFamily="34" charset="0"/>
                <a:cs typeface="Arial" panose="020B0604020202020204" pitchFamily="34" charset="0"/>
              </a:rPr>
              <a:t>access it online on the </a:t>
            </a:r>
            <a:r>
              <a:rPr lang="en-GB" dirty="0">
                <a:latin typeface="Arial" panose="020B0604020202020204" pitchFamily="34" charset="0"/>
                <a:cs typeface="Arial" panose="020B0604020202020204" pitchFamily="34" charset="0"/>
              </a:rPr>
              <a:t>SnT2023 Conference platform!</a:t>
            </a:r>
          </a:p>
        </p:txBody>
      </p:sp>
      <p:pic>
        <p:nvPicPr>
          <p:cNvPr id="15" name="video2494526363">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401175" y="4500563"/>
            <a:ext cx="2725722" cy="2357437"/>
          </a:xfrm>
          <a:prstGeom prst="rect">
            <a:avLst/>
          </a:prstGeom>
        </p:spPr>
      </p:pic>
    </p:spTree>
    <p:extLst>
      <p:ext uri="{BB962C8B-B14F-4D97-AF65-F5344CB8AC3E}">
        <p14:creationId xmlns:p14="http://schemas.microsoft.com/office/powerpoint/2010/main" val="6074536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5"/>
                                        </p:tgtEl>
                                      </p:cBhvr>
                                    </p:cmd>
                                  </p:childTnLst>
                                </p:cTn>
                              </p:par>
                            </p:childTnLst>
                          </p:cTn>
                        </p:par>
                      </p:childTnLst>
                    </p:cTn>
                  </p:par>
                </p:childTnLst>
              </p:cTn>
              <p:nextCondLst>
                <p:cond evt="onClick" delay="0">
                  <p:tgtEl>
                    <p:spTgt spid="15"/>
                  </p:tgtEl>
                </p:cond>
              </p:nextCondLst>
            </p:seq>
            <p:video>
              <p:cMediaNode vol="80000">
                <p:cTn id="7" fill="hold" display="0">
                  <p:stCondLst>
                    <p:cond delay="indefinite"/>
                  </p:stCondLst>
                </p:cTn>
                <p:tgtEl>
                  <p:spTgt spid="15"/>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8393</TotalTime>
  <Words>230</Words>
  <Application>Microsoft Office PowerPoint</Application>
  <PresentationFormat>Widescreen</PresentationFormat>
  <Paragraphs>9</Paragraphs>
  <Slides>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Bold</vt:lpstr>
      <vt:lpstr>Calibri</vt:lpstr>
      <vt:lpstr>Calibri Light</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cp:lastModifiedBy>
  <cp:revision>33</cp:revision>
  <dcterms:created xsi:type="dcterms:W3CDTF">2023-04-18T13:25:54Z</dcterms:created>
  <dcterms:modified xsi:type="dcterms:W3CDTF">2023-06-10T14:56:51Z</dcterms:modified>
</cp:coreProperties>
</file>