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9" r:id="rId5"/>
    <p:sldId id="270" r:id="rId6"/>
    <p:sldId id="263" r:id="rId7"/>
    <p:sldId id="271" r:id="rId8"/>
    <p:sldId id="267" r:id="rId9"/>
    <p:sldId id="272"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9"/>
            <p14:sldId id="270"/>
            <p14:sldId id="263"/>
            <p14:sldId id="271"/>
            <p14:sldId id="267"/>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67" d="100"/>
          <a:sy n="67" d="100"/>
        </p:scale>
        <p:origin x="12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9B2B6-D01A-4D0D-8DEA-0F42A005DDB0}" type="datetimeFigureOut">
              <a:rPr lang="en-GB" smtClean="0"/>
              <a:t>10/06/2023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7A005-592C-466F-9ADB-6DF252106A14}" type="slidenum">
              <a:rPr lang="en-GB" smtClean="0"/>
              <a:t>‹#›</a:t>
            </a:fld>
            <a:endParaRPr lang="en-GB"/>
          </a:p>
        </p:txBody>
      </p:sp>
    </p:spTree>
    <p:extLst>
      <p:ext uri="{BB962C8B-B14F-4D97-AF65-F5344CB8AC3E}">
        <p14:creationId xmlns:p14="http://schemas.microsoft.com/office/powerpoint/2010/main" val="184114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47A005-592C-466F-9ADB-6DF252106A14}" type="slidenum">
              <a:rPr lang="en-GB" smtClean="0"/>
              <a:t>3</a:t>
            </a:fld>
            <a:endParaRPr lang="en-GB"/>
          </a:p>
        </p:txBody>
      </p:sp>
    </p:spTree>
    <p:extLst>
      <p:ext uri="{BB962C8B-B14F-4D97-AF65-F5344CB8AC3E}">
        <p14:creationId xmlns:p14="http://schemas.microsoft.com/office/powerpoint/2010/main" val="47350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6.xml"/><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6.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7"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1"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cdnp.org/strengthening-the-ctbt-and-its-verification-regime/" TargetMode="External"/><Relationship Id="rId3" Type="http://schemas.openxmlformats.org/officeDocument/2006/relationships/hyperlink" Target="https://www.ctbto.org/" TargetMode="External"/><Relationship Id="rId7" Type="http://schemas.openxmlformats.org/officeDocument/2006/relationships/hyperlink" Target="https://www.nti.org/education-center/treaties-and-regimes"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armscontrol.org/factsheets" TargetMode="External"/><Relationship Id="rId5" Type="http://schemas.openxmlformats.org/officeDocument/2006/relationships/hyperlink" Target="http://www.nti.org/" TargetMode="External"/><Relationship Id="rId4" Type="http://schemas.openxmlformats.org/officeDocument/2006/relationships/hyperlink" Target="http://www.iaea.org/publications/documents/treaties/n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7375468" cy="1415772"/>
          </a:xfrm>
          <a:prstGeom prst="rect">
            <a:avLst/>
          </a:prstGeom>
          <a:noFill/>
        </p:spPr>
        <p:txBody>
          <a:bodyPr wrap="square" rtlCol="0">
            <a:spAutoFit/>
          </a:bodyPr>
          <a:lstStyle/>
          <a:p>
            <a:pPr algn="ctr"/>
            <a:r>
              <a:rPr lang="en-US" b="1" dirty="0">
                <a:solidFill>
                  <a:schemeClr val="bg1"/>
                </a:solidFill>
                <a:latin typeface="Arial Bold" panose="020B0704020202020204" pitchFamily="34" charset="0"/>
                <a:cs typeface="Arial Bold" panose="020B0704020202020204" pitchFamily="34" charset="0"/>
              </a:rPr>
              <a:t>The Interconnection between the Comprehensive Nuclear Test Ban Treaty (CTBT) and the Nuclear Non-proliferation Treaty (NPT)</a:t>
            </a:r>
            <a:endParaRPr lang="x-none" b="1" dirty="0">
              <a:solidFill>
                <a:schemeClr val="bg1"/>
              </a:solidFill>
              <a:latin typeface="Arial Bold" panose="020B0704020202020204" pitchFamily="34" charset="0"/>
              <a:cs typeface="Arial Bold" panose="020B0704020202020204" pitchFamily="34" charset="0"/>
            </a:endParaRPr>
          </a:p>
          <a:p>
            <a:pPr algn="ct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Engr. </a:t>
            </a:r>
            <a:r>
              <a:rPr lang="en-US" dirty="0" err="1">
                <a:solidFill>
                  <a:schemeClr val="bg1"/>
                </a:solidFill>
                <a:latin typeface="Arial" panose="020B0604020202020204" pitchFamily="34" charset="0"/>
                <a:cs typeface="Arial" panose="020B0604020202020204" pitchFamily="34" charset="0"/>
              </a:rPr>
              <a:t>Awwal</a:t>
            </a:r>
            <a:r>
              <a:rPr lang="en-US" dirty="0">
                <a:solidFill>
                  <a:schemeClr val="bg1"/>
                </a:solidFill>
                <a:latin typeface="Arial" panose="020B0604020202020204" pitchFamily="34" charset="0"/>
                <a:cs typeface="Arial" panose="020B0604020202020204" pitchFamily="34" charset="0"/>
              </a:rPr>
              <a:t> Bisallah,</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Mr. Chad C. </a:t>
            </a:r>
            <a:r>
              <a:rPr lang="en-US" dirty="0" err="1">
                <a:solidFill>
                  <a:schemeClr val="bg1"/>
                </a:solidFill>
                <a:latin typeface="Arial" panose="020B0604020202020204" pitchFamily="34" charset="0"/>
                <a:cs typeface="Arial" panose="020B0604020202020204" pitchFamily="34" charset="0"/>
              </a:rPr>
              <a:t>Anyaegbu</a:t>
            </a:r>
            <a:r>
              <a:rPr lang="en-US" dirty="0">
                <a:solidFill>
                  <a:schemeClr val="bg1"/>
                </a:solidFill>
                <a:latin typeface="Arial" panose="020B0604020202020204" pitchFamily="34" charset="0"/>
                <a:cs typeface="Arial" panose="020B0604020202020204" pitchFamily="34" charset="0"/>
              </a:rPr>
              <a:t>, </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Mr. </a:t>
            </a:r>
            <a:r>
              <a:rPr lang="en-US" dirty="0" err="1">
                <a:solidFill>
                  <a:schemeClr val="bg1"/>
                </a:solidFill>
                <a:latin typeface="Arial" panose="020B0604020202020204" pitchFamily="34" charset="0"/>
                <a:cs typeface="Arial" panose="020B0604020202020204" pitchFamily="34" charset="0"/>
              </a:rPr>
              <a:t>Modibbo</a:t>
            </a:r>
            <a:r>
              <a:rPr lang="en-US" dirty="0">
                <a:solidFill>
                  <a:schemeClr val="bg1"/>
                </a:solidFill>
                <a:latin typeface="Arial" panose="020B0604020202020204" pitchFamily="34" charset="0"/>
                <a:cs typeface="Arial" panose="020B0604020202020204" pitchFamily="34" charset="0"/>
              </a:rPr>
              <a:t> Ibrahim, </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Dr. </a:t>
            </a:r>
            <a:r>
              <a:rPr lang="en-US" dirty="0" err="1">
                <a:solidFill>
                  <a:schemeClr val="bg1"/>
                </a:solidFill>
                <a:latin typeface="Arial" panose="020B0604020202020204" pitchFamily="34" charset="0"/>
                <a:cs typeface="Arial" panose="020B0604020202020204" pitchFamily="34" charset="0"/>
              </a:rPr>
              <a:t>Uchenna</a:t>
            </a:r>
            <a:r>
              <a:rPr lang="en-US" dirty="0">
                <a:solidFill>
                  <a:schemeClr val="bg1"/>
                </a:solidFill>
                <a:latin typeface="Arial" panose="020B0604020202020204" pitchFamily="34" charset="0"/>
                <a:cs typeface="Arial" panose="020B0604020202020204" pitchFamily="34" charset="0"/>
              </a:rPr>
              <a:t> O. </a:t>
            </a:r>
            <a:r>
              <a:rPr lang="en-US" dirty="0" err="1">
                <a:solidFill>
                  <a:schemeClr val="bg1"/>
                </a:solidFill>
                <a:latin typeface="Arial" panose="020B0604020202020204" pitchFamily="34" charset="0"/>
                <a:cs typeface="Arial" panose="020B0604020202020204" pitchFamily="34" charset="0"/>
              </a:rPr>
              <a:t>Madu</a:t>
            </a:r>
            <a:r>
              <a:rPr lang="x-none" dirty="0">
                <a:solidFill>
                  <a:schemeClr val="bg1"/>
                </a:solidFill>
                <a:latin typeface="Arial" panose="020B0604020202020204" pitchFamily="34" charset="0"/>
                <a:cs typeface="Arial" panose="020B0604020202020204" pitchFamily="34" charset="0"/>
              </a:rPr>
              <a:t> </a:t>
            </a:r>
          </a:p>
          <a:p>
            <a:pPr algn="ctr"/>
            <a:r>
              <a:rPr lang="en-US" sz="1400" dirty="0">
                <a:solidFill>
                  <a:schemeClr val="bg1"/>
                </a:solidFill>
                <a:latin typeface="Arial" panose="020B0604020202020204" pitchFamily="34" charset="0"/>
                <a:cs typeface="Arial" panose="020B0604020202020204" pitchFamily="34" charset="0"/>
              </a:rPr>
              <a:t>1 - Nigeria Atomic Energy Commission (NAEC) </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gives a snapshot of the interconnection that exist between two key Treaties – the Comprehensive Nuclear Test Ban Treaty and the Nuclear Non-Proliferation Treaty (NPT)</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P5.2-807</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widespread benefits of peaceful uses of nuclear lends credence to the enormous success of the NPT regime as well as the Civil applications of the CTBT within the scope of the IMS data and IDC products Textbox</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outcome of our work indicates that both the CTBT and the NPT have significant complementarity in supporting the total elimination of nuclear weapons</a:t>
            </a: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ea typeface="Times New Roman" panose="02020603050405020304" pitchFamily="18" charset="0"/>
                <a:cs typeface="Arial" panose="020B0604020202020204" pitchFamily="34" charset="0"/>
              </a:rPr>
              <a:t>Both CTBT &amp; NPT have proven to be essential for the promotion of global peace and security through their contributions to the reduction of global nuclear weapons.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9"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Tree>
    <p:extLst>
      <p:ext uri="{BB962C8B-B14F-4D97-AF65-F5344CB8AC3E}">
        <p14:creationId xmlns:p14="http://schemas.microsoft.com/office/powerpoint/2010/main" val="2536716417"/>
      </p:ext>
    </p:extLst>
  </p:cSld>
  <p:clrMapOvr>
    <a:masterClrMapping/>
  </p:clrMapOvr>
  <mc:AlternateContent xmlns:mc="http://schemas.openxmlformats.org/markup-compatibility/2006" xmlns:p14="http://schemas.microsoft.com/office/powerpoint/2010/main">
    <mc:Choice Requires="p14">
      <p:transition spd="slow" p14:dur="2000" advTm="8756"/>
    </mc:Choice>
    <mc:Fallback xmlns="">
      <p:transition spd="slow" advTm="875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928048" y="1438786"/>
            <a:ext cx="8652680" cy="1938992"/>
          </a:xfrm>
          <a:prstGeom prst="rect">
            <a:avLst/>
          </a:prstGeom>
        </p:spPr>
        <p:txBody>
          <a:bodyPr wrap="square">
            <a:spAutoFit/>
          </a:bodyPr>
          <a:lstStyle/>
          <a:p>
            <a:r>
              <a:rPr lang="en-US" sz="2000" dirty="0">
                <a:solidFill>
                  <a:srgbClr val="000625"/>
                </a:solidFill>
                <a:latin typeface="Arial" panose="020B0604020202020204" pitchFamily="34" charset="0"/>
                <a:cs typeface="Arial" panose="020B0604020202020204" pitchFamily="34" charset="0"/>
              </a:rPr>
              <a:t>While the focus of the Comprehensive Nuclear-Test-Ban Treaty (CTBT) is to </a:t>
            </a:r>
            <a:r>
              <a:rPr lang="en-US" sz="2000" dirty="0">
                <a:solidFill>
                  <a:srgbClr val="00B050"/>
                </a:solidFill>
                <a:latin typeface="Arial" panose="020B0604020202020204" pitchFamily="34" charset="0"/>
                <a:cs typeface="Arial" panose="020B0604020202020204" pitchFamily="34" charset="0"/>
              </a:rPr>
              <a:t>ban nuclear explosions by everyone, everywhere: above ground, under water and underground</a:t>
            </a:r>
            <a:r>
              <a:rPr lang="en-US" sz="2000" dirty="0">
                <a:solidFill>
                  <a:srgbClr val="00062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NPT plays a key role in preventing the spread of nuclear weapons and nuclear weapons technology with the objective of fostering the peaceful uses of nuclear science and technology and furthering the goal of disarmament. </a:t>
            </a:r>
          </a:p>
        </p:txBody>
      </p:sp>
      <p:pic>
        <p:nvPicPr>
          <p:cNvPr id="8" name="Picture 7"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
        <p:nvSpPr>
          <p:cNvPr id="9" name="Rectangle 8"/>
          <p:cNvSpPr/>
          <p:nvPr/>
        </p:nvSpPr>
        <p:spPr>
          <a:xfrm>
            <a:off x="928048" y="3536272"/>
            <a:ext cx="8529851" cy="2554545"/>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This widespread benefits of peaceful uses of science are an enormous success of the NPT regime as well as the Civil applications of the CTBT within the scope of the IMS data and IDC products. </a:t>
            </a:r>
            <a:r>
              <a:rPr lang="en-US" sz="2000" dirty="0">
                <a:solidFill>
                  <a:srgbClr val="FF0000"/>
                </a:solidFill>
                <a:latin typeface="Arial" panose="020B0604020202020204" pitchFamily="34" charset="0"/>
                <a:cs typeface="Arial" panose="020B0604020202020204" pitchFamily="34" charset="0"/>
              </a:rPr>
              <a:t>This work looks at how the CTBT and the NPT are interconnected and complementary to one another while still being different. </a:t>
            </a: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mc:AlternateContent xmlns:mc="http://schemas.openxmlformats.org/markup-compatibility/2006" xmlns:p14="http://schemas.microsoft.com/office/powerpoint/2010/main">
    <mc:Choice Requires="p14">
      <p:transition spd="slow" p14:dur="2000" advTm="8778"/>
    </mc:Choice>
    <mc:Fallback xmlns="">
      <p:transition spd="slow" advTm="877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THE NPT</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descr="About Us - Welcome"/>
          <p:cNvPicPr/>
          <p:nvPr/>
        </p:nvPicPr>
        <p:blipFill>
          <a:blip r:embed="rId3">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
        <p:nvSpPr>
          <p:cNvPr id="3" name="Rectangle 2"/>
          <p:cNvSpPr/>
          <p:nvPr/>
        </p:nvSpPr>
        <p:spPr>
          <a:xfrm>
            <a:off x="5104262" y="1225689"/>
            <a:ext cx="5445457" cy="4708981"/>
          </a:xfrm>
          <a:prstGeom prst="rect">
            <a:avLst/>
          </a:prstGeom>
        </p:spPr>
        <p:txBody>
          <a:bodyPr wrap="square">
            <a:spAutoFit/>
          </a:bodyPr>
          <a:lstStyle/>
          <a:p>
            <a:pPr algn="just"/>
            <a:r>
              <a:rPr lang="en-US" sz="2000" dirty="0">
                <a:solidFill>
                  <a:srgbClr val="333333"/>
                </a:solidFill>
                <a:latin typeface="Arial Bold" panose="020B0704020202020204" pitchFamily="34" charset="0"/>
                <a:ea typeface="Calibri" panose="020F0502020204030204" pitchFamily="34" charset="0"/>
                <a:cs typeface="Arial Bold" panose="020B0704020202020204" pitchFamily="34" charset="0"/>
              </a:rPr>
              <a:t>The NPT was opened for signature in 1968. </a:t>
            </a:r>
            <a:r>
              <a:rPr lang="en-US" sz="2000" i="1" dirty="0">
                <a:solidFill>
                  <a:srgbClr val="333333"/>
                </a:solidFill>
                <a:latin typeface="Arial Bold" panose="020B0704020202020204" pitchFamily="34" charset="0"/>
                <a:ea typeface="Calibri" panose="020F0502020204030204" pitchFamily="34" charset="0"/>
                <a:cs typeface="Arial Bold" panose="020B0704020202020204" pitchFamily="34" charset="0"/>
              </a:rPr>
              <a:t>Under the NPT, </a:t>
            </a:r>
            <a:r>
              <a:rPr lang="en-US" sz="2000" dirty="0">
                <a:solidFill>
                  <a:srgbClr val="FF0000"/>
                </a:solidFill>
                <a:latin typeface="Arial Bold" panose="020B0704020202020204" pitchFamily="34" charset="0"/>
                <a:ea typeface="Calibri" panose="020F0502020204030204" pitchFamily="34" charset="0"/>
                <a:cs typeface="Arial Bold" panose="020B0704020202020204" pitchFamily="34" charset="0"/>
              </a:rPr>
              <a:t>which is the most widely adhered to treaty in the field of nuclear non-proliferation, peaceful uses of nuclear energy and nuclear disarmament, </a:t>
            </a:r>
            <a:r>
              <a:rPr lang="en-US" sz="2000" i="1" dirty="0">
                <a:solidFill>
                  <a:srgbClr val="333333"/>
                </a:solidFill>
                <a:latin typeface="Arial Bold" panose="020B0704020202020204" pitchFamily="34" charset="0"/>
                <a:ea typeface="Calibri" panose="020F0502020204030204" pitchFamily="34" charset="0"/>
                <a:cs typeface="Arial Bold" panose="020B0704020202020204" pitchFamily="34" charset="0"/>
              </a:rPr>
              <a:t>non-nuclear-weapon States parties have committed themselves not to manufacture or otherwise acquire nuclear weapons or other nuclear explosive devices while nuclear-weapon States parties have committed not to in any way assist, encourage or induce any non-nuclear-weapon State party to manufacture or otherwise acquire nuclear weapons or other nuclear explosive devices</a:t>
            </a:r>
            <a:endParaRPr lang="en-US" sz="2000" i="1" dirty="0">
              <a:latin typeface="Arial Bold" panose="020B0704020202020204" pitchFamily="34" charset="0"/>
              <a:cs typeface="Arial Bold" panose="020B0704020202020204" pitchFamily="34" charset="0"/>
            </a:endParaRPr>
          </a:p>
        </p:txBody>
      </p:sp>
      <p:pic>
        <p:nvPicPr>
          <p:cNvPr id="9" name="Picture 8"/>
          <p:cNvPicPr/>
          <p:nvPr/>
        </p:nvPicPr>
        <p:blipFill rotWithShape="1">
          <a:blip r:embed="rId4"/>
          <a:srcRect l="5288" t="9977" r="4167" b="30445"/>
          <a:stretch/>
        </p:blipFill>
        <p:spPr bwMode="auto">
          <a:xfrm>
            <a:off x="229423" y="1225689"/>
            <a:ext cx="4539144" cy="34281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9214583"/>
      </p:ext>
    </p:extLst>
  </p:cSld>
  <p:clrMapOvr>
    <a:masterClrMapping/>
  </p:clrMapOvr>
  <mc:AlternateContent xmlns:mc="http://schemas.openxmlformats.org/markup-compatibility/2006" xmlns:p14="http://schemas.microsoft.com/office/powerpoint/2010/main">
    <mc:Choice Requires="p14">
      <p:transition spd="slow" p14:dur="2000" advTm="7288"/>
    </mc:Choice>
    <mc:Fallback xmlns="">
      <p:transition spd="slow" advTm="728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COMPREHENSIVE NUCLEAR TEST BAN TREATY (CTBT)</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
        <p:nvSpPr>
          <p:cNvPr id="5" name="Rectangle 4"/>
          <p:cNvSpPr/>
          <p:nvPr/>
        </p:nvSpPr>
        <p:spPr>
          <a:xfrm>
            <a:off x="482221" y="1403403"/>
            <a:ext cx="6096000" cy="2246769"/>
          </a:xfrm>
          <a:prstGeom prst="rect">
            <a:avLst/>
          </a:prstGeom>
        </p:spPr>
        <p:txBody>
          <a:bodyPr>
            <a:spAutoFit/>
          </a:bodyPr>
          <a:lstStyle/>
          <a:p>
            <a:pPr algn="just"/>
            <a:r>
              <a:rPr lang="en-US" sz="2000" dirty="0">
                <a:latin typeface="Arial" panose="020B0604020202020204" pitchFamily="34" charset="0"/>
              </a:rPr>
              <a:t>The </a:t>
            </a:r>
            <a:r>
              <a:rPr lang="en-US" sz="2000" b="1" dirty="0">
                <a:latin typeface="Arial" panose="020B0604020202020204" pitchFamily="34" charset="0"/>
              </a:rPr>
              <a:t>CTBT</a:t>
            </a:r>
            <a:r>
              <a:rPr lang="en-US" sz="2000" dirty="0">
                <a:latin typeface="Arial" panose="020B0604020202020204" pitchFamily="34" charset="0"/>
              </a:rPr>
              <a:t>, on the other part, is a multilateral Treaty established to ban nuclear weapons test explosions and any other nuclear explosions in all environments. It was adopted by the United Nations General Assembly on 10 September 1996, but has not entered into force, as </a:t>
            </a:r>
            <a:r>
              <a:rPr lang="en-US" sz="2000" dirty="0">
                <a:solidFill>
                  <a:srgbClr val="FF0000"/>
                </a:solidFill>
                <a:latin typeface="Arial" panose="020B0604020202020204" pitchFamily="34" charset="0"/>
              </a:rPr>
              <a:t>eight nations of the 44 Annex II States </a:t>
            </a:r>
            <a:r>
              <a:rPr lang="en-US" sz="2000" dirty="0">
                <a:latin typeface="Arial" panose="020B0604020202020204" pitchFamily="34" charset="0"/>
              </a:rPr>
              <a:t>have not ratified the treaty</a:t>
            </a:r>
            <a:endParaRPr lang="en-US" sz="2000" dirty="0"/>
          </a:p>
        </p:txBody>
      </p:sp>
      <p:pic>
        <p:nvPicPr>
          <p:cNvPr id="10" name="Picture 9" descr="https://www.ctbto.org/sites/default/files/styles/image_landing_page/public/NewsStory/Treaty_booklet_02.jpg?itok=zZ3CKbH-"/>
          <p:cNvPicPr/>
          <p:nvPr/>
        </p:nvPicPr>
        <p:blipFill rotWithShape="1">
          <a:blip r:embed="rId3">
            <a:extLst>
              <a:ext uri="{28A0092B-C50C-407E-A947-70E740481C1C}">
                <a14:useLocalDpi xmlns:a14="http://schemas.microsoft.com/office/drawing/2010/main" val="0"/>
              </a:ext>
            </a:extLst>
          </a:blip>
          <a:srcRect t="6800" r="15459"/>
          <a:stretch/>
        </p:blipFill>
        <p:spPr bwMode="auto">
          <a:xfrm>
            <a:off x="6352108" y="3458915"/>
            <a:ext cx="4047486" cy="30434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406339"/>
      </p:ext>
    </p:extLst>
  </p:cSld>
  <p:clrMapOvr>
    <a:masterClrMapping/>
  </p:clrMapOvr>
  <mc:AlternateContent xmlns:mc="http://schemas.openxmlformats.org/markup-compatibility/2006" xmlns:p14="http://schemas.microsoft.com/office/powerpoint/2010/main">
    <mc:Choice Requires="p14">
      <p:transition spd="slow" p14:dur="2000" advTm="9534"/>
    </mc:Choice>
    <mc:Fallback xmlns="">
      <p:transition spd="slow" advTm="953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INTERCONNECTION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13527" y="3881147"/>
            <a:ext cx="7194082" cy="1631216"/>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The two treaties are interconnected in that they both </a:t>
            </a:r>
            <a:r>
              <a:rPr lang="en-US" sz="2000" dirty="0">
                <a:solidFill>
                  <a:srgbClr val="FF0000"/>
                </a:solidFill>
                <a:latin typeface="Arial" panose="020B0604020202020204" pitchFamily="34" charset="0"/>
                <a:cs typeface="Arial" panose="020B0604020202020204" pitchFamily="34" charset="0"/>
              </a:rPr>
              <a:t>offer a foundation for eliminating the spread of nuclear weapons and providing the necessary tools for the promotion of global stability. </a:t>
            </a:r>
            <a:r>
              <a:rPr lang="en-US" sz="2000" dirty="0">
                <a:latin typeface="Arial" panose="020B0604020202020204" pitchFamily="34" charset="0"/>
                <a:cs typeface="Arial" panose="020B0604020202020204" pitchFamily="34" charset="0"/>
              </a:rPr>
              <a:t>Even before its entry into force, the CTBT is already contributing to global peace and security like the NPT.</a:t>
            </a:r>
          </a:p>
        </p:txBody>
      </p:sp>
      <p:pic>
        <p:nvPicPr>
          <p:cNvPr id="9" name="Picture 8"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pic>
        <p:nvPicPr>
          <p:cNvPr id="2050" name="Picture 2" descr="Interconnection Symbol Stock Illustrations – 1,05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915"/>
            <a:ext cx="3020435" cy="269140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 xmlns:a16="http://schemas.microsoft.com/office/drawing/2014/main" id="{6A554C68-8F60-5BAE-2899-01FF4F782708}"/>
              </a:ext>
            </a:extLst>
          </p:cNvPr>
          <p:cNvSpPr txBox="1">
            <a:spLocks/>
          </p:cNvSpPr>
          <p:nvPr/>
        </p:nvSpPr>
        <p:spPr>
          <a:xfrm>
            <a:off x="3254936" y="1030618"/>
            <a:ext cx="7370244" cy="3108018"/>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000" dirty="0">
                <a:solidFill>
                  <a:srgbClr val="FF0000"/>
                </a:solidFill>
                <a:latin typeface="Arial" panose="020B0604020202020204" pitchFamily="34" charset="0"/>
                <a:cs typeface="Arial" panose="020B0604020202020204" pitchFamily="34" charset="0"/>
              </a:rPr>
              <a:t>While the NPT entered into force since 1970, the CTBT is yet to as </a:t>
            </a:r>
            <a:r>
              <a:rPr lang="en-US" sz="2000" dirty="0">
                <a:latin typeface="Arial" panose="020B0604020202020204" pitchFamily="34" charset="0"/>
                <a:cs typeface="Arial" panose="020B0604020202020204" pitchFamily="34" charset="0"/>
              </a:rPr>
              <a:t>it requires the ratification of the remaining 8 annex II States. </a:t>
            </a:r>
            <a:r>
              <a:rPr lang="en-US" sz="2000" dirty="0">
                <a:solidFill>
                  <a:srgbClr val="FF0000"/>
                </a:solidFill>
                <a:latin typeface="Arial" panose="020B0604020202020204" pitchFamily="34" charset="0"/>
                <a:cs typeface="Arial" panose="020B0604020202020204" pitchFamily="34" charset="0"/>
              </a:rPr>
              <a:t>but both the CTBT and the NPT are considered essential global instruments for the enhancement of international peace and security through the banning of nuclear weapons tests and constraining further development of existing nuclear weapons</a:t>
            </a:r>
          </a:p>
        </p:txBody>
      </p:sp>
    </p:spTree>
    <p:extLst>
      <p:ext uri="{BB962C8B-B14F-4D97-AF65-F5344CB8AC3E}">
        <p14:creationId xmlns:p14="http://schemas.microsoft.com/office/powerpoint/2010/main" val="732286599"/>
      </p:ext>
    </p:extLst>
  </p:cSld>
  <p:clrMapOvr>
    <a:masterClrMapping/>
  </p:clrMapOvr>
  <mc:AlternateContent xmlns:mc="http://schemas.openxmlformats.org/markup-compatibility/2006" xmlns:p14="http://schemas.microsoft.com/office/powerpoint/2010/main">
    <mc:Choice Requires="p14">
      <p:transition spd="slow" p14:dur="2000" advTm="8533"/>
    </mc:Choice>
    <mc:Fallback xmlns="">
      <p:transition spd="slow" advTm="853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INTERCONNECTION (2)</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
        <p:nvSpPr>
          <p:cNvPr id="5" name="Rectangle 4"/>
          <p:cNvSpPr/>
          <p:nvPr/>
        </p:nvSpPr>
        <p:spPr>
          <a:xfrm>
            <a:off x="227732" y="1177687"/>
            <a:ext cx="7365241" cy="3056221"/>
          </a:xfrm>
          <a:prstGeom prst="rect">
            <a:avLst/>
          </a:prstGeom>
        </p:spPr>
        <p:txBody>
          <a:bodyPr wrap="square">
            <a:spAutoFit/>
          </a:bodyPr>
          <a:lstStyle/>
          <a:p>
            <a:pPr algn="just">
              <a:lnSpc>
                <a:spcPct val="107000"/>
              </a:lnSpc>
              <a:spcAft>
                <a:spcPts val="800"/>
              </a:spcAft>
            </a:pP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As can be seen while NPT seeks to reduce nuclear weapons through ensuring that the parties that have no nuclear weapons are not supported to have</a:t>
            </a:r>
            <a:r>
              <a:rPr lang="en-US" sz="2000" dirty="0">
                <a:solidFill>
                  <a:srgbClr val="454545"/>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B050"/>
                </a:solidFill>
                <a:latin typeface="Arial" panose="020B0604020202020204" pitchFamily="34" charset="0"/>
                <a:ea typeface="Times New Roman" panose="02020603050405020304" pitchFamily="18" charset="0"/>
                <a:cs typeface="Arial" panose="020B0604020202020204" pitchFamily="34" charset="0"/>
              </a:rPr>
              <a:t>the CTBT seeks to reduce nuclear weapons through the ban on nuclear weapons tests which is prerequisite for nuclear weapons production</a:t>
            </a:r>
            <a:r>
              <a:rPr lang="en-US" sz="2000" dirty="0">
                <a:solidFill>
                  <a:srgbClr val="454545"/>
                </a:solidFill>
                <a:latin typeface="Arial" panose="020B0604020202020204" pitchFamily="34" charset="0"/>
                <a:ea typeface="Times New Roman" panose="02020603050405020304" pitchFamily="18" charset="0"/>
                <a:cs typeface="Arial" panose="020B0604020202020204" pitchFamily="34" charset="0"/>
              </a:rPr>
              <a:t>. In this wise, both instruments are essential for the promotion of global peace and security through their contributions, directly and indirectly, to the reduction of global nuclear weapons which are currently in thousands across the globe.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3084394" y="4303455"/>
            <a:ext cx="7642746" cy="2554545"/>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Because of this strong interconnection, the CTBT took the center stage during the NPT Review Conference which took place in August 2022 in New York, USA. This Conference provided a benchmark to support the entry into force of the CTBT, which is considered the cornerstone of non-proliferation. At that Conference, </a:t>
            </a:r>
            <a:r>
              <a:rPr lang="en-US" sz="2000" dirty="0">
                <a:solidFill>
                  <a:srgbClr val="FF0000"/>
                </a:solidFill>
                <a:latin typeface="Arial" panose="020B0604020202020204" pitchFamily="34" charset="0"/>
                <a:cs typeface="Arial" panose="020B0604020202020204" pitchFamily="34" charset="0"/>
              </a:rPr>
              <a:t>the CTBT is considered critical  in the attainment of the goals and objectives of the NPT globally and the need to support its entry into force.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490217"/>
      </p:ext>
    </p:extLst>
  </p:cSld>
  <p:clrMapOvr>
    <a:masterClrMapping/>
  </p:clrMapOvr>
  <mc:AlternateContent xmlns:mc="http://schemas.openxmlformats.org/markup-compatibility/2006" xmlns:p14="http://schemas.microsoft.com/office/powerpoint/2010/main">
    <mc:Choice Requires="p14">
      <p:transition spd="slow" p14:dur="2000" advTm="5771"/>
    </mc:Choice>
    <mc:Fallback xmlns="">
      <p:transition spd="slow" advTm="577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596788" y="1826985"/>
            <a:ext cx="7779224" cy="2554545"/>
          </a:xfrm>
          <a:prstGeom prst="rect">
            <a:avLst/>
          </a:prstGeom>
        </p:spPr>
        <p:txBody>
          <a:bodyPr wrap="square">
            <a:spAutoFit/>
          </a:bodyPr>
          <a:lstStyle/>
          <a:p>
            <a:pPr algn="just"/>
            <a:r>
              <a:rPr lang="en-US" sz="2000" dirty="0">
                <a:solidFill>
                  <a:srgbClr val="000230"/>
                </a:solidFill>
                <a:latin typeface="Arial" panose="020B0604020202020204" pitchFamily="34" charset="0"/>
                <a:cs typeface="Arial" panose="020B0604020202020204" pitchFamily="34" charset="0"/>
              </a:rPr>
              <a:t>Since the opening of the CTBT for signatures, all signatory states including US, Russia and China, France </a:t>
            </a:r>
            <a:r>
              <a:rPr lang="en-US" sz="2000" dirty="0" err="1">
                <a:solidFill>
                  <a:srgbClr val="000230"/>
                </a:solidFill>
                <a:latin typeface="Arial" panose="020B0604020202020204" pitchFamily="34" charset="0"/>
                <a:cs typeface="Arial" panose="020B0604020202020204" pitchFamily="34" charset="0"/>
              </a:rPr>
              <a:t>etc</a:t>
            </a:r>
            <a:r>
              <a:rPr lang="en-US" sz="2000" dirty="0">
                <a:solidFill>
                  <a:srgbClr val="000230"/>
                </a:solidFill>
                <a:latin typeface="Arial" panose="020B0604020202020204" pitchFamily="34" charset="0"/>
                <a:cs typeface="Arial" panose="020B0604020202020204" pitchFamily="34" charset="0"/>
              </a:rPr>
              <a:t> stopped nuclear weapons tests. Only 3 non signatory states have carried out tastes thereafter. </a:t>
            </a:r>
            <a:r>
              <a:rPr lang="en-US" sz="2000" dirty="0">
                <a:solidFill>
                  <a:srgbClr val="FF0000"/>
                </a:solidFill>
                <a:latin typeface="Arial" panose="020B0604020202020204" pitchFamily="34" charset="0"/>
                <a:cs typeface="Arial" panose="020B0604020202020204" pitchFamily="34" charset="0"/>
              </a:rPr>
              <a:t>This gives credence to the strong role of the CTBT in stopping nuclear weapons tests and its complementary stance with the NPT and the need for Member States to promote the speedy entry into force of the CTBT as it will further strengthen the NPT’s  work.</a:t>
            </a:r>
          </a:p>
        </p:txBody>
      </p:sp>
      <p:pic>
        <p:nvPicPr>
          <p:cNvPr id="9" name="Picture 8"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Tree>
    <p:extLst>
      <p:ext uri="{BB962C8B-B14F-4D97-AF65-F5344CB8AC3E}">
        <p14:creationId xmlns:p14="http://schemas.microsoft.com/office/powerpoint/2010/main" val="2980790610"/>
      </p:ext>
    </p:extLst>
  </p:cSld>
  <p:clrMapOvr>
    <a:masterClrMapping/>
  </p:clrMapOvr>
  <mc:AlternateContent xmlns:mc="http://schemas.openxmlformats.org/markup-compatibility/2006" xmlns:p14="http://schemas.microsoft.com/office/powerpoint/2010/main">
    <mc:Choice Requires="p14">
      <p:transition spd="slow" p14:dur="2000" advTm="7111"/>
    </mc:Choice>
    <mc:Fallback xmlns="">
      <p:transition spd="slow" advTm="711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P5.2-807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9" name="Picture 8" descr="About Us - Welcome"/>
          <p:cNvPicPr/>
          <p:nvPr/>
        </p:nvPicPr>
        <p:blipFill>
          <a:blip r:embed="rId2">
            <a:extLst>
              <a:ext uri="{28A0092B-C50C-407E-A947-70E740481C1C}">
                <a14:useLocalDpi xmlns:a14="http://schemas.microsoft.com/office/drawing/2010/main" val="0"/>
              </a:ext>
            </a:extLst>
          </a:blip>
          <a:srcRect/>
          <a:stretch>
            <a:fillRect/>
          </a:stretch>
        </p:blipFill>
        <p:spPr bwMode="auto">
          <a:xfrm>
            <a:off x="10844772" y="3518"/>
            <a:ext cx="1355678" cy="982639"/>
          </a:xfrm>
          <a:prstGeom prst="rect">
            <a:avLst/>
          </a:prstGeom>
          <a:noFill/>
          <a:ln>
            <a:noFill/>
          </a:ln>
        </p:spPr>
      </p:pic>
      <p:sp>
        <p:nvSpPr>
          <p:cNvPr id="3" name="Rectangle 2"/>
          <p:cNvSpPr/>
          <p:nvPr/>
        </p:nvSpPr>
        <p:spPr>
          <a:xfrm>
            <a:off x="1187355" y="1645980"/>
            <a:ext cx="7956645" cy="3881832"/>
          </a:xfrm>
          <a:prstGeom prst="rect">
            <a:avLst/>
          </a:prstGeom>
        </p:spPr>
        <p:txBody>
          <a:bodyPr wrap="square">
            <a:spAutoFit/>
          </a:bodyPr>
          <a:lstStyle/>
          <a:p>
            <a:pPr algn="just">
              <a:lnSpc>
                <a:spcPct val="114000"/>
              </a:lnSpc>
            </a:pPr>
            <a:endParaRPr lang="en-US" dirty="0"/>
          </a:p>
          <a:p>
            <a:pPr marL="285750" indent="-285750" algn="just">
              <a:lnSpc>
                <a:spcPct val="114000"/>
              </a:lnSpc>
              <a:buFontTx/>
              <a:buChar char="-"/>
            </a:pPr>
            <a:r>
              <a:rPr lang="en-GB" dirty="0">
                <a:solidFill>
                  <a:srgbClr val="333333"/>
                </a:solidFill>
                <a:latin typeface="Arial" panose="020B0604020202020204" pitchFamily="34" charset="0"/>
                <a:cs typeface="Arial" panose="020B0604020202020204" pitchFamily="34" charset="0"/>
                <a:hlinkClick r:id="rId3"/>
              </a:rPr>
              <a:t>https://www.ctbto.org</a:t>
            </a:r>
            <a:endParaRPr lang="en-GB" dirty="0">
              <a:solidFill>
                <a:srgbClr val="333333"/>
              </a:solidFill>
              <a:latin typeface="Arial" panose="020B0604020202020204" pitchFamily="34" charset="0"/>
              <a:cs typeface="Arial" panose="020B0604020202020204" pitchFamily="34" charset="0"/>
            </a:endParaRPr>
          </a:p>
          <a:p>
            <a:pPr marL="285750" indent="-285750" algn="just">
              <a:lnSpc>
                <a:spcPct val="114000"/>
              </a:lnSpc>
              <a:buFontTx/>
              <a:buChar char="-"/>
            </a:pPr>
            <a:r>
              <a:rPr lang="en-US" dirty="0"/>
              <a:t> “Unfinished Business: The Negotiation of the CTBT and the End of Nuclear Testing.” -  Rebecca Johnson</a:t>
            </a:r>
          </a:p>
          <a:p>
            <a:pPr marL="285750" indent="-285750" algn="just">
              <a:lnSpc>
                <a:spcPct val="114000"/>
              </a:lnSpc>
              <a:buFontTx/>
              <a:buChar char="-"/>
            </a:pPr>
            <a:r>
              <a:rPr lang="en-US" dirty="0">
                <a:hlinkClick r:id="rId4"/>
              </a:rPr>
              <a:t>www.iaea.org/publications/documents/treaties/npt</a:t>
            </a:r>
            <a:r>
              <a:rPr lang="en-US" dirty="0"/>
              <a:t> </a:t>
            </a:r>
          </a:p>
          <a:p>
            <a:pPr marL="285750" indent="-285750" algn="just">
              <a:lnSpc>
                <a:spcPct val="114000"/>
              </a:lnSpc>
              <a:buFontTx/>
              <a:buChar char="-"/>
            </a:pPr>
            <a:r>
              <a:rPr lang="en-US" dirty="0">
                <a:hlinkClick r:id="rId5"/>
              </a:rPr>
              <a:t>www.nti.org</a:t>
            </a:r>
            <a:endParaRPr lang="en-US" dirty="0"/>
          </a:p>
          <a:p>
            <a:pPr marL="285750" indent="-285750" algn="just">
              <a:lnSpc>
                <a:spcPct val="114000"/>
              </a:lnSpc>
              <a:buFontTx/>
              <a:buChar char="-"/>
            </a:pPr>
            <a:r>
              <a:rPr lang="en-US" dirty="0">
                <a:hlinkClick r:id="rId6"/>
              </a:rPr>
              <a:t>https://www.armscontrol.org/factsheets</a:t>
            </a:r>
            <a:endParaRPr lang="en-US" dirty="0"/>
          </a:p>
          <a:p>
            <a:pPr marL="285750" indent="-285750" algn="just">
              <a:lnSpc>
                <a:spcPct val="114000"/>
              </a:lnSpc>
              <a:buFontTx/>
              <a:buChar char="-"/>
            </a:pPr>
            <a:r>
              <a:rPr lang="en-US" dirty="0"/>
              <a:t>UN General Assembly Resolution  -  </a:t>
            </a:r>
            <a:r>
              <a:rPr lang="en-US" dirty="0" smtClean="0"/>
              <a:t>A/RES/72/70</a:t>
            </a:r>
          </a:p>
          <a:p>
            <a:pPr marL="285750" indent="-285750" algn="just">
              <a:lnSpc>
                <a:spcPct val="114000"/>
              </a:lnSpc>
              <a:buFontTx/>
              <a:buChar char="-"/>
            </a:pPr>
            <a:r>
              <a:rPr lang="en-US" dirty="0">
                <a:hlinkClick r:id="rId7"/>
              </a:rPr>
              <a:t>https://</a:t>
            </a:r>
            <a:r>
              <a:rPr lang="en-US" dirty="0" smtClean="0">
                <a:hlinkClick r:id="rId7"/>
              </a:rPr>
              <a:t>www.nti.org/education-center/treaties-and-regimes</a:t>
            </a:r>
            <a:endParaRPr lang="en-US" dirty="0" smtClean="0"/>
          </a:p>
          <a:p>
            <a:pPr marL="285750" indent="-285750" algn="just">
              <a:lnSpc>
                <a:spcPct val="114000"/>
              </a:lnSpc>
              <a:buFontTx/>
              <a:buChar char="-"/>
            </a:pPr>
            <a:r>
              <a:rPr lang="en-US" dirty="0" smtClean="0"/>
              <a:t>“Strengthening </a:t>
            </a:r>
            <a:r>
              <a:rPr lang="en-US" dirty="0"/>
              <a:t>the CTBT and Its Verification </a:t>
            </a:r>
            <a:r>
              <a:rPr lang="en-US" dirty="0" smtClean="0"/>
              <a:t>Regime” </a:t>
            </a:r>
            <a:r>
              <a:rPr lang="en-US" dirty="0" smtClean="0">
                <a:hlinkClick r:id="rId8"/>
              </a:rPr>
              <a:t>– www.vcdnp.org</a:t>
            </a:r>
            <a:endParaRPr lang="en-US" dirty="0"/>
          </a:p>
          <a:p>
            <a:pPr algn="just">
              <a:lnSpc>
                <a:spcPct val="114000"/>
              </a:lnSpc>
            </a:pPr>
            <a:endParaRPr lang="en-US" dirty="0"/>
          </a:p>
          <a:p>
            <a:pPr algn="just">
              <a:lnSpc>
                <a:spcPct val="114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57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21062</TotalTime>
  <Words>841</Words>
  <Application>Microsoft Office PowerPoint</Application>
  <PresentationFormat>Widescreen</PresentationFormat>
  <Paragraphs>50</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Bold</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p:lastModifiedBy>
  <cp:revision>80</cp:revision>
  <dcterms:created xsi:type="dcterms:W3CDTF">2023-04-18T13:25:54Z</dcterms:created>
  <dcterms:modified xsi:type="dcterms:W3CDTF">2023-06-10T13:35:23Z</dcterms:modified>
</cp:coreProperties>
</file>