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4" d="100"/>
          <a:sy n="104"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06/14/2023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P5.2-765</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46440"/>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 California and Nevada Short Term Seismic Risk Detection </a:t>
            </a:r>
            <a:endParaRPr lang="en-AT" sz="1600" b="1" dirty="0">
              <a:solidFill>
                <a:schemeClr val="bg1"/>
              </a:solidFill>
              <a:latin typeface="Arial" panose="020B0604020202020204" pitchFamily="34" charset="0"/>
              <a:cs typeface="Arial" panose="020B0604020202020204" pitchFamily="34" charset="0"/>
            </a:endParaRPr>
          </a:p>
          <a:p>
            <a:pPr algn="ctr"/>
            <a:endParaRPr lang="en-AT" sz="1600" dirty="0">
              <a:solidFill>
                <a:schemeClr val="bg1"/>
              </a:solidFill>
              <a:latin typeface="Arial" panose="020B0604020202020204" pitchFamily="34" charset="0"/>
              <a:cs typeface="Arial" panose="020B0604020202020204" pitchFamily="34" charset="0"/>
            </a:endParaRPr>
          </a:p>
          <a:p>
            <a:pPr algn="ctr"/>
            <a:r>
              <a:rPr lang="en-US" sz="1600" dirty="0">
                <a:solidFill>
                  <a:schemeClr val="bg1"/>
                </a:solidFill>
                <a:latin typeface="Arial" panose="020B0604020202020204" pitchFamily="34" charset="0"/>
                <a:cs typeface="Arial" panose="020B0604020202020204" pitchFamily="34" charset="0"/>
              </a:rPr>
              <a:t>Farzad Azima</a:t>
            </a:r>
            <a:endParaRPr lang="en-AT" sz="1600" dirty="0">
              <a:solidFill>
                <a:schemeClr val="bg1"/>
              </a:solidFill>
              <a:latin typeface="Arial" panose="020B0604020202020204" pitchFamily="34" charset="0"/>
              <a:cs typeface="Arial" panose="020B0604020202020204" pitchFamily="34" charset="0"/>
            </a:endParaRPr>
          </a:p>
          <a:p>
            <a:pPr algn="ctr"/>
            <a:r>
              <a:rPr lang="en-US" sz="1200" dirty="0">
                <a:solidFill>
                  <a:schemeClr val="bg1"/>
                </a:solidFill>
                <a:latin typeface="Arial" panose="020B0604020202020204" pitchFamily="34" charset="0"/>
                <a:cs typeface="Arial" panose="020B0604020202020204" pitchFamily="34" charset="0"/>
              </a:rPr>
              <a:t>Earling Ltd.</a:t>
            </a:r>
            <a:endParaRPr lang="en-AT" sz="14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6477CDE-EEC0-AB6B-23D7-437952CF4A5D}"/>
              </a:ext>
            </a:extLst>
          </p:cNvPr>
          <p:cNvSpPr txBox="1"/>
          <p:nvPr/>
        </p:nvSpPr>
        <p:spPr>
          <a:xfrm>
            <a:off x="86629" y="1157930"/>
            <a:ext cx="11920644" cy="5632311"/>
          </a:xfrm>
          <a:prstGeom prst="rect">
            <a:avLst/>
          </a:prstGeom>
          <a:noFill/>
        </p:spPr>
        <p:txBody>
          <a:bodyPr wrap="square">
            <a:spAutoFit/>
          </a:bodyPr>
          <a:ls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b="0" i="0" dirty="0">
                <a:effectLst/>
                <a:latin typeface="Arial" panose="020B0604020202020204" pitchFamily="34" charset="0"/>
                <a:cs typeface="Arial" panose="020B0604020202020204" pitchFamily="34" charset="0"/>
              </a:rPr>
              <a:t>Nine years of </a:t>
            </a:r>
            <a:r>
              <a:rPr lang="en-US" b="0" i="0">
                <a:effectLst/>
                <a:latin typeface="Arial" panose="020B0604020202020204" pitchFamily="34" charset="0"/>
                <a:cs typeface="Arial" panose="020B0604020202020204" pitchFamily="34" charset="0"/>
              </a:rPr>
              <a:t>analyzing 200+ </a:t>
            </a:r>
            <a:r>
              <a:rPr lang="en-US" b="0" i="0" dirty="0">
                <a:effectLst/>
                <a:latin typeface="Arial" panose="020B0604020202020204" pitchFamily="34" charset="0"/>
                <a:cs typeface="Arial" panose="020B0604020202020204" pitchFamily="34" charset="0"/>
              </a:rPr>
              <a:t>billion data points per day has contributed to the predictability of unusual earthquakes</a:t>
            </a:r>
            <a:r>
              <a:rPr lang="en-US" b="0" i="0">
                <a:effectLst/>
                <a:latin typeface="Arial" panose="020B0604020202020204" pitchFamily="34" charset="0"/>
                <a:cs typeface="Arial" panose="020B0604020202020204" pitchFamily="34" charset="0"/>
              </a:rPr>
              <a:t>. </a:t>
            </a:r>
          </a:p>
          <a:p>
            <a:pPr algn="just"/>
            <a:endParaRPr lang="en-US" b="0" i="0" dirty="0">
              <a:effectLst/>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b="0" i="0" dirty="0">
                <a:effectLst/>
                <a:latin typeface="Arial" panose="020B0604020202020204" pitchFamily="34" charset="0"/>
                <a:cs typeface="Arial" panose="020B0604020202020204" pitchFamily="34" charset="0"/>
              </a:rPr>
              <a:t>Earthquake early warnings have undergone a significant transformation with the introduction of Earthquake Preparedness Alert (EPA) through the Earling Open Quake alerts. Unlike their predecessors, Earling Open Quake provides advanced notice not just seconds before an earthquake, but several days in advance, particularly for high-resolution areas like zip codes and postal codes. Although further efforts are needed for implementing EPAs in the public sector, Open Quake is already being utilized in the oil and gas as well as mining industries in California and Nevada.</a:t>
            </a:r>
          </a:p>
          <a:p>
            <a:pPr algn="just"/>
            <a:endParaRPr lang="en-US" b="0" i="0" dirty="0">
              <a:effectLst/>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b="0" i="0" dirty="0">
                <a:effectLst/>
                <a:latin typeface="Arial" panose="020B0604020202020204" pitchFamily="34" charset="0"/>
                <a:cs typeface="Arial" panose="020B0604020202020204" pitchFamily="34" charset="0"/>
              </a:rPr>
              <a:t>In the United States, the Earling project has been employing sophisticated models since September 2020 to analyze changes in the risk level of California and Nevada. Consequently, all earthquakes with a magnitude larger than M5, including the M6.2 earthquake in Petrolia, California, have been successfully detected a couple of days beforehand, with accurate data recorded in reliable and trustworthy repositories.</a:t>
            </a:r>
          </a:p>
          <a:p>
            <a:pPr algn="just"/>
            <a:endParaRPr lang="en-US" b="0" i="0" dirty="0">
              <a:effectLst/>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b="0" i="0" dirty="0">
                <a:effectLst/>
                <a:latin typeface="Arial" panose="020B0604020202020204" pitchFamily="34" charset="0"/>
                <a:cs typeface="Arial" panose="020B0604020202020204" pitchFamily="34" charset="0"/>
              </a:rPr>
              <a:t>California and Nevada account for approximately 85% of the 75,000+ annual earthquakes in the United States. Thus, it is crucial to maintain a low false alert ratio in these regions to make well-informed decisions based on seismic risk levels. Interestingly, Earling accurately identified high-risk time windows for all five significant earthquakes in 2021. It was not until December 2022, when a M6.4 earthquake struck California, that the model did not mark a high-risk time window. This demonstrates the precise risk detection capabilities of the model, effectively avoiding both false positive and false negative alerts.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2675</TotalTime>
  <Words>302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Farzad Azima</cp:lastModifiedBy>
  <cp:revision>22</cp:revision>
  <dcterms:created xsi:type="dcterms:W3CDTF">2023-04-18T13:25:54Z</dcterms:created>
  <dcterms:modified xsi:type="dcterms:W3CDTF">2023-06-14T08:05:41Z</dcterms:modified>
</cp:coreProperties>
</file>