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 id="2147483662" r:id="rId3"/>
  </p:sldMasterIdLst>
  <p:notesMasterIdLst>
    <p:notesMasterId r:id="rId10"/>
  </p:notesMasterIdLst>
  <p:sldIdLst>
    <p:sldId id="272" r:id="rId4"/>
    <p:sldId id="267" r:id="rId5"/>
    <p:sldId id="268" r:id="rId6"/>
    <p:sldId id="269" r:id="rId7"/>
    <p:sldId id="270" r:id="rId8"/>
    <p:sldId id="271"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72"/>
          </p14:sldIdLst>
        </p14:section>
        <p14:section name="Presentation Template" id="{D3474E28-4AA6-E748-B496-81F08868819A}">
          <p14:sldIdLst>
            <p14:sldId id="267"/>
            <p14:sldId id="268"/>
            <p14:sldId id="269"/>
            <p14:sldId id="27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p:restoredTop sz="94694"/>
  </p:normalViewPr>
  <p:slideViewPr>
    <p:cSldViewPr snapToGrid="0">
      <p:cViewPr varScale="1">
        <p:scale>
          <a:sx n="61" d="100"/>
          <a:sy n="61" d="100"/>
        </p:scale>
        <p:origin x="10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82BD3-9A4A-4E25-A70F-2662B1D4595F}" type="datetimeFigureOut">
              <a:rPr lang="fr-FR" smtClean="0"/>
              <a:t>11/06/2023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54A96-732B-408D-A6BE-B347F842B700}" type="slidenum">
              <a:rPr lang="fr-FR" smtClean="0"/>
              <a:t>‹N°›</a:t>
            </a:fld>
            <a:endParaRPr lang="fr-FR"/>
          </a:p>
        </p:txBody>
      </p:sp>
    </p:spTree>
    <p:extLst>
      <p:ext uri="{BB962C8B-B14F-4D97-AF65-F5344CB8AC3E}">
        <p14:creationId xmlns:p14="http://schemas.microsoft.com/office/powerpoint/2010/main" val="200275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71126-F9DC-4651-98E6-E97B00195AF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53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205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8663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305456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image" Target="../media/image8.emf"/><Relationship Id="rId3" Type="http://schemas.openxmlformats.org/officeDocument/2006/relationships/image" Target="../media/image2.emf"/><Relationship Id="rId7" Type="http://schemas.openxmlformats.org/officeDocument/2006/relationships/image" Target="../media/image4.emf"/><Relationship Id="rId12" Type="http://schemas.openxmlformats.org/officeDocument/2006/relationships/image" Target="../media/image7.emf"/><Relationship Id="rId2" Type="http://schemas.openxmlformats.org/officeDocument/2006/relationships/image" Target="../media/image1.jpg"/><Relationship Id="rId1" Type="http://schemas.openxmlformats.org/officeDocument/2006/relationships/theme" Target="../theme/theme1.xml"/><Relationship Id="rId6" Type="http://schemas.openxmlformats.org/officeDocument/2006/relationships/slide" Target="../slides/slide4.xml"/><Relationship Id="rId11" Type="http://schemas.openxmlformats.org/officeDocument/2006/relationships/image" Target="../media/image6.emf"/><Relationship Id="rId5" Type="http://schemas.openxmlformats.org/officeDocument/2006/relationships/image" Target="../media/image3.emf"/><Relationship Id="rId10" Type="http://schemas.openxmlformats.org/officeDocument/2006/relationships/slide" Target="../slides/slide6.xml"/><Relationship Id="rId4" Type="http://schemas.openxmlformats.org/officeDocument/2006/relationships/slide" Target="../slides/slide2.xml"/><Relationship Id="rId9" Type="http://schemas.openxmlformats.org/officeDocument/2006/relationships/image" Target="../media/image5.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3.xml"/><Relationship Id="rId21" Type="http://schemas.openxmlformats.org/officeDocument/2006/relationships/slide" Target="../slides/slide4.xml"/><Relationship Id="rId7" Type="http://schemas.openxmlformats.org/officeDocument/2006/relationships/slideLayout" Target="../slideLayouts/slideLayout7.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2.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6.emf"/><Relationship Id="rId5" Type="http://schemas.openxmlformats.org/officeDocument/2006/relationships/slideLayout" Target="../slideLayouts/slideLayout5.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10.xml"/><Relationship Id="rId19" Type="http://schemas.openxmlformats.org/officeDocument/2006/relationships/slide" Target="../slides/slide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0.emf"/><Relationship Id="rId22" Type="http://schemas.openxmlformats.org/officeDocument/2006/relationships/image" Target="../media/image15.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8.emf"/><Relationship Id="rId3" Type="http://schemas.openxmlformats.org/officeDocument/2006/relationships/image" Target="../media/image1.jpg"/><Relationship Id="rId7" Type="http://schemas.openxmlformats.org/officeDocument/2006/relationships/slide" Target="../slides/slide5.xml"/><Relationship Id="rId12" Type="http://schemas.openxmlformats.org/officeDocument/2006/relationships/image" Target="../media/image7.emf"/><Relationship Id="rId2" Type="http://schemas.openxmlformats.org/officeDocument/2006/relationships/theme" Target="../theme/theme3.xml"/><Relationship Id="rId1" Type="http://schemas.openxmlformats.org/officeDocument/2006/relationships/slideLayout" Target="../slideLayouts/slideLayout12.xml"/><Relationship Id="rId6" Type="http://schemas.openxmlformats.org/officeDocument/2006/relationships/image" Target="../media/image3.emf"/><Relationship Id="rId11" Type="http://schemas.openxmlformats.org/officeDocument/2006/relationships/image" Target="../media/image6.emf"/><Relationship Id="rId5" Type="http://schemas.openxmlformats.org/officeDocument/2006/relationships/slide" Target="../slides/slide2.xml"/><Relationship Id="rId10" Type="http://schemas.openxmlformats.org/officeDocument/2006/relationships/slide" Target="../slides/slide6.xml"/><Relationship Id="rId4" Type="http://schemas.openxmlformats.org/officeDocument/2006/relationships/image" Target="../media/image2.emf"/><Relationship Id="rId9"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3"/>
          <a:stretch>
            <a:fillRect/>
          </a:stretch>
        </p:blipFill>
        <p:spPr>
          <a:xfrm>
            <a:off x="412865" y="417022"/>
            <a:ext cx="2039389" cy="1019695"/>
          </a:xfrm>
          <a:prstGeom prst="rect">
            <a:avLst/>
          </a:prstGeom>
        </p:spPr>
      </p:pic>
      <p:pic>
        <p:nvPicPr>
          <p:cNvPr id="6" name="Picture 5">
            <a:hlinkClick r:id="rId4"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5"/>
          <a:stretch>
            <a:fillRect/>
          </a:stretch>
        </p:blipFill>
        <p:spPr>
          <a:xfrm>
            <a:off x="315118" y="1927567"/>
            <a:ext cx="1803400" cy="723900"/>
          </a:xfrm>
          <a:prstGeom prst="rect">
            <a:avLst/>
          </a:prstGeom>
        </p:spPr>
      </p:pic>
      <p:pic>
        <p:nvPicPr>
          <p:cNvPr id="11" name="Picture 10">
            <a:hlinkClick r:id="rId6"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7"/>
          <a:stretch>
            <a:fillRect/>
          </a:stretch>
        </p:blipFill>
        <p:spPr>
          <a:xfrm>
            <a:off x="2819167" y="1927567"/>
            <a:ext cx="1803400" cy="723900"/>
          </a:xfrm>
          <a:prstGeom prst="rect">
            <a:avLst/>
          </a:prstGeom>
        </p:spPr>
      </p:pic>
      <p:pic>
        <p:nvPicPr>
          <p:cNvPr id="12" name="Picture 11">
            <a:hlinkClick r:id="rId8"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9"/>
          <a:stretch>
            <a:fillRect/>
          </a:stretch>
        </p:blipFill>
        <p:spPr>
          <a:xfrm>
            <a:off x="7569433" y="1927567"/>
            <a:ext cx="1803400" cy="723900"/>
          </a:xfrm>
          <a:prstGeom prst="rect">
            <a:avLst/>
          </a:prstGeom>
        </p:spPr>
      </p:pic>
      <p:pic>
        <p:nvPicPr>
          <p:cNvPr id="13" name="Picture 12">
            <a:hlinkClick r:id="rId10"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1"/>
          <a:stretch>
            <a:fillRect/>
          </a:stretch>
        </p:blipFill>
        <p:spPr>
          <a:xfrm>
            <a:off x="10073482" y="1927567"/>
            <a:ext cx="1803400" cy="723900"/>
          </a:xfrm>
          <a:prstGeom prst="rect">
            <a:avLst/>
          </a:prstGeom>
        </p:spPr>
      </p:pic>
      <p:pic>
        <p:nvPicPr>
          <p:cNvPr id="17" name="Picture 16">
            <a:hlinkClick r:id="rId4"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2"/>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3"/>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7"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9"/>
          <a:stretch>
            <a:fillRect/>
          </a:stretch>
        </p:blipFill>
        <p:spPr>
          <a:xfrm>
            <a:off x="7569433" y="1927567"/>
            <a:ext cx="1803400" cy="723900"/>
          </a:xfrm>
          <a:prstGeom prst="rect">
            <a:avLst/>
          </a:prstGeom>
        </p:spPr>
      </p:pic>
      <p:pic>
        <p:nvPicPr>
          <p:cNvPr id="13" name="Picture 12">
            <a:hlinkClick r:id="rId10"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1"/>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2"/>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3"/>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67529026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52C0B-9695-D3E6-C984-2A4ACAA780C2}"/>
              </a:ext>
            </a:extLst>
          </p:cNvPr>
          <p:cNvSpPr txBox="1"/>
          <p:nvPr/>
        </p:nvSpPr>
        <p:spPr>
          <a:xfrm>
            <a:off x="2491898" y="278271"/>
            <a:ext cx="72082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Contribution and support of CTBO on the international cooperation for non proliferation in Africa </a:t>
            </a:r>
            <a:b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 B . DATH, N A B  FAYE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Laboratoire</a:t>
            </a: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Atomes</a:t>
            </a: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Lasers,Dakar</a:t>
            </a: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Senegal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Email: cheikhamadou.dath@ucad.edu/.sn / bambadath@yahoo.fr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P5.3-368</a:t>
            </a:r>
            <a:endParaRPr kumimoji="0" lang="en-AT" sz="1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L</a:t>
            </a:r>
            <a:r>
              <a:rPr kumimoji="0" lang="en-GB" sz="75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eave empty – QR code will be overlayed on touchscreen</a:t>
            </a:r>
            <a:endParaRPr kumimoji="0" lang="en-AT" sz="75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4" name="Title 1">
            <a:extLst>
              <a:ext uri="{FF2B5EF4-FFF2-40B4-BE49-F238E27FC236}">
                <a16:creationId xmlns:a16="http://schemas.microsoft.com/office/drawing/2014/main" id="{8B44452C-97AB-60EC-3725-64C4CC794CDA}"/>
              </a:ext>
            </a:extLst>
          </p:cNvPr>
          <p:cNvSpPr txBox="1">
            <a:spLocks/>
          </p:cNvSpPr>
          <p:nvPr/>
        </p:nvSpPr>
        <p:spPr>
          <a:xfrm>
            <a:off x="185980" y="2958859"/>
            <a:ext cx="2069023" cy="206259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sz="1200" dirty="0">
                <a:solidFill>
                  <a:prstClr val="black"/>
                </a:solidFill>
                <a:latin typeface="Arial" panose="020B0604020202020204" pitchFamily="34" charset="0"/>
                <a:cs typeface="Arial" panose="020B0604020202020204" pitchFamily="34" charset="0"/>
              </a:rPr>
              <a:t>The partnership of CTBTO which is already fruitful in many fields ( data analyses, OSI activities, maintenance of equipment’s, may play key roles at different stages and levels: </a:t>
            </a:r>
          </a:p>
        </p:txBody>
      </p:sp>
      <p:sp>
        <p:nvSpPr>
          <p:cNvPr id="10" name="Title 1">
            <a:extLst>
              <a:ext uri="{FF2B5EF4-FFF2-40B4-BE49-F238E27FC236}">
                <a16:creationId xmlns:a16="http://schemas.microsoft.com/office/drawing/2014/main" id="{5AE820C4-7568-CE07-17B3-B07347EBF1DF}"/>
              </a:ext>
            </a:extLst>
          </p:cNvPr>
          <p:cNvSpPr txBox="1">
            <a:spLocks/>
          </p:cNvSpPr>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sz="1200" dirty="0">
                <a:solidFill>
                  <a:prstClr val="black"/>
                </a:solidFill>
                <a:latin typeface="Arial" panose="020B0604020202020204" pitchFamily="34" charset="0"/>
                <a:cs typeface="Arial" panose="020B0604020202020204" pitchFamily="34" charset="0"/>
              </a:rPr>
              <a:t>A survey  questionnaire  was sent to seniors and managers in the implementation of the  Non proliferation, safeguards, safety and security and cooperation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11" name="Title 1">
            <a:extLst>
              <a:ext uri="{FF2B5EF4-FFF2-40B4-BE49-F238E27FC236}">
                <a16:creationId xmlns:a16="http://schemas.microsoft.com/office/drawing/2014/main" id="{609A8247-581F-247E-7A51-B56664C6F15E}"/>
              </a:ext>
            </a:extLst>
          </p:cNvPr>
          <p:cNvSpPr txBox="1">
            <a:spLocks/>
          </p:cNvSpPr>
          <p:nvPr/>
        </p:nvSpPr>
        <p:spPr>
          <a:xfrm>
            <a:off x="7426275"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Priority capacity building needs and cooperation  for non proliferation,  safeguards </a:t>
            </a:r>
            <a:r>
              <a:rPr lang="en-US" sz="1200" dirty="0">
                <a:solidFill>
                  <a:prstClr val="black"/>
                </a:solidFill>
                <a:latin typeface="Arial" panose="020B0604020202020204" pitchFamily="34" charset="0"/>
                <a:cs typeface="Arial" panose="020B0604020202020204" pitchFamily="34" charset="0"/>
              </a:rPr>
              <a:t>o</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nsite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inspection and others CTBTO activities</a:t>
            </a:r>
          </a:p>
        </p:txBody>
      </p:sp>
      <p:sp>
        <p:nvSpPr>
          <p:cNvPr id="12" name="Title 1">
            <a:extLst>
              <a:ext uri="{FF2B5EF4-FFF2-40B4-BE49-F238E27FC236}">
                <a16:creationId xmlns:a16="http://schemas.microsoft.com/office/drawing/2014/main" id="{BD7A94BA-2641-8C17-4C1B-09128053F217}"/>
              </a:ext>
            </a:extLst>
          </p:cNvPr>
          <p:cNvSpPr txBox="1">
            <a:spLocks/>
          </p:cNvSpPr>
          <p:nvPr/>
        </p:nvSpPr>
        <p:spPr>
          <a:xfrm>
            <a:off x="9937000"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sz="1200" dirty="0">
                <a:solidFill>
                  <a:prstClr val="black"/>
                </a:solidFill>
                <a:latin typeface="Arial" panose="020B0604020202020204" pitchFamily="34" charset="0"/>
                <a:cs typeface="Arial" panose="020B0604020202020204" pitchFamily="34" charset="0"/>
              </a:rPr>
              <a:t>Needs of capacity building and support and train  cover the staff of:</a:t>
            </a:r>
          </a:p>
          <a:p>
            <a:pPr lvl="0"/>
            <a:r>
              <a:rPr lang="en-US" sz="1200" dirty="0">
                <a:solidFill>
                  <a:prstClr val="black"/>
                </a:solidFill>
                <a:latin typeface="Arial" panose="020B0604020202020204" pitchFamily="34" charset="0"/>
                <a:cs typeface="Arial" panose="020B0604020202020204" pitchFamily="34" charset="0"/>
              </a:rPr>
              <a:t>  - advisers, managers and specialists in government,</a:t>
            </a:r>
          </a:p>
          <a:p>
            <a:pPr lvl="0"/>
            <a:r>
              <a:rPr lang="en-US" sz="1200" dirty="0">
                <a:solidFill>
                  <a:prstClr val="black"/>
                </a:solidFill>
                <a:latin typeface="Arial" panose="020B0604020202020204" pitchFamily="34" charset="0"/>
                <a:cs typeface="Arial" panose="020B0604020202020204" pitchFamily="34" charset="0"/>
              </a:rPr>
              <a:t>industry, and technical support experts</a:t>
            </a:r>
          </a:p>
          <a:p>
            <a:pPr lvl="0"/>
            <a:r>
              <a:rPr lang="en-US" sz="1200" dirty="0">
                <a:solidFill>
                  <a:prstClr val="black"/>
                </a:solidFill>
                <a:latin typeface="Arial" panose="020B0604020202020204" pitchFamily="34" charset="0"/>
                <a:cs typeface="Arial" panose="020B0604020202020204" pitchFamily="34" charset="0"/>
              </a:rPr>
              <a:t>-decision makers</a:t>
            </a:r>
          </a:p>
        </p:txBody>
      </p:sp>
    </p:spTree>
    <p:extLst>
      <p:ext uri="{BB962C8B-B14F-4D97-AF65-F5344CB8AC3E}">
        <p14:creationId xmlns:p14="http://schemas.microsoft.com/office/powerpoint/2010/main" val="390364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Introduction and justification</a:t>
            </a:r>
            <a:endParaRPr kumimoji="0" lang="en-AT" sz="4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P2.4-123</a:t>
            </a:r>
            <a:endParaRPr kumimoji="0" lang="en-AT"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8542C251-D258-BA75-AC23-72EFC292608A}"/>
              </a:ext>
            </a:extLst>
          </p:cNvPr>
          <p:cNvSpPr txBox="1"/>
          <p:nvPr/>
        </p:nvSpPr>
        <p:spPr>
          <a:xfrm>
            <a:off x="108154" y="1209369"/>
            <a:ext cx="10662723"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Palindaba Treaty which aims to create a nuclear-weapon-free zone (NWFZ) in Africa entered into force, in July 2009. The African Commission on Nuclear Energy (AFCONE) was created for the implementation of the treaty’s provisions and to develop nuclear sciences and techniques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context consist also of:</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political statements of many African countries aiming to embark on nuclear power programs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contrast with a real lack of human resources in most nuclear application fields, including those related to nonproliferation and verification regime skills and others onsite inspection activities.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partnership of CTBTO which is already fruitful in many fields ( data analyses, OSI activities, maintenance of equipment’s, may play key roles at different stages and levels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CTBTO cooperation  may help on sensitization and support to train a critical number of persons including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decision maker, technical staff and operators is a key point to help countries to comply with international tools on safeguards,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sensitize decision makers and African expert on Nuclear treaty Test ban, training  for detection and data analysis ( seismic, hydro acoustics, radionucleide, infrasound)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non-proliferations, onsite inspection skills</a:t>
            </a:r>
            <a:endParaRPr kumimoji="0" lang="en-US" sz="18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EF963117-39EE-2048-C65F-3ABF6439B8E0}"/>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L</a:t>
            </a:r>
            <a:r>
              <a:rPr kumimoji="0" lang="en-GB" sz="75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eave empty – QR code will be overlayed on touchscreen</a:t>
            </a:r>
            <a:endParaRPr kumimoji="0" lang="en-AT" sz="75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817189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Objectives</a:t>
            </a:r>
            <a:endParaRPr kumimoji="0" lang="en-AT"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P5.3-368</a:t>
            </a:r>
            <a:endParaRPr kumimoji="0" lang="en-AT"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8542C251-D258-BA75-AC23-72EFC292608A}"/>
              </a:ext>
            </a:extLst>
          </p:cNvPr>
          <p:cNvSpPr txBox="1"/>
          <p:nvPr/>
        </p:nvSpPr>
        <p:spPr>
          <a:xfrm>
            <a:off x="108155" y="1209369"/>
            <a:ext cx="1047094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Objective: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objective of the study is provide information and capacity building  needs for full implementation of AFONE /Palindaba Treaty: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Specific objectives: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training in the  CTBTO technical activities  for nuclear test detection and inspection ( OSI activities, data analyses, maintenance of equipment's)</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-Sensitizing decision makers, technical staff  to comply with international tools on safeguards and Non proliferation;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sensitize decision makers and african expert on Nuclear treaty Test ban, training  for detection and data analysis ( seismic, hydro acoustics, radionucleide, infrasound) ,</a:t>
            </a:r>
          </a:p>
        </p:txBody>
      </p:sp>
      <p:sp>
        <p:nvSpPr>
          <p:cNvPr id="5" name="Title 1">
            <a:extLst>
              <a:ext uri="{FF2B5EF4-FFF2-40B4-BE49-F238E27FC236}">
                <a16:creationId xmlns:a16="http://schemas.microsoft.com/office/drawing/2014/main" id="{EF963117-39EE-2048-C65F-3ABF6439B8E0}"/>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L</a:t>
            </a:r>
            <a:r>
              <a:rPr kumimoji="0" lang="en-GB" sz="75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eave empty – QR code will be overlayed on touchscreen</a:t>
            </a:r>
            <a:endParaRPr kumimoji="0" lang="en-AT" sz="75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802957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Methods and Data used </a:t>
            </a:r>
          </a:p>
        </p:txBody>
      </p:sp>
      <p:sp>
        <p:nvSpPr>
          <p:cNvPr id="5" name="TextBox 4">
            <a:extLst>
              <a:ext uri="{FF2B5EF4-FFF2-40B4-BE49-F238E27FC236}">
                <a16:creationId xmlns:a16="http://schemas.microsoft.com/office/drawing/2014/main" id="{C7AA679C-20AA-6290-2499-00F29018D13C}"/>
              </a:ext>
            </a:extLst>
          </p:cNvPr>
          <p:cNvSpPr txBox="1"/>
          <p:nvPr/>
        </p:nvSpPr>
        <p:spPr>
          <a:xfrm>
            <a:off x="4359895" y="3319467"/>
            <a:ext cx="6030686" cy="258532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It was also proceeded to estimate the level of implementation of Palindaba Treaty in the region :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more than 67% of data  responses, the perception of the Palindaba treaty implementation is very fair as indicated in that  bar diagram,</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means that the African Commission on Nuclear Energy (AFCONE)/Palindaba treaty  for implementing and developing peaceful applications  and technologies are limited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537DAC5-CA83-2513-BA8A-54DE1FDFDD6F}"/>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L</a:t>
            </a:r>
            <a:r>
              <a:rPr kumimoji="0" lang="en-GB" sz="75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eave empty – QR code will be overlayed on touchscreen</a:t>
            </a:r>
            <a:endParaRPr kumimoji="0" lang="en-AT" sz="75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7" name="Title 1">
            <a:extLst>
              <a:ext uri="{FF2B5EF4-FFF2-40B4-BE49-F238E27FC236}">
                <a16:creationId xmlns:a16="http://schemas.microsoft.com/office/drawing/2014/main" id="{56E3B5F4-BD75-4621-0EE5-FB586C53B862}"/>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P2.4-123</a:t>
            </a:r>
            <a:endParaRPr kumimoji="0" lang="en-AT"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11" name="Image 10">
            <a:extLst>
              <a:ext uri="{FF2B5EF4-FFF2-40B4-BE49-F238E27FC236}">
                <a16:creationId xmlns:a16="http://schemas.microsoft.com/office/drawing/2014/main" id="{99CC644D-ED59-45F4-B8DD-06BA455E50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177551"/>
            <a:ext cx="4359895" cy="5016870"/>
          </a:xfrm>
          <a:prstGeom prst="rect">
            <a:avLst/>
          </a:prstGeom>
          <a:noFill/>
          <a:ln>
            <a:noFill/>
          </a:ln>
        </p:spPr>
      </p:pic>
      <p:sp>
        <p:nvSpPr>
          <p:cNvPr id="12" name="Rectangle 11">
            <a:extLst>
              <a:ext uri="{FF2B5EF4-FFF2-40B4-BE49-F238E27FC236}">
                <a16:creationId xmlns:a16="http://schemas.microsoft.com/office/drawing/2014/main" id="{4187D377-16FC-4185-B307-4CE5B8B385E7}"/>
              </a:ext>
            </a:extLst>
          </p:cNvPr>
          <p:cNvSpPr/>
          <p:nvPr/>
        </p:nvSpPr>
        <p:spPr>
          <a:xfrm>
            <a:off x="4501408" y="1288142"/>
            <a:ext cx="6096000" cy="2031325"/>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survey  questionnaire  was sent to seniors and managers in the implementation of the  Non proliferation, safeguards, safety and security and cooperation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simple of 12  countries responses   was received (27,3 % of states responded to the questionnaire)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the data computed and analyzed  in regard to get  orientations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08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237646" y="317208"/>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Results-the Priorities and Importance of Cooperation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endParaRPr kumimoji="0" lang="en-AT" sz="4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E38AAFD8-F2AE-8EE6-75EB-23D552FC22AC}"/>
              </a:ext>
            </a:extLst>
          </p:cNvPr>
          <p:cNvSpPr txBox="1"/>
          <p:nvPr/>
        </p:nvSpPr>
        <p:spPr>
          <a:xfrm>
            <a:off x="108154" y="1209369"/>
            <a:ext cx="10662723"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data computed show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table below,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 skills needed  for non-proliferation and allied fields</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itle 1">
            <a:extLst>
              <a:ext uri="{FF2B5EF4-FFF2-40B4-BE49-F238E27FC236}">
                <a16:creationId xmlns:a16="http://schemas.microsoft.com/office/drawing/2014/main" id="{8FA2F7BE-5351-7717-BB82-E458B457F862}"/>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L</a:t>
            </a:r>
            <a:r>
              <a:rPr kumimoji="0" lang="en-GB" sz="75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eave empty – QR code will be overlayed on touchscreen</a:t>
            </a:r>
            <a:endParaRPr kumimoji="0" lang="en-AT" sz="75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12" name="Title 1">
            <a:extLst>
              <a:ext uri="{FF2B5EF4-FFF2-40B4-BE49-F238E27FC236}">
                <a16:creationId xmlns:a16="http://schemas.microsoft.com/office/drawing/2014/main" id="{FCE3BC4B-0217-E21C-EE93-AC8DFAF050BC}"/>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P2.4-123</a:t>
            </a:r>
            <a:endParaRPr kumimoji="0" lang="en-AT"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Rectangle 4">
            <a:extLst>
              <a:ext uri="{FF2B5EF4-FFF2-40B4-BE49-F238E27FC236}">
                <a16:creationId xmlns:a16="http://schemas.microsoft.com/office/drawing/2014/main" id="{3FBB0891-9455-4337-94E3-2AF828271966}"/>
              </a:ext>
            </a:extLst>
          </p:cNvPr>
          <p:cNvSpPr/>
          <p:nvPr/>
        </p:nvSpPr>
        <p:spPr>
          <a:xfrm>
            <a:off x="5901298" y="1816273"/>
            <a:ext cx="4651932"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trainings and skills for inspector, Nuclear Material Accountability staff (SSAC) are generally a need in all countries and are  a very high interest for people and countries.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analyses indicate also the needs of having persons in charge of information to the decision makers for safeguards  and  Non proliferations are  high and neceaary</a:t>
            </a:r>
          </a:p>
        </p:txBody>
      </p:sp>
      <p:pic>
        <p:nvPicPr>
          <p:cNvPr id="16" name="Image 15">
            <a:extLst>
              <a:ext uri="{FF2B5EF4-FFF2-40B4-BE49-F238E27FC236}">
                <a16:creationId xmlns:a16="http://schemas.microsoft.com/office/drawing/2014/main" id="{A5B4A974-0DF9-4AC1-BED4-61A101DAD4D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81" y="4114383"/>
            <a:ext cx="5754370" cy="2405749"/>
          </a:xfrm>
          <a:prstGeom prst="rect">
            <a:avLst/>
          </a:prstGeom>
          <a:noFill/>
          <a:ln>
            <a:noFill/>
          </a:ln>
        </p:spPr>
      </p:pic>
      <p:sp>
        <p:nvSpPr>
          <p:cNvPr id="14" name="Rectangle 13">
            <a:extLst>
              <a:ext uri="{FF2B5EF4-FFF2-40B4-BE49-F238E27FC236}">
                <a16:creationId xmlns:a16="http://schemas.microsoft.com/office/drawing/2014/main" id="{1829E90E-27CA-4A49-896C-EED1335FE97F}"/>
              </a:ext>
            </a:extLst>
          </p:cNvPr>
          <p:cNvSpPr/>
          <p:nvPr/>
        </p:nvSpPr>
        <p:spPr>
          <a:xfrm>
            <a:off x="6023218" y="4440095"/>
            <a:ext cx="4651932"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Also feedback are received  for skills reinforcement in the following topics:</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 of specialized equipment ,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training for drafting safeguards regulations , training on Non Destructive Analysis - Destructive Analysis.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5" name="Tableau 14">
            <a:extLst>
              <a:ext uri="{FF2B5EF4-FFF2-40B4-BE49-F238E27FC236}">
                <a16:creationId xmlns:a16="http://schemas.microsoft.com/office/drawing/2014/main" id="{B1B5A876-5318-4457-BDCA-9527E3F3B289}"/>
              </a:ext>
            </a:extLst>
          </p:cNvPr>
          <p:cNvGraphicFramePr>
            <a:graphicFrameLocks noGrp="1"/>
          </p:cNvGraphicFramePr>
          <p:nvPr/>
        </p:nvGraphicFramePr>
        <p:xfrm>
          <a:off x="494030" y="1751240"/>
          <a:ext cx="5099050" cy="2348484"/>
        </p:xfrm>
        <a:graphic>
          <a:graphicData uri="http://schemas.openxmlformats.org/drawingml/2006/table">
            <a:tbl>
              <a:tblPr firstRow="1" firstCol="1" bandRow="1"/>
              <a:tblGrid>
                <a:gridCol w="1699308">
                  <a:extLst>
                    <a:ext uri="{9D8B030D-6E8A-4147-A177-3AD203B41FA5}">
                      <a16:colId xmlns:a16="http://schemas.microsoft.com/office/drawing/2014/main" val="3696238608"/>
                    </a:ext>
                  </a:extLst>
                </a:gridCol>
                <a:gridCol w="1699871">
                  <a:extLst>
                    <a:ext uri="{9D8B030D-6E8A-4147-A177-3AD203B41FA5}">
                      <a16:colId xmlns:a16="http://schemas.microsoft.com/office/drawing/2014/main" val="3933896255"/>
                    </a:ext>
                  </a:extLst>
                </a:gridCol>
                <a:gridCol w="1699871">
                  <a:extLst>
                    <a:ext uri="{9D8B030D-6E8A-4147-A177-3AD203B41FA5}">
                      <a16:colId xmlns:a16="http://schemas.microsoft.com/office/drawing/2014/main" val="151647556"/>
                    </a:ext>
                  </a:extLst>
                </a:gridCol>
              </a:tblGrid>
              <a:tr h="0">
                <a:tc>
                  <a:txBody>
                    <a:bodyPr/>
                    <a:lstStyle/>
                    <a:p>
                      <a:pPr fontAlgn="t">
                        <a:lnSpc>
                          <a:spcPct val="107000"/>
                        </a:lnSpc>
                        <a:spcAft>
                          <a:spcPts val="0"/>
                        </a:spcAft>
                      </a:pPr>
                      <a:r>
                        <a:rPr lang="fr-SN" sz="1200" b="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Skills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Aft>
                          <a:spcPts val="0"/>
                        </a:spcAft>
                      </a:pPr>
                      <a:r>
                        <a:rPr lang="fr-SN" sz="1200" b="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Number of country interested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Aft>
                          <a:spcPts val="0"/>
                        </a:spcAft>
                      </a:pPr>
                      <a:r>
                        <a:rPr lang="fr-SN" sz="1200" b="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Percentage of interested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333295"/>
                  </a:ext>
                </a:extLst>
              </a:tr>
              <a:tr h="0">
                <a:tc>
                  <a:txBody>
                    <a:bodyPr/>
                    <a:lstStyle/>
                    <a:p>
                      <a:pPr fontAlgn="t">
                        <a:lnSpc>
                          <a:spcPct val="107000"/>
                        </a:lnSpc>
                        <a:spcAft>
                          <a:spcPts val="0"/>
                        </a:spcAft>
                      </a:pPr>
                      <a:r>
                        <a:rPr lang="fr-SN"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Safeguard inspectors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Aft>
                          <a:spcPts val="0"/>
                        </a:spcAft>
                      </a:pPr>
                      <a:r>
                        <a:rPr lang="fr-SN"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Aft>
                          <a:spcPts val="0"/>
                        </a:spcAft>
                      </a:pPr>
                      <a:r>
                        <a:rPr lang="fr-SN"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100%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672073"/>
                  </a:ext>
                </a:extLst>
              </a:tr>
              <a:tr h="0">
                <a:tc>
                  <a:txBody>
                    <a:bodyPr/>
                    <a:lstStyle/>
                    <a:p>
                      <a:pPr fontAlgn="t">
                        <a:lnSpc>
                          <a:spcPct val="107000"/>
                        </a:lnSpc>
                        <a:spcAft>
                          <a:spcPts val="0"/>
                        </a:spcAft>
                      </a:pPr>
                      <a:r>
                        <a:rPr lang="fr-SN"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Nuclear Material Accountability staff</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Aft>
                          <a:spcPts val="0"/>
                        </a:spcAft>
                      </a:pPr>
                      <a:r>
                        <a:rPr lang="fr-SN"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Aft>
                          <a:spcPts val="0"/>
                        </a:spcAft>
                      </a:pPr>
                      <a:r>
                        <a:rPr lang="fr-SN"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100%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807534"/>
                  </a:ext>
                </a:extLst>
              </a:tr>
              <a:tr h="0">
                <a:tc>
                  <a:txBody>
                    <a:bodyPr/>
                    <a:lstStyle/>
                    <a:p>
                      <a:pPr fontAlgn="t">
                        <a:lnSpc>
                          <a:spcPct val="107000"/>
                        </a:lnSpc>
                        <a:spcAft>
                          <a:spcPts val="0"/>
                        </a:spcAft>
                      </a:pPr>
                      <a:r>
                        <a:rPr lang="en-US"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Staff for the information for decision making</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Aft>
                          <a:spcPts val="0"/>
                        </a:spcAft>
                      </a:pPr>
                      <a:r>
                        <a:rPr lang="fr-SN"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Aft>
                          <a:spcPts val="0"/>
                        </a:spcAft>
                      </a:pPr>
                      <a:r>
                        <a:rPr lang="fr-SN"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75%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7099875"/>
                  </a:ext>
                </a:extLst>
              </a:tr>
              <a:tr h="0">
                <a:tc>
                  <a:txBody>
                    <a:bodyPr/>
                    <a:lstStyle/>
                    <a:p>
                      <a:pPr fontAlgn="t">
                        <a:lnSpc>
                          <a:spcPct val="107000"/>
                        </a:lnSpc>
                        <a:spcAft>
                          <a:spcPts val="0"/>
                        </a:spcAft>
                      </a:pPr>
                      <a:r>
                        <a:rPr lang="en-US"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staff in charge of promotion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Aft>
                          <a:spcPts val="0"/>
                        </a:spcAft>
                      </a:pPr>
                      <a:r>
                        <a:rPr lang="fr-SN"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0"/>
                        </a:spcAft>
                      </a:pPr>
                      <a:r>
                        <a:rPr lang="fr-SN"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0"/>
                        </a:spcAft>
                      </a:pPr>
                      <a:r>
                        <a:rPr lang="fr-SN"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Aft>
                          <a:spcPts val="0"/>
                        </a:spcAft>
                      </a:pPr>
                      <a:r>
                        <a:rPr lang="fr-SN"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18%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589683"/>
                  </a:ext>
                </a:extLst>
              </a:tr>
              <a:tr h="0">
                <a:tc>
                  <a:txBody>
                    <a:bodyPr/>
                    <a:lstStyle/>
                    <a:p>
                      <a:pPr fontAlgn="t">
                        <a:lnSpc>
                          <a:spcPct val="107000"/>
                        </a:lnSpc>
                        <a:spcAft>
                          <a:spcPts val="0"/>
                        </a:spcAft>
                      </a:pPr>
                      <a:r>
                        <a:rPr lang="fr-SN"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Public Information Staff</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Aft>
                          <a:spcPts val="0"/>
                        </a:spcAft>
                      </a:pPr>
                      <a:r>
                        <a:rPr lang="fr-SN"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Aft>
                          <a:spcPts val="0"/>
                        </a:spcAft>
                      </a:pPr>
                      <a:r>
                        <a:rPr lang="fr-SN"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21%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762403"/>
                  </a:ext>
                </a:extLst>
              </a:tr>
              <a:tr h="0">
                <a:tc>
                  <a:txBody>
                    <a:bodyPr/>
                    <a:lstStyle/>
                    <a:p>
                      <a:pPr fontAlgn="t">
                        <a:lnSpc>
                          <a:spcPct val="107000"/>
                        </a:lnSpc>
                        <a:spcAft>
                          <a:spcPts val="0"/>
                        </a:spcAft>
                      </a:pPr>
                      <a:r>
                        <a:rPr lang="fr-SN"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Other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Aft>
                          <a:spcPts val="0"/>
                        </a:spcAft>
                      </a:pPr>
                      <a:r>
                        <a:rPr lang="fr-SN"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Aft>
                          <a:spcPts val="0"/>
                        </a:spcAft>
                      </a:pPr>
                      <a:r>
                        <a:rPr lang="fr-SN"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8%</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1574289"/>
                  </a:ext>
                </a:extLst>
              </a:tr>
            </a:tbl>
          </a:graphicData>
        </a:graphic>
      </p:graphicFrame>
    </p:spTree>
    <p:extLst>
      <p:ext uri="{BB962C8B-B14F-4D97-AF65-F5344CB8AC3E}">
        <p14:creationId xmlns:p14="http://schemas.microsoft.com/office/powerpoint/2010/main" val="1889846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Conclusion</a:t>
            </a:r>
            <a:endParaRPr kumimoji="0" lang="en-AT" sz="4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A467EE05-77F3-87D9-BFA6-EC4C29B2EFF8}"/>
              </a:ext>
            </a:extLst>
          </p:cNvPr>
          <p:cNvSpPr txBox="1"/>
          <p:nvPr/>
        </p:nvSpPr>
        <p:spPr>
          <a:xfrm>
            <a:off x="108154" y="1203141"/>
            <a:ext cx="10662723"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study  identify the cooperation of the CTBTO as key element able to   help  implementing the AFCONE mission  in the context of growing interests on the introduction of nuclear power in Africa,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know that trainings and skills  are need  and priority in all countries and are a very high interest for people , Many of these skills  fall in the domain of activities covered  by CTBTO ( OSI, verification, Non proliferation,, </a:t>
            </a:r>
          </a:p>
        </p:txBody>
      </p:sp>
      <p:sp>
        <p:nvSpPr>
          <p:cNvPr id="7" name="Title 1">
            <a:extLst>
              <a:ext uri="{FF2B5EF4-FFF2-40B4-BE49-F238E27FC236}">
                <a16:creationId xmlns:a16="http://schemas.microsoft.com/office/drawing/2014/main" id="{6A93DF22-F8C2-D752-AFC3-F23553876E1A}"/>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L</a:t>
            </a:r>
            <a:r>
              <a:rPr kumimoji="0" lang="en-GB" sz="75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eave empty – QR code will be overlayed on touchscreen</a:t>
            </a:r>
            <a:endParaRPr kumimoji="0" lang="en-AT" sz="75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8" name="Title 1">
            <a:extLst>
              <a:ext uri="{FF2B5EF4-FFF2-40B4-BE49-F238E27FC236}">
                <a16:creationId xmlns:a16="http://schemas.microsoft.com/office/drawing/2014/main" id="{851291E9-1169-E246-528F-2152C0A12DD8}"/>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P2.4-123</a:t>
            </a:r>
            <a:endParaRPr kumimoji="0" lang="en-AT"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6" name="Rectangle 5">
            <a:extLst>
              <a:ext uri="{FF2B5EF4-FFF2-40B4-BE49-F238E27FC236}">
                <a16:creationId xmlns:a16="http://schemas.microsoft.com/office/drawing/2014/main" id="{FA8D83E7-A899-4D97-935C-78C71A6DCD3B}"/>
              </a:ext>
            </a:extLst>
          </p:cNvPr>
          <p:cNvSpPr/>
          <p:nvPr/>
        </p:nvSpPr>
        <p:spPr>
          <a:xfrm>
            <a:off x="108154" y="2484624"/>
            <a:ext cx="10297352"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regarding the capacity building and support and train  cover the staff of:</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advisers, managers and specialists in government,</a:t>
            </a:r>
          </a:p>
          <a:p>
            <a:pPr marL="0" marR="0" lvl="0" indent="-342900" algn="just"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industry, and technical support experts</a:t>
            </a:r>
          </a:p>
          <a:p>
            <a:pPr marL="0" marR="0" lvl="0" indent="-342900" algn="just"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-decision makers</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3">
            <a:extLst>
              <a:ext uri="{FF2B5EF4-FFF2-40B4-BE49-F238E27FC236}">
                <a16:creationId xmlns:a16="http://schemas.microsoft.com/office/drawing/2014/main" id="{76387075-9803-43D0-903A-8A8F1148804A}"/>
              </a:ext>
            </a:extLst>
          </p:cNvPr>
          <p:cNvSpPr txBox="1"/>
          <p:nvPr/>
        </p:nvSpPr>
        <p:spPr>
          <a:xfrm>
            <a:off x="248728" y="3522644"/>
            <a:ext cx="10567229" cy="2539670"/>
          </a:xfrm>
          <a:prstGeom prst="rect">
            <a:avLst/>
          </a:prstGeom>
          <a:noFill/>
        </p:spPr>
        <p:txBody>
          <a:bodyPr wrap="square">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References</a:t>
            </a: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rPr>
              <a:t>[1]https://world-nuclear.org/information-library/safety-and-security/non-proliferation/safeguards-to-prevent-nuclear-proliferation.aspx</a:t>
            </a: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rPr>
              <a:t>[2]https://world-nuclear.org/information-library/safety-and-security/safety-of-plants/liability-for-nuclear-damage.aspx</a:t>
            </a: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rPr>
              <a:t>[3] AFRICAN NUCLEAR WEAPON-FREE ZONE TREATY (PELINDABA TREATY)</a:t>
            </a: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rPr>
              <a:t>[4]https://www.un.org/africarenewal/fr/magazine/ao%C3%BBt-novembre2018/l%E2%80%99afrique-pr%C3%AAte-pour-le-nucl%C3%A9aire</a:t>
            </a:r>
          </a:p>
        </p:txBody>
      </p:sp>
    </p:spTree>
    <p:extLst>
      <p:ext uri="{BB962C8B-B14F-4D97-AF65-F5344CB8AC3E}">
        <p14:creationId xmlns:p14="http://schemas.microsoft.com/office/powerpoint/2010/main" val="101650696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2812</TotalTime>
  <Words>1017</Words>
  <Application>Microsoft Office PowerPoint</Application>
  <PresentationFormat>Grand écran</PresentationFormat>
  <Paragraphs>91</Paragraphs>
  <Slides>6</Slides>
  <Notes>1</Notes>
  <HiddenSlides>0</HiddenSlides>
  <MMClips>0</MMClips>
  <ScaleCrop>false</ScaleCrop>
  <HeadingPairs>
    <vt:vector size="6" baseType="variant">
      <vt:variant>
        <vt:lpstr>Polices utilisées</vt:lpstr>
      </vt:variant>
      <vt:variant>
        <vt:i4>2</vt:i4>
      </vt:variant>
      <vt:variant>
        <vt:lpstr>Thème</vt:lpstr>
      </vt:variant>
      <vt:variant>
        <vt:i4>3</vt:i4>
      </vt:variant>
      <vt:variant>
        <vt:lpstr>Titres des diapositives</vt:lpstr>
      </vt:variant>
      <vt:variant>
        <vt:i4>6</vt:i4>
      </vt:variant>
    </vt:vector>
  </HeadingPairs>
  <TitlesOfParts>
    <vt:vector size="11" baseType="lpstr">
      <vt:lpstr>Arial</vt:lpstr>
      <vt:lpstr>Calibri</vt:lpstr>
      <vt:lpstr>Custom Design</vt:lpstr>
      <vt:lpstr>Office Theme</vt:lpstr>
      <vt:lpstr>1_Custom Design</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Bamba DATH</cp:lastModifiedBy>
  <cp:revision>33</cp:revision>
  <dcterms:created xsi:type="dcterms:W3CDTF">2023-04-18T13:25:54Z</dcterms:created>
  <dcterms:modified xsi:type="dcterms:W3CDTF">2023-06-11T18:03:21Z</dcterms:modified>
</cp:coreProperties>
</file>