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3" r:id="rId7"/>
    <p:sldId id="260" r:id="rId8"/>
    <p:sldId id="261" r:id="rId9"/>
    <p:sldId id="262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iR170jtNqKtsXZWpa0icxmmCHd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6534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18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4713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0436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0981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5605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4169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051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166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10"/>
          <p:cNvGrpSpPr/>
          <p:nvPr/>
        </p:nvGrpSpPr>
        <p:grpSpPr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34" name="Google Shape;34;p10"/>
            <p:cNvSpPr/>
            <p:nvPr/>
          </p:nvSpPr>
          <p:spPr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7000" y="3407"/>
              <a:ext cx="518" cy="516"/>
            </a:xfrm>
            <a:custGeom>
              <a:avLst/>
              <a:gdLst/>
              <a:ahLst/>
              <a:cxnLst/>
              <a:rect l="l" t="t" r="r" b="b"/>
              <a:pathLst>
                <a:path w="1542" h="1542" extrusionOk="0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6993" y="3400"/>
              <a:ext cx="532" cy="530"/>
            </a:xfrm>
            <a:custGeom>
              <a:avLst/>
              <a:gdLst/>
              <a:ahLst/>
              <a:cxnLst/>
              <a:rect l="l" t="t" r="r" b="b"/>
              <a:pathLst>
                <a:path w="1582" h="1581" extrusionOk="0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../slides/slide8.xml"/><Relationship Id="rId5" Type="http://schemas.openxmlformats.org/officeDocument/2006/relationships/slide" Target="../slides/slide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../slides/slide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8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pn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png"/><Relationship Id="rId23" Type="http://schemas.openxmlformats.org/officeDocument/2006/relationships/slide" Target="../slides/slide7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png"/><Relationship Id="rId22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124" y="400850"/>
            <a:ext cx="2039389" cy="1019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9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5118" y="1927567"/>
            <a:ext cx="18034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9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19167" y="1927567"/>
            <a:ext cx="18034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9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69433" y="1927567"/>
            <a:ext cx="18034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9">
            <a:hlinkClick r:id="rId11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73482" y="1927567"/>
            <a:ext cx="18034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9">
            <a:hlinkClick r:id="" action="ppaction://hlinkshowjump?jump=nextslide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379720" y="3624775"/>
            <a:ext cx="1432560" cy="3962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2" name="Google Shape;12;p9"/>
          <p:cNvGrpSpPr/>
          <p:nvPr/>
        </p:nvGrpSpPr>
        <p:grpSpPr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13" name="Google Shape;13;p9"/>
            <p:cNvSpPr/>
            <p:nvPr/>
          </p:nvSpPr>
          <p:spPr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9"/>
            <p:cNvSpPr/>
            <p:nvPr/>
          </p:nvSpPr>
          <p:spPr>
            <a:xfrm>
              <a:off x="1733" y="1847"/>
              <a:ext cx="1226" cy="1227"/>
            </a:xfrm>
            <a:custGeom>
              <a:avLst/>
              <a:gdLst/>
              <a:ahLst/>
              <a:cxnLst/>
              <a:rect l="l" t="t" r="r" b="b"/>
              <a:pathLst>
                <a:path w="1849" h="1850" extrusionOk="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9"/>
            <p:cNvSpPr/>
            <p:nvPr/>
          </p:nvSpPr>
          <p:spPr>
            <a:xfrm>
              <a:off x="1720" y="1835"/>
              <a:ext cx="1253" cy="1252"/>
            </a:xfrm>
            <a:custGeom>
              <a:avLst/>
              <a:gdLst/>
              <a:ahLst/>
              <a:cxnLst/>
              <a:rect l="l" t="t" r="r" b="b"/>
              <a:pathLst>
                <a:path w="1889" h="1888" extrusionOk="0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16;p9"/>
          <p:cNvGrpSpPr/>
          <p:nvPr/>
        </p:nvGrpSpPr>
        <p:grpSpPr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17" name="Google Shape;17;p9"/>
            <p:cNvSpPr/>
            <p:nvPr/>
          </p:nvSpPr>
          <p:spPr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9"/>
            <p:cNvSpPr/>
            <p:nvPr/>
          </p:nvSpPr>
          <p:spPr>
            <a:xfrm>
              <a:off x="1733" y="1847"/>
              <a:ext cx="1226" cy="1227"/>
            </a:xfrm>
            <a:custGeom>
              <a:avLst/>
              <a:gdLst/>
              <a:ahLst/>
              <a:cxnLst/>
              <a:rect l="l" t="t" r="r" b="b"/>
              <a:pathLst>
                <a:path w="1849" h="1850" extrusionOk="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9"/>
            <p:cNvSpPr/>
            <p:nvPr/>
          </p:nvSpPr>
          <p:spPr>
            <a:xfrm>
              <a:off x="1720" y="1835"/>
              <a:ext cx="1253" cy="1252"/>
            </a:xfrm>
            <a:custGeom>
              <a:avLst/>
              <a:gdLst/>
              <a:ahLst/>
              <a:cxnLst/>
              <a:rect l="l" t="t" r="r" b="b"/>
              <a:pathLst>
                <a:path w="1889" h="1888" extrusionOk="0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9"/>
          <p:cNvGrpSpPr/>
          <p:nvPr/>
        </p:nvGrpSpPr>
        <p:grpSpPr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21" name="Google Shape;21;p9"/>
            <p:cNvSpPr/>
            <p:nvPr/>
          </p:nvSpPr>
          <p:spPr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9"/>
            <p:cNvSpPr/>
            <p:nvPr/>
          </p:nvSpPr>
          <p:spPr>
            <a:xfrm>
              <a:off x="1733" y="1847"/>
              <a:ext cx="1226" cy="1227"/>
            </a:xfrm>
            <a:custGeom>
              <a:avLst/>
              <a:gdLst/>
              <a:ahLst/>
              <a:cxnLst/>
              <a:rect l="l" t="t" r="r" b="b"/>
              <a:pathLst>
                <a:path w="1849" h="1850" extrusionOk="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9"/>
            <p:cNvSpPr/>
            <p:nvPr/>
          </p:nvSpPr>
          <p:spPr>
            <a:xfrm>
              <a:off x="1720" y="1835"/>
              <a:ext cx="1253" cy="1252"/>
            </a:xfrm>
            <a:custGeom>
              <a:avLst/>
              <a:gdLst/>
              <a:ahLst/>
              <a:cxnLst/>
              <a:rect l="l" t="t" r="r" b="b"/>
              <a:pathLst>
                <a:path w="1889" h="1888" extrusionOk="0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;p9"/>
          <p:cNvGrpSpPr/>
          <p:nvPr/>
        </p:nvGrpSpPr>
        <p:grpSpPr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25" name="Google Shape;25;p9"/>
            <p:cNvSpPr/>
            <p:nvPr/>
          </p:nvSpPr>
          <p:spPr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9"/>
            <p:cNvSpPr/>
            <p:nvPr/>
          </p:nvSpPr>
          <p:spPr>
            <a:xfrm>
              <a:off x="1733" y="1847"/>
              <a:ext cx="1226" cy="1227"/>
            </a:xfrm>
            <a:custGeom>
              <a:avLst/>
              <a:gdLst/>
              <a:ahLst/>
              <a:cxnLst/>
              <a:rect l="l" t="t" r="r" b="b"/>
              <a:pathLst>
                <a:path w="1849" h="1850" extrusionOk="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9"/>
            <p:cNvSpPr/>
            <p:nvPr/>
          </p:nvSpPr>
          <p:spPr>
            <a:xfrm>
              <a:off x="1720" y="1835"/>
              <a:ext cx="1253" cy="1252"/>
            </a:xfrm>
            <a:custGeom>
              <a:avLst/>
              <a:gdLst/>
              <a:ahLst/>
              <a:cxnLst/>
              <a:rect l="l" t="t" r="r" b="b"/>
              <a:pathLst>
                <a:path w="1889" h="1888" extrusionOk="0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9"/>
          <p:cNvGrpSpPr/>
          <p:nvPr/>
        </p:nvGrpSpPr>
        <p:grpSpPr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29" name="Google Shape;29;p9"/>
            <p:cNvSpPr/>
            <p:nvPr/>
          </p:nvSpPr>
          <p:spPr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9"/>
            <p:cNvSpPr/>
            <p:nvPr/>
          </p:nvSpPr>
          <p:spPr>
            <a:xfrm>
              <a:off x="3389" y="4004"/>
              <a:ext cx="902" cy="149"/>
            </a:xfrm>
            <a:custGeom>
              <a:avLst/>
              <a:gdLst/>
              <a:ahLst/>
              <a:cxnLst/>
              <a:rect l="l" t="t" r="r" b="b"/>
              <a:pathLst>
                <a:path w="1913" h="349" extrusionOk="0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9"/>
            <p:cNvSpPr/>
            <p:nvPr/>
          </p:nvSpPr>
          <p:spPr>
            <a:xfrm>
              <a:off x="3365" y="3987"/>
              <a:ext cx="959" cy="159"/>
            </a:xfrm>
            <a:custGeom>
              <a:avLst/>
              <a:gdLst/>
              <a:ahLst/>
              <a:cxnLst/>
              <a:rect l="l" t="t" r="r" b="b"/>
              <a:pathLst>
                <a:path w="1953" h="388" extrusionOk="0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1">
            <a:hlinkClick r:id="" action="ppaction://hlinkshowjump?jump=firstslide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416375" y="2263000"/>
            <a:ext cx="213360" cy="2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1">
            <a:hlinkClick r:id="" action="ppaction://hlinkshowjump?jump=nextslide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629735" y="4211192"/>
            <a:ext cx="20955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1">
            <a:hlinkClick r:id="" action="ppaction://hlinkshowjump?jump=previousslide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206825" y="4216497"/>
            <a:ext cx="209550" cy="209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41;p11"/>
          <p:cNvGrpSpPr/>
          <p:nvPr/>
        </p:nvGrpSpPr>
        <p:grpSpPr>
          <a:xfrm>
            <a:off x="11020425" y="5397501"/>
            <a:ext cx="1008063" cy="1219199"/>
            <a:chOff x="6942" y="3400"/>
            <a:chExt cx="635" cy="768"/>
          </a:xfrm>
        </p:grpSpPr>
        <p:sp>
          <p:nvSpPr>
            <p:cNvPr id="42" name="Google Shape;42;p11"/>
            <p:cNvSpPr/>
            <p:nvPr/>
          </p:nvSpPr>
          <p:spPr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11"/>
            <p:cNvSpPr/>
            <p:nvPr/>
          </p:nvSpPr>
          <p:spPr>
            <a:xfrm>
              <a:off x="6949" y="4028"/>
              <a:ext cx="621" cy="133"/>
            </a:xfrm>
            <a:custGeom>
              <a:avLst/>
              <a:gdLst/>
              <a:ahLst/>
              <a:cxnLst/>
              <a:rect l="l" t="t" r="r" b="b"/>
              <a:pathLst>
                <a:path w="1849" h="397" extrusionOk="0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11"/>
            <p:cNvSpPr/>
            <p:nvPr/>
          </p:nvSpPr>
          <p:spPr>
            <a:xfrm>
              <a:off x="6942" y="4022"/>
              <a:ext cx="635" cy="146"/>
            </a:xfrm>
            <a:custGeom>
              <a:avLst/>
              <a:gdLst/>
              <a:ahLst/>
              <a:cxnLst/>
              <a:rect l="l" t="t" r="r" b="b"/>
              <a:pathLst>
                <a:path w="1889" h="436" extrusionOk="0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11"/>
            <p:cNvSpPr/>
            <p:nvPr/>
          </p:nvSpPr>
          <p:spPr>
            <a:xfrm>
              <a:off x="7000" y="3407"/>
              <a:ext cx="518" cy="516"/>
            </a:xfrm>
            <a:custGeom>
              <a:avLst/>
              <a:gdLst/>
              <a:ahLst/>
              <a:cxnLst/>
              <a:rect l="l" t="t" r="r" b="b"/>
              <a:pathLst>
                <a:path w="1542" h="1542" extrusionOk="0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11"/>
            <p:cNvSpPr/>
            <p:nvPr/>
          </p:nvSpPr>
          <p:spPr>
            <a:xfrm>
              <a:off x="6993" y="3400"/>
              <a:ext cx="532" cy="530"/>
            </a:xfrm>
            <a:custGeom>
              <a:avLst/>
              <a:gdLst/>
              <a:ahLst/>
              <a:cxnLst/>
              <a:rect l="l" t="t" r="r" b="b"/>
              <a:pathLst>
                <a:path w="1582" h="1581" extrusionOk="0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" name="Google Shape;47;p11">
            <a:hlinkClick r:id="rId17" action="ppaction://hlinksldjump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060217" y="2647996"/>
            <a:ext cx="933450" cy="1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1">
            <a:hlinkClick r:id="rId19" action="ppaction://hlinksldjump"/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1060217" y="2954826"/>
            <a:ext cx="933450" cy="1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1">
            <a:hlinkClick r:id="rId21" action="ppaction://hlinksldjump"/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1060217" y="3261656"/>
            <a:ext cx="933450" cy="1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1">
            <a:hlinkClick r:id="rId23" action="ppaction://hlinksldjump"/>
          </p:cNvPr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1060217" y="3568486"/>
            <a:ext cx="933450" cy="1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1">
            <a:hlinkClick r:id="rId25" action="ppaction://hlinksldjump"/>
          </p:cNvPr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1060217" y="3872988"/>
            <a:ext cx="933450" cy="1841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"/>
          <p:cNvSpPr txBox="1"/>
          <p:nvPr/>
        </p:nvSpPr>
        <p:spPr>
          <a:xfrm>
            <a:off x="2682932" y="278271"/>
            <a:ext cx="6826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Paraguay NDC </a:t>
            </a:r>
            <a:r>
              <a:rPr lang="es-ES" sz="20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Evolution</a:t>
            </a:r>
            <a:endParaRPr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Ayala H.</a:t>
            </a:r>
            <a:r>
              <a:rPr lang="es-ES" sz="1800" dirty="0">
                <a:solidFill>
                  <a:schemeClr val="lt1"/>
                </a:solidFill>
              </a:rPr>
              <a:t>,</a:t>
            </a:r>
            <a:r>
              <a:rPr lang="es-E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Caballero </a:t>
            </a:r>
            <a:r>
              <a:rPr lang="es-E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s-ES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., Figueres V.,</a:t>
            </a:r>
            <a:r>
              <a:rPr lang="es-ES" sz="18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Fugarazzo</a:t>
            </a:r>
            <a:r>
              <a:rPr lang="es-ES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R., Gadea M. 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Facultad de Ciencias Exactas y Naturales – Universidad Nacional de Asunción</a:t>
            </a: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178629" y="2958859"/>
            <a:ext cx="2086776" cy="206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1">
            <a:normAutofit fontScale="850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ES" sz="1200" dirty="0" smtClean="0">
                <a:solidFill>
                  <a:schemeClr val="dk1"/>
                </a:solidFill>
              </a:rPr>
              <a:t>In 2012 Paraguay </a:t>
            </a:r>
            <a:r>
              <a:rPr lang="es-ES" sz="1200" dirty="0" err="1" smtClean="0">
                <a:solidFill>
                  <a:schemeClr val="dk1"/>
                </a:solidFill>
              </a:rPr>
              <a:t>with</a:t>
            </a:r>
            <a:r>
              <a:rPr lang="es-ES" sz="1200" dirty="0" smtClean="0">
                <a:solidFill>
                  <a:schemeClr val="dk1"/>
                </a:solidFill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</a:rPr>
              <a:t>the</a:t>
            </a:r>
            <a:r>
              <a:rPr lang="es-ES" sz="1200" dirty="0" smtClean="0">
                <a:solidFill>
                  <a:schemeClr val="dk1"/>
                </a:solidFill>
              </a:rPr>
              <a:t>  </a:t>
            </a:r>
            <a:r>
              <a:rPr lang="es-ES" sz="1200" dirty="0" err="1" smtClean="0">
                <a:solidFill>
                  <a:schemeClr val="dk1"/>
                </a:solidFill>
              </a:rPr>
              <a:t>help</a:t>
            </a:r>
            <a:r>
              <a:rPr lang="es-ES" sz="1200" dirty="0" smtClean="0">
                <a:solidFill>
                  <a:schemeClr val="dk1"/>
                </a:solidFill>
              </a:rPr>
              <a:t> of CTBTO </a:t>
            </a:r>
            <a:r>
              <a:rPr lang="es-ES" sz="1200" dirty="0" err="1" smtClean="0">
                <a:solidFill>
                  <a:schemeClr val="dk1"/>
                </a:solidFill>
              </a:rPr>
              <a:t>installed</a:t>
            </a:r>
            <a:r>
              <a:rPr lang="es-ES" sz="1200" dirty="0" smtClean="0">
                <a:solidFill>
                  <a:schemeClr val="dk1"/>
                </a:solidFill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</a:rPr>
              <a:t>the</a:t>
            </a:r>
            <a:r>
              <a:rPr lang="es-ES" sz="1200" dirty="0" smtClean="0">
                <a:solidFill>
                  <a:schemeClr val="dk1"/>
                </a:solidFill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</a:rPr>
              <a:t>National</a:t>
            </a:r>
            <a:r>
              <a:rPr lang="es-ES" sz="1200" dirty="0" smtClean="0">
                <a:solidFill>
                  <a:schemeClr val="dk1"/>
                </a:solidFill>
              </a:rPr>
              <a:t> Data Center (NDC), </a:t>
            </a:r>
            <a:r>
              <a:rPr lang="es-ES" sz="1200" dirty="0" err="1" smtClean="0">
                <a:solidFill>
                  <a:schemeClr val="dk1"/>
                </a:solidFill>
              </a:rPr>
              <a:t>installing</a:t>
            </a:r>
            <a:r>
              <a:rPr lang="es-ES" sz="1200" dirty="0" smtClean="0">
                <a:solidFill>
                  <a:schemeClr val="dk1"/>
                </a:solidFill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</a:rPr>
              <a:t>the</a:t>
            </a:r>
            <a:r>
              <a:rPr lang="es-ES" sz="1200" dirty="0" smtClean="0">
                <a:solidFill>
                  <a:schemeClr val="dk1"/>
                </a:solidFill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</a:rPr>
              <a:t>Capacity</a:t>
            </a:r>
            <a:r>
              <a:rPr lang="es-ES" sz="1200" dirty="0" smtClean="0">
                <a:solidFill>
                  <a:schemeClr val="dk1"/>
                </a:solidFill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</a:rPr>
              <a:t>Buildng</a:t>
            </a:r>
            <a:r>
              <a:rPr lang="es-ES" sz="1200" dirty="0" smtClean="0">
                <a:solidFill>
                  <a:schemeClr val="dk1"/>
                </a:solidFill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</a:rPr>
              <a:t>System</a:t>
            </a:r>
            <a:r>
              <a:rPr lang="es-ES" sz="1200" dirty="0" smtClean="0">
                <a:solidFill>
                  <a:schemeClr val="dk1"/>
                </a:solidFill>
              </a:rPr>
              <a:t> Server, </a:t>
            </a:r>
            <a:r>
              <a:rPr lang="es-ES" sz="1200" dirty="0" err="1" smtClean="0">
                <a:solidFill>
                  <a:schemeClr val="dk1"/>
                </a:solidFill>
              </a:rPr>
              <a:t>then</a:t>
            </a:r>
            <a:r>
              <a:rPr lang="es-ES" sz="1200" dirty="0" smtClean="0">
                <a:solidFill>
                  <a:schemeClr val="dk1"/>
                </a:solidFill>
              </a:rPr>
              <a:t> in 2016 a Project </a:t>
            </a:r>
            <a:r>
              <a:rPr lang="es-ES" sz="1200" dirty="0" err="1" smtClean="0">
                <a:solidFill>
                  <a:schemeClr val="dk1"/>
                </a:solidFill>
              </a:rPr>
              <a:t>with</a:t>
            </a:r>
            <a:r>
              <a:rPr lang="es-ES" sz="1200" dirty="0" smtClean="0">
                <a:solidFill>
                  <a:schemeClr val="dk1"/>
                </a:solidFill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</a:rPr>
              <a:t>the</a:t>
            </a:r>
            <a:r>
              <a:rPr lang="es-ES" sz="1200" dirty="0" smtClean="0">
                <a:solidFill>
                  <a:schemeClr val="dk1"/>
                </a:solidFill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</a:rPr>
              <a:t>University</a:t>
            </a:r>
            <a:r>
              <a:rPr lang="es-ES" sz="1200" dirty="0" smtClean="0">
                <a:solidFill>
                  <a:schemeClr val="dk1"/>
                </a:solidFill>
              </a:rPr>
              <a:t> of Sao Paulo (</a:t>
            </a:r>
            <a:r>
              <a:rPr lang="es-ES" sz="1200" dirty="0" err="1" smtClean="0">
                <a:solidFill>
                  <a:schemeClr val="dk1"/>
                </a:solidFill>
              </a:rPr>
              <a:t>Institute</a:t>
            </a:r>
            <a:r>
              <a:rPr lang="es-ES" sz="1200" dirty="0" smtClean="0">
                <a:solidFill>
                  <a:schemeClr val="dk1"/>
                </a:solidFill>
              </a:rPr>
              <a:t> of </a:t>
            </a:r>
            <a:r>
              <a:rPr lang="es-ES" sz="1200" dirty="0" err="1" smtClean="0">
                <a:solidFill>
                  <a:schemeClr val="dk1"/>
                </a:solidFill>
              </a:rPr>
              <a:t>Astronomy</a:t>
            </a:r>
            <a:r>
              <a:rPr lang="es-ES" sz="1200" dirty="0" smtClean="0">
                <a:solidFill>
                  <a:schemeClr val="dk1"/>
                </a:solidFill>
              </a:rPr>
              <a:t> and </a:t>
            </a:r>
            <a:r>
              <a:rPr lang="es-ES" sz="1200" dirty="0" err="1" smtClean="0">
                <a:solidFill>
                  <a:schemeClr val="dk1"/>
                </a:solidFill>
              </a:rPr>
              <a:t>Geophysics</a:t>
            </a:r>
            <a:r>
              <a:rPr lang="es-ES" sz="1200" dirty="0" smtClean="0">
                <a:solidFill>
                  <a:schemeClr val="dk1"/>
                </a:solidFill>
              </a:rPr>
              <a:t>) of </a:t>
            </a:r>
            <a:r>
              <a:rPr lang="es-ES" sz="1200" dirty="0" err="1" smtClean="0">
                <a:solidFill>
                  <a:schemeClr val="dk1"/>
                </a:solidFill>
              </a:rPr>
              <a:t>Brazil</a:t>
            </a:r>
            <a:r>
              <a:rPr lang="es-ES" sz="1200" dirty="0" smtClean="0">
                <a:solidFill>
                  <a:schemeClr val="dk1"/>
                </a:solidFill>
              </a:rPr>
              <a:t>, </a:t>
            </a:r>
            <a:r>
              <a:rPr lang="es-ES" sz="1200" dirty="0" err="1" smtClean="0">
                <a:solidFill>
                  <a:schemeClr val="dk1"/>
                </a:solidFill>
              </a:rPr>
              <a:t>was</a:t>
            </a:r>
            <a:r>
              <a:rPr lang="es-ES" sz="1200" dirty="0" smtClean="0">
                <a:solidFill>
                  <a:schemeClr val="dk1"/>
                </a:solidFill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</a:rPr>
              <a:t>they</a:t>
            </a:r>
            <a:r>
              <a:rPr lang="es-ES" sz="1200" dirty="0" smtClean="0">
                <a:solidFill>
                  <a:schemeClr val="dk1"/>
                </a:solidFill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</a:rPr>
              <a:t>installed</a:t>
            </a:r>
            <a:r>
              <a:rPr lang="es-ES" sz="1200" dirty="0" smtClean="0">
                <a:solidFill>
                  <a:schemeClr val="dk1"/>
                </a:solidFill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</a:rPr>
              <a:t>sensors</a:t>
            </a:r>
            <a:r>
              <a:rPr lang="es-ES" sz="1200" dirty="0" smtClean="0">
                <a:solidFill>
                  <a:schemeClr val="dk1"/>
                </a:solidFill>
              </a:rPr>
              <a:t> in </a:t>
            </a:r>
            <a:r>
              <a:rPr lang="es-ES" sz="1200" dirty="0" err="1" smtClean="0">
                <a:solidFill>
                  <a:schemeClr val="dk1"/>
                </a:solidFill>
              </a:rPr>
              <a:t>the</a:t>
            </a:r>
            <a:r>
              <a:rPr lang="es-ES" sz="1200" dirty="0" smtClean="0">
                <a:solidFill>
                  <a:schemeClr val="dk1"/>
                </a:solidFill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</a:rPr>
              <a:t>Paraguayan</a:t>
            </a:r>
            <a:r>
              <a:rPr lang="es-ES" sz="1200" dirty="0" smtClean="0">
                <a:solidFill>
                  <a:schemeClr val="dk1"/>
                </a:solidFill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</a:rPr>
              <a:t>territory</a:t>
            </a:r>
            <a:r>
              <a:rPr lang="es-ES" sz="1200" dirty="0" smtClean="0">
                <a:solidFill>
                  <a:schemeClr val="dk1"/>
                </a:solidFill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</a:rPr>
              <a:t>that</a:t>
            </a:r>
            <a:r>
              <a:rPr lang="es-ES" sz="1200" dirty="0" smtClean="0">
                <a:solidFill>
                  <a:schemeClr val="dk1"/>
                </a:solidFill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</a:rPr>
              <a:t>transmitted</a:t>
            </a:r>
            <a:r>
              <a:rPr lang="es-ES" sz="1200" dirty="0" smtClean="0">
                <a:solidFill>
                  <a:schemeClr val="dk1"/>
                </a:solidFill>
              </a:rPr>
              <a:t> data in real time to </a:t>
            </a:r>
            <a:r>
              <a:rPr lang="es-ES" sz="1200" dirty="0" err="1" smtClean="0">
                <a:solidFill>
                  <a:schemeClr val="dk1"/>
                </a:solidFill>
              </a:rPr>
              <a:t>the</a:t>
            </a:r>
            <a:r>
              <a:rPr lang="es-ES" sz="1200" dirty="0" smtClean="0">
                <a:solidFill>
                  <a:schemeClr val="dk1"/>
                </a:solidFill>
              </a:rPr>
              <a:t> server, and </a:t>
            </a:r>
            <a:r>
              <a:rPr lang="es-ES" sz="1200" dirty="0" err="1" smtClean="0">
                <a:solidFill>
                  <a:schemeClr val="dk1"/>
                </a:solidFill>
              </a:rPr>
              <a:t>finally</a:t>
            </a:r>
            <a:r>
              <a:rPr lang="es-ES" sz="1200" dirty="0" smtClean="0">
                <a:solidFill>
                  <a:schemeClr val="dk1"/>
                </a:solidFill>
              </a:rPr>
              <a:t>  in 2019 </a:t>
            </a:r>
            <a:r>
              <a:rPr lang="es-ES" sz="1200" dirty="0" err="1" smtClean="0">
                <a:solidFill>
                  <a:schemeClr val="dk1"/>
                </a:solidFill>
              </a:rPr>
              <a:t>with</a:t>
            </a:r>
            <a:r>
              <a:rPr lang="es-ES" sz="1200" dirty="0">
                <a:solidFill>
                  <a:schemeClr val="dk1"/>
                </a:solidFill>
              </a:rPr>
              <a:t> </a:t>
            </a:r>
            <a:r>
              <a:rPr lang="es-ES" sz="1200" dirty="0" smtClean="0">
                <a:solidFill>
                  <a:schemeClr val="dk1"/>
                </a:solidFill>
              </a:rPr>
              <a:t>CTBTO </a:t>
            </a:r>
            <a:r>
              <a:rPr lang="es-ES" sz="1200" dirty="0" err="1" smtClean="0">
                <a:solidFill>
                  <a:schemeClr val="dk1"/>
                </a:solidFill>
              </a:rPr>
              <a:t>Techncians</a:t>
            </a:r>
            <a:r>
              <a:rPr lang="es-ES" sz="1200" dirty="0" smtClean="0">
                <a:solidFill>
                  <a:schemeClr val="dk1"/>
                </a:solidFill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</a:rPr>
              <a:t>there</a:t>
            </a:r>
            <a:r>
              <a:rPr lang="es-ES" sz="1200" dirty="0" smtClean="0">
                <a:solidFill>
                  <a:schemeClr val="dk1"/>
                </a:solidFill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</a:rPr>
              <a:t>was</a:t>
            </a:r>
            <a:r>
              <a:rPr lang="es-ES" sz="1200" dirty="0" smtClean="0">
                <a:solidFill>
                  <a:schemeClr val="dk1"/>
                </a:solidFill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</a:rPr>
              <a:t>an</a:t>
            </a:r>
            <a:r>
              <a:rPr lang="es-ES" sz="1200" dirty="0" smtClean="0">
                <a:solidFill>
                  <a:schemeClr val="dk1"/>
                </a:solidFill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</a:rPr>
              <a:t>update</a:t>
            </a:r>
            <a:r>
              <a:rPr lang="es-ES" sz="1200" dirty="0" smtClean="0">
                <a:solidFill>
                  <a:schemeClr val="dk1"/>
                </a:solidFill>
              </a:rPr>
              <a:t> of </a:t>
            </a:r>
            <a:r>
              <a:rPr lang="es-ES" sz="1200" dirty="0" err="1" smtClean="0">
                <a:solidFill>
                  <a:schemeClr val="dk1"/>
                </a:solidFill>
              </a:rPr>
              <a:t>the</a:t>
            </a:r>
            <a:r>
              <a:rPr lang="es-ES" sz="1200" dirty="0" smtClean="0">
                <a:solidFill>
                  <a:schemeClr val="dk1"/>
                </a:solidFill>
              </a:rPr>
              <a:t> NDC (</a:t>
            </a:r>
            <a:r>
              <a:rPr lang="es-ES" sz="1200" dirty="0" err="1" smtClean="0">
                <a:solidFill>
                  <a:schemeClr val="dk1"/>
                </a:solidFill>
              </a:rPr>
              <a:t>National</a:t>
            </a:r>
            <a:r>
              <a:rPr lang="es-ES" sz="1200" dirty="0" smtClean="0">
                <a:solidFill>
                  <a:schemeClr val="dk1"/>
                </a:solidFill>
              </a:rPr>
              <a:t> Date center) software.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"/>
          <p:cNvSpPr txBox="1"/>
          <p:nvPr/>
        </p:nvSpPr>
        <p:spPr>
          <a:xfrm>
            <a:off x="5338029" y="6313980"/>
            <a:ext cx="1531435" cy="28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s-E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P5.3-827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 txBox="1"/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1">
            <a:norm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</a:rPr>
              <a:t>Observation of a before NDC; Installation and NDC Update.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ES" sz="1200">
                <a:solidFill>
                  <a:schemeClr val="dk1"/>
                </a:solidFill>
              </a:rPr>
              <a:t>A favorable work environment is achieved;  Quality and precision in data analysis and configuration of the automatic detection system.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"/>
          <p:cNvSpPr txBox="1"/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ES" sz="1200">
                <a:solidFill>
                  <a:schemeClr val="dk1"/>
                </a:solidFill>
              </a:rPr>
              <a:t>From the installation and updating of the server, it was possible to improve and expand the quality and precision of the analysis of regional seismic data and telesisms.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ES"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do not use this space, a QR code will be automatically overlayed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7500" y="42200"/>
            <a:ext cx="1078775" cy="109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/>
          <p:nvPr/>
        </p:nvSpPr>
        <p:spPr>
          <a:xfrm>
            <a:off x="2193009" y="266330"/>
            <a:ext cx="8021508" cy="55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s-ES" sz="2000" b="1" dirty="0" err="1">
                <a:solidFill>
                  <a:schemeClr val="lt1"/>
                </a:solidFill>
              </a:rPr>
              <a:t>Introduction</a:t>
            </a:r>
            <a:endParaRPr sz="5000"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11125514" y="6385300"/>
            <a:ext cx="817758" cy="23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s-ES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P5.3-827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ES"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do not use this space, a QR code will be automatically overlayed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1056074" y="1571225"/>
            <a:ext cx="5319237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synchronized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CTBTO and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FACEN – UNA (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Exact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Natural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Sciences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in 2012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 Center (NDC)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installed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inaugurated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Seismology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Laboratory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of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FACEN – UNA </a:t>
            </a:r>
            <a:r>
              <a:rPr lang="es-E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server and a PC. In 2016,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Project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called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basins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Sao Paulo (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Astronomy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Geophysics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of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Brazil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sensors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installed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Paraguayan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territory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transmitted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 in real time to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server. In 2019,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PCs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added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new software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updated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improvements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regional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seismic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local </a:t>
            </a:r>
            <a:r>
              <a:rPr lang="es-E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r>
              <a:rPr lang="es-E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1795" y="1254500"/>
            <a:ext cx="4037217" cy="278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 descr="https://lh6.googleusercontent.com/A5ws-Lzm1TRHst7Xq_HPweelrUxusJMLQanU3zN56QZ32p-PedSfW8JFg-_yc53g_uHusEmIiKngecHlvj5ElicYa_gwTWF6yOPv5IjRpHbAJC9VjQ_vGJlUQBoUKfLxLWF27iVa2oxZ4d70-kFm8cKgEw=s20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1795" y="4161992"/>
            <a:ext cx="4037217" cy="2582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21125" y="173375"/>
            <a:ext cx="1067175" cy="10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/>
          <p:nvPr/>
        </p:nvSpPr>
        <p:spPr>
          <a:xfrm>
            <a:off x="2193009" y="266330"/>
            <a:ext cx="8021508" cy="55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s-ES" sz="2000" b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11125514" y="6385300"/>
            <a:ext cx="817758" cy="23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s-ES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P5.3-827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ES"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do not use this space, a QR code will be automatically overlayed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871512" y="1783050"/>
            <a:ext cx="8647242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u="sng" dirty="0" err="1">
                <a:solidFill>
                  <a:schemeClr val="dk1"/>
                </a:solidFill>
              </a:rPr>
              <a:t>Objectives</a:t>
            </a:r>
            <a:endParaRPr b="1" u="sng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s-ES" sz="1800" dirty="0" err="1">
                <a:solidFill>
                  <a:schemeClr val="dk1"/>
                </a:solidFill>
              </a:rPr>
              <a:t>Present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the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improvement</a:t>
            </a:r>
            <a:r>
              <a:rPr lang="es-ES" sz="1800" dirty="0">
                <a:solidFill>
                  <a:schemeClr val="dk1"/>
                </a:solidFill>
              </a:rPr>
              <a:t> of </a:t>
            </a:r>
            <a:r>
              <a:rPr lang="es-ES" sz="1800" dirty="0" err="1">
                <a:solidFill>
                  <a:schemeClr val="dk1"/>
                </a:solidFill>
              </a:rPr>
              <a:t>the</a:t>
            </a:r>
            <a:r>
              <a:rPr lang="es-ES" sz="1800" dirty="0">
                <a:solidFill>
                  <a:schemeClr val="dk1"/>
                </a:solidFill>
              </a:rPr>
              <a:t> regional </a:t>
            </a:r>
            <a:r>
              <a:rPr lang="es-ES" sz="1800" dirty="0" err="1">
                <a:solidFill>
                  <a:schemeClr val="dk1"/>
                </a:solidFill>
              </a:rPr>
              <a:t>seismic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monitoring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capacity</a:t>
            </a:r>
            <a:r>
              <a:rPr lang="es-ES" sz="1800" dirty="0">
                <a:solidFill>
                  <a:schemeClr val="dk1"/>
                </a:solidFill>
              </a:rPr>
              <a:t>.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-ES" sz="1800" dirty="0" err="1">
                <a:solidFill>
                  <a:schemeClr val="dk1"/>
                </a:solidFill>
              </a:rPr>
              <a:t>Keep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updating</a:t>
            </a:r>
            <a:r>
              <a:rPr lang="es-ES" sz="1800" dirty="0">
                <a:solidFill>
                  <a:schemeClr val="dk1"/>
                </a:solidFill>
              </a:rPr>
              <a:t> to </a:t>
            </a:r>
            <a:r>
              <a:rPr lang="es-ES" sz="1800" dirty="0" err="1">
                <a:solidFill>
                  <a:schemeClr val="dk1"/>
                </a:solidFill>
              </a:rPr>
              <a:t>improve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the</a:t>
            </a:r>
            <a:r>
              <a:rPr lang="es-ES" sz="1800" dirty="0">
                <a:solidFill>
                  <a:schemeClr val="dk1"/>
                </a:solidFill>
              </a:rPr>
              <a:t> software.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-ES" sz="1800" dirty="0" err="1">
                <a:solidFill>
                  <a:schemeClr val="dk1"/>
                </a:solidFill>
              </a:rPr>
              <a:t>Create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international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collaborations</a:t>
            </a:r>
            <a:r>
              <a:rPr lang="es-ES" sz="1800" dirty="0">
                <a:solidFill>
                  <a:schemeClr val="dk1"/>
                </a:solidFill>
              </a:rPr>
              <a:t> and </a:t>
            </a:r>
            <a:r>
              <a:rPr lang="es-ES" sz="1800" dirty="0" err="1">
                <a:solidFill>
                  <a:schemeClr val="dk1"/>
                </a:solidFill>
              </a:rPr>
              <a:t>access</a:t>
            </a:r>
            <a:r>
              <a:rPr lang="es-ES" sz="1800" dirty="0">
                <a:solidFill>
                  <a:schemeClr val="dk1"/>
                </a:solidFill>
              </a:rPr>
              <a:t> a </a:t>
            </a:r>
            <a:r>
              <a:rPr lang="es-ES" sz="1800" dirty="0" err="1">
                <a:solidFill>
                  <a:schemeClr val="dk1"/>
                </a:solidFill>
              </a:rPr>
              <a:t>greater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amount</a:t>
            </a:r>
            <a:r>
              <a:rPr lang="es-ES" sz="1800" dirty="0">
                <a:solidFill>
                  <a:schemeClr val="dk1"/>
                </a:solidFill>
              </a:rPr>
              <a:t> of </a:t>
            </a:r>
            <a:r>
              <a:rPr lang="es-ES" sz="1800" dirty="0" err="1">
                <a:solidFill>
                  <a:schemeClr val="dk1"/>
                </a:solidFill>
              </a:rPr>
              <a:t>seismic</a:t>
            </a:r>
            <a:r>
              <a:rPr lang="es-ES" sz="1800" dirty="0">
                <a:solidFill>
                  <a:schemeClr val="dk1"/>
                </a:solidFill>
              </a:rPr>
              <a:t> data in real time.</a:t>
            </a: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158" name="Google Shape;15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5150" y="130675"/>
            <a:ext cx="1100375" cy="11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/>
          <p:nvPr/>
        </p:nvSpPr>
        <p:spPr>
          <a:xfrm>
            <a:off x="2193009" y="266330"/>
            <a:ext cx="8021508" cy="55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s-ES" sz="2000" b="1" dirty="0" err="1" smtClean="0">
                <a:solidFill>
                  <a:schemeClr val="lt1"/>
                </a:solidFill>
              </a:rPr>
              <a:t>Before</a:t>
            </a:r>
            <a:r>
              <a:rPr lang="es-ES" sz="2000" b="1" dirty="0" smtClean="0">
                <a:solidFill>
                  <a:schemeClr val="lt1"/>
                </a:solidFill>
              </a:rPr>
              <a:t> and </a:t>
            </a:r>
            <a:r>
              <a:rPr lang="es-ES" sz="2000" b="1" dirty="0" err="1" smtClean="0">
                <a:solidFill>
                  <a:schemeClr val="lt1"/>
                </a:solidFill>
              </a:rPr>
              <a:t>after</a:t>
            </a:r>
            <a:r>
              <a:rPr lang="es-ES" sz="2000" b="1" dirty="0">
                <a:solidFill>
                  <a:schemeClr val="lt1"/>
                </a:solidFill>
              </a:rPr>
              <a:t> </a:t>
            </a:r>
            <a:r>
              <a:rPr lang="es-ES" sz="2000" b="1" dirty="0" smtClean="0">
                <a:solidFill>
                  <a:schemeClr val="lt1"/>
                </a:solidFill>
              </a:rPr>
              <a:t>of NDC </a:t>
            </a:r>
            <a:r>
              <a:rPr lang="es-ES" sz="2000" b="1" dirty="0" err="1" smtClean="0">
                <a:solidFill>
                  <a:schemeClr val="lt1"/>
                </a:solidFill>
              </a:rPr>
              <a:t>installation</a:t>
            </a:r>
            <a:endParaRPr sz="2000"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11125514" y="6385300"/>
            <a:ext cx="817758" cy="23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s-ES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P5.3-827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ES"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do not use this space, a QR code will be automatically overlayed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1280160" y="1663337"/>
            <a:ext cx="53296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448066" y="1444147"/>
            <a:ext cx="5344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es-ES" sz="1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1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NDC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performed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Seatools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software and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single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Station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168" name="Google Shape;16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6932776" y="237876"/>
            <a:ext cx="2381374" cy="439452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"/>
          <p:cNvSpPr txBox="1"/>
          <p:nvPr/>
        </p:nvSpPr>
        <p:spPr>
          <a:xfrm>
            <a:off x="375301" y="3829006"/>
            <a:ext cx="555090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 dirty="0">
                <a:solidFill>
                  <a:schemeClr val="dk1"/>
                </a:solidFill>
              </a:rPr>
              <a:t>2012 – </a:t>
            </a:r>
            <a:r>
              <a:rPr lang="es-ES" sz="1800" b="1" u="sng" dirty="0" err="1" smtClean="0">
                <a:solidFill>
                  <a:schemeClr val="dk1"/>
                </a:solidFill>
              </a:rPr>
              <a:t>Installation</a:t>
            </a:r>
            <a:r>
              <a:rPr lang="es-ES" sz="1800" b="1" u="sng" dirty="0" smtClean="0">
                <a:solidFill>
                  <a:schemeClr val="dk1"/>
                </a:solidFill>
              </a:rPr>
              <a:t> </a:t>
            </a:r>
            <a:r>
              <a:rPr lang="es-ES" sz="1800" b="1" u="sng" dirty="0" err="1">
                <a:solidFill>
                  <a:schemeClr val="dk1"/>
                </a:solidFill>
              </a:rPr>
              <a:t>the</a:t>
            </a:r>
            <a:r>
              <a:rPr lang="es-ES" sz="1800" b="1" u="sng" dirty="0">
                <a:solidFill>
                  <a:schemeClr val="dk1"/>
                </a:solidFill>
              </a:rPr>
              <a:t> NDC</a:t>
            </a:r>
            <a:endParaRPr b="1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IBM server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Workstation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installed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Prepare a PC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Works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NDC-in-a-Box.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Configuration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reception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real time data of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South American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seismic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stationes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IMS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I41PY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Station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received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real time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IDC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supplementary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accesed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AutoDRM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secure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-web-portal.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94925" y="183000"/>
            <a:ext cx="1083875" cy="109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6201" y="3315631"/>
            <a:ext cx="4493150" cy="34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/>
          <p:nvPr/>
        </p:nvSpPr>
        <p:spPr>
          <a:xfrm>
            <a:off x="2193009" y="266330"/>
            <a:ext cx="8021508" cy="55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s-ES" sz="2000" b="1" dirty="0" smtClean="0">
                <a:solidFill>
                  <a:schemeClr val="lt1"/>
                </a:solidFill>
              </a:rPr>
              <a:t>2016  “</a:t>
            </a:r>
            <a:r>
              <a:rPr lang="es-ES" sz="2000" b="1" dirty="0" err="1" smtClean="0">
                <a:solidFill>
                  <a:schemeClr val="lt1"/>
                </a:solidFill>
              </a:rPr>
              <a:t>Three</a:t>
            </a:r>
            <a:r>
              <a:rPr lang="es-ES" sz="2000" b="1" dirty="0" smtClean="0">
                <a:solidFill>
                  <a:schemeClr val="lt1"/>
                </a:solidFill>
              </a:rPr>
              <a:t> </a:t>
            </a:r>
            <a:r>
              <a:rPr lang="es-ES" sz="2000" b="1" dirty="0" err="1" smtClean="0">
                <a:solidFill>
                  <a:schemeClr val="lt1"/>
                </a:solidFill>
              </a:rPr>
              <a:t>basins</a:t>
            </a:r>
            <a:r>
              <a:rPr lang="es-ES" sz="2000" b="1" dirty="0" smtClean="0">
                <a:solidFill>
                  <a:schemeClr val="lt1"/>
                </a:solidFill>
              </a:rPr>
              <a:t>” </a:t>
            </a:r>
            <a:r>
              <a:rPr lang="es-ES" sz="2000" b="1" dirty="0" err="1" smtClean="0">
                <a:solidFill>
                  <a:schemeClr val="lt1"/>
                </a:solidFill>
              </a:rPr>
              <a:t>project</a:t>
            </a:r>
            <a:endParaRPr sz="2000"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11125514" y="6385300"/>
            <a:ext cx="817758" cy="23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s-ES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P5.3-827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ES"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do not use this space, a QR code will be automatically overlayed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1280160" y="1663337"/>
            <a:ext cx="53296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359536" y="1543006"/>
            <a:ext cx="463554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 dirty="0" err="1" smtClean="0">
                <a:solidFill>
                  <a:schemeClr val="dk1"/>
                </a:solidFill>
              </a:rPr>
              <a:t>Three</a:t>
            </a:r>
            <a:r>
              <a:rPr lang="es-ES" sz="1800" b="1" u="sng" dirty="0" smtClean="0">
                <a:solidFill>
                  <a:schemeClr val="dk1"/>
                </a:solidFill>
              </a:rPr>
              <a:t> </a:t>
            </a:r>
            <a:r>
              <a:rPr lang="es-ES" sz="1800" b="1" u="sng" dirty="0" err="1" smtClean="0">
                <a:solidFill>
                  <a:schemeClr val="dk1"/>
                </a:solidFill>
              </a:rPr>
              <a:t>basins</a:t>
            </a:r>
            <a:endParaRPr lang="es-ES" sz="1800" b="1" u="sng" dirty="0" smtClean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b="1" u="sng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smtClean="0"/>
              <a:t>XC </a:t>
            </a:r>
            <a:r>
              <a:rPr lang="es-ES" sz="1800" dirty="0" err="1" smtClean="0"/>
              <a:t>code</a:t>
            </a:r>
            <a:r>
              <a:rPr lang="es-ES" sz="1800" dirty="0" smtClean="0"/>
              <a:t> </a:t>
            </a:r>
            <a:r>
              <a:rPr lang="es-ES" sz="1800" dirty="0" err="1" smtClean="0"/>
              <a:t>stations</a:t>
            </a:r>
            <a:r>
              <a:rPr lang="es-ES" sz="1800" dirty="0" smtClean="0"/>
              <a:t> are </a:t>
            </a:r>
            <a:r>
              <a:rPr lang="es-ES" sz="1800" dirty="0" err="1" smtClean="0"/>
              <a:t>installed</a:t>
            </a:r>
            <a:r>
              <a:rPr lang="es-ES" sz="1800" dirty="0" smtClean="0"/>
              <a:t> in </a:t>
            </a:r>
            <a:r>
              <a:rPr lang="es-ES" sz="1800" dirty="0" err="1" smtClean="0"/>
              <a:t>the</a:t>
            </a:r>
            <a:r>
              <a:rPr lang="es-ES" sz="1800" dirty="0" smtClean="0"/>
              <a:t> región </a:t>
            </a:r>
            <a:r>
              <a:rPr lang="es-ES" sz="1800" dirty="0" err="1" smtClean="0"/>
              <a:t>within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framework</a:t>
            </a:r>
            <a:r>
              <a:rPr lang="es-ES" sz="1800" dirty="0" smtClean="0"/>
              <a:t> of </a:t>
            </a:r>
            <a:r>
              <a:rPr lang="es-ES" sz="1800" dirty="0" err="1" smtClean="0"/>
              <a:t>the</a:t>
            </a:r>
            <a:r>
              <a:rPr lang="es-ES" sz="1800" dirty="0" smtClean="0"/>
              <a:t> Project </a:t>
            </a:r>
            <a:r>
              <a:rPr lang="es-ES" sz="1800" dirty="0" err="1" smtClean="0"/>
              <a:t>called</a:t>
            </a:r>
            <a:r>
              <a:rPr lang="es-ES" sz="1800" dirty="0" smtClean="0"/>
              <a:t> “</a:t>
            </a:r>
            <a:r>
              <a:rPr lang="es-ES" sz="1800" dirty="0" err="1" smtClean="0"/>
              <a:t>Three</a:t>
            </a:r>
            <a:r>
              <a:rPr lang="es-ES" sz="1800" dirty="0" smtClean="0"/>
              <a:t> </a:t>
            </a:r>
            <a:r>
              <a:rPr lang="es-ES" sz="1800" dirty="0" err="1" smtClean="0"/>
              <a:t>basins</a:t>
            </a:r>
            <a:r>
              <a:rPr lang="es-ES" sz="1800" dirty="0" smtClean="0"/>
              <a:t>” </a:t>
            </a:r>
            <a:r>
              <a:rPr lang="es-ES" sz="1800" dirty="0" err="1" smtClean="0"/>
              <a:t>by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University</a:t>
            </a:r>
            <a:r>
              <a:rPr lang="es-ES" sz="1800" dirty="0" smtClean="0"/>
              <a:t> of Sao Paulo, and </a:t>
            </a:r>
            <a:r>
              <a:rPr lang="es-ES" sz="1800" dirty="0" err="1" smtClean="0"/>
              <a:t>said</a:t>
            </a:r>
            <a:r>
              <a:rPr lang="es-ES" sz="1800" dirty="0" smtClean="0"/>
              <a:t> data </a:t>
            </a:r>
            <a:r>
              <a:rPr lang="es-ES" sz="1800" dirty="0" err="1" smtClean="0"/>
              <a:t>is</a:t>
            </a:r>
            <a:r>
              <a:rPr lang="es-ES" sz="1800" dirty="0" smtClean="0"/>
              <a:t> </a:t>
            </a:r>
            <a:r>
              <a:rPr lang="es-ES" sz="1800" dirty="0" err="1" smtClean="0"/>
              <a:t>received</a:t>
            </a:r>
            <a:r>
              <a:rPr lang="es-ES" sz="1800" dirty="0" smtClean="0"/>
              <a:t> in real time.</a:t>
            </a:r>
            <a:endParaRPr sz="1800"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4925" y="183000"/>
            <a:ext cx="1083875" cy="109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82" y="1378424"/>
            <a:ext cx="5219435" cy="524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2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/>
        </p:nvSpPr>
        <p:spPr>
          <a:xfrm>
            <a:off x="631075" y="1490875"/>
            <a:ext cx="5241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 done: 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maintenance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Added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PCs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data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server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NDC-in-a-Box.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Geotool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updated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Seiscomp3, GPMCC,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AutoNMS_client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sortware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were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installed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reception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data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local and regional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Stations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belonging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networks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added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server.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 of new </a:t>
            </a:r>
            <a:r>
              <a:rPr lang="es-E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analysts</a:t>
            </a: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5" descr="https://lh5.googleusercontent.com/aA41O_ePirJXffXasd_GvQzEsY8cT4_HCYNfzZc6O8RTa4lBZ5tz5qu9CWfUjztwe_6jSp2vsHwkf749neCFAJrGZXwt_yBqup0XvRDRR8mAu71oX_7sypTpYNS9TZNVEthVcXB2fo5uvDsbIbRmujAg9Q=s20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4309" y="1313645"/>
            <a:ext cx="3899724" cy="2478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4309" y="4002374"/>
            <a:ext cx="3899724" cy="260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4425" y="185550"/>
            <a:ext cx="1071850" cy="10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 txBox="1"/>
          <p:nvPr/>
        </p:nvSpPr>
        <p:spPr>
          <a:xfrm>
            <a:off x="2776750" y="428625"/>
            <a:ext cx="6131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000" b="1" dirty="0">
                <a:solidFill>
                  <a:schemeClr val="lt1"/>
                </a:solidFill>
              </a:rPr>
              <a:t>2019 – </a:t>
            </a:r>
            <a:r>
              <a:rPr lang="es-ES" sz="2000" b="1" dirty="0" smtClean="0">
                <a:solidFill>
                  <a:schemeClr val="lt1"/>
                </a:solidFill>
              </a:rPr>
              <a:t>NDC </a:t>
            </a:r>
            <a:r>
              <a:rPr lang="es-ES" sz="2000" b="1" dirty="0" err="1">
                <a:solidFill>
                  <a:schemeClr val="lt1"/>
                </a:solidFill>
              </a:rPr>
              <a:t>Update</a:t>
            </a:r>
            <a:endParaRPr sz="20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/>
          <p:nvPr/>
        </p:nvSpPr>
        <p:spPr>
          <a:xfrm>
            <a:off x="2193009" y="266330"/>
            <a:ext cx="8021508" cy="55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s-ES" sz="2000" b="1" dirty="0" err="1">
                <a:solidFill>
                  <a:schemeClr val="lt1"/>
                </a:solidFill>
              </a:rPr>
              <a:t>Results</a:t>
            </a:r>
            <a:r>
              <a:rPr lang="es-ES" sz="2000" b="1" dirty="0">
                <a:solidFill>
                  <a:schemeClr val="lt1"/>
                </a:solidFill>
              </a:rPr>
              <a:t> and </a:t>
            </a:r>
            <a:r>
              <a:rPr lang="es-ES" sz="2000" b="1" dirty="0" err="1">
                <a:solidFill>
                  <a:schemeClr val="lt1"/>
                </a:solidFill>
              </a:rPr>
              <a:t>Improvement</a:t>
            </a:r>
            <a:endParaRPr sz="2000"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11125514" y="6385300"/>
            <a:ext cx="817758" cy="23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s-ES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P5.3-827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ES"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do not use this space, a QR code will be automatically overlayed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579550" y="1393107"/>
            <a:ext cx="5744100" cy="53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 dirty="0" err="1">
                <a:solidFill>
                  <a:schemeClr val="dk1"/>
                </a:solidFill>
              </a:rPr>
              <a:t>Facility</a:t>
            </a:r>
            <a:r>
              <a:rPr lang="es-ES" sz="1800" b="1" u="sng" dirty="0">
                <a:solidFill>
                  <a:schemeClr val="dk1"/>
                </a:solidFill>
              </a:rPr>
              <a:t> </a:t>
            </a:r>
            <a:r>
              <a:rPr lang="es-ES" sz="1800" b="1" u="sng" dirty="0" err="1">
                <a:solidFill>
                  <a:schemeClr val="dk1"/>
                </a:solidFill>
              </a:rPr>
              <a:t>Improvement</a:t>
            </a:r>
            <a:endParaRPr sz="1800" b="1" u="sng" dirty="0">
              <a:solidFill>
                <a:schemeClr val="dk1"/>
              </a:solidFill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-ES" sz="1800" dirty="0" err="1">
                <a:solidFill>
                  <a:schemeClr val="dk1"/>
                </a:solidFill>
              </a:rPr>
              <a:t>Our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quality</a:t>
            </a:r>
            <a:r>
              <a:rPr lang="es-ES" sz="1800" dirty="0">
                <a:solidFill>
                  <a:schemeClr val="dk1"/>
                </a:solidFill>
              </a:rPr>
              <a:t> and </a:t>
            </a:r>
            <a:r>
              <a:rPr lang="es-ES" sz="1800" dirty="0" err="1">
                <a:solidFill>
                  <a:schemeClr val="dk1"/>
                </a:solidFill>
              </a:rPr>
              <a:t>accuracy</a:t>
            </a:r>
            <a:r>
              <a:rPr lang="es-ES" sz="1800" dirty="0">
                <a:solidFill>
                  <a:schemeClr val="dk1"/>
                </a:solidFill>
              </a:rPr>
              <a:t> of </a:t>
            </a:r>
            <a:r>
              <a:rPr lang="es-ES" sz="1800" dirty="0" err="1">
                <a:solidFill>
                  <a:schemeClr val="dk1"/>
                </a:solidFill>
              </a:rPr>
              <a:t>the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analysis</a:t>
            </a:r>
            <a:r>
              <a:rPr lang="es-ES" sz="1800" dirty="0">
                <a:solidFill>
                  <a:schemeClr val="dk1"/>
                </a:solidFill>
              </a:rPr>
              <a:t> of regional </a:t>
            </a:r>
            <a:r>
              <a:rPr lang="es-ES" sz="1800" dirty="0" err="1">
                <a:solidFill>
                  <a:schemeClr val="dk1"/>
                </a:solidFill>
              </a:rPr>
              <a:t>seismic</a:t>
            </a:r>
            <a:r>
              <a:rPr lang="es-ES" sz="1800" dirty="0">
                <a:solidFill>
                  <a:schemeClr val="dk1"/>
                </a:solidFill>
              </a:rPr>
              <a:t> data and </a:t>
            </a:r>
            <a:r>
              <a:rPr lang="es-ES" sz="1800" dirty="0" err="1">
                <a:solidFill>
                  <a:schemeClr val="dk1"/>
                </a:solidFill>
              </a:rPr>
              <a:t>teleseismic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was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improved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-ES" sz="1800" dirty="0" err="1">
                <a:solidFill>
                  <a:schemeClr val="dk1"/>
                </a:solidFill>
              </a:rPr>
              <a:t>We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conducted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studies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on</a:t>
            </a:r>
            <a:r>
              <a:rPr lang="es-ES" sz="1800" dirty="0">
                <a:solidFill>
                  <a:schemeClr val="dk1"/>
                </a:solidFill>
              </a:rPr>
              <a:t> regular </a:t>
            </a:r>
            <a:r>
              <a:rPr lang="es-ES" sz="1800" dirty="0" err="1">
                <a:solidFill>
                  <a:schemeClr val="dk1"/>
                </a:solidFill>
              </a:rPr>
              <a:t>infrasound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sources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picked</a:t>
            </a:r>
            <a:r>
              <a:rPr lang="es-ES" sz="1800" dirty="0">
                <a:solidFill>
                  <a:schemeClr val="dk1"/>
                </a:solidFill>
              </a:rPr>
              <a:t> up </a:t>
            </a:r>
            <a:r>
              <a:rPr lang="es-ES" sz="1800" dirty="0" err="1">
                <a:solidFill>
                  <a:schemeClr val="dk1"/>
                </a:solidFill>
              </a:rPr>
              <a:t>by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the</a:t>
            </a:r>
            <a:r>
              <a:rPr lang="es-ES" sz="1800" dirty="0">
                <a:solidFill>
                  <a:schemeClr val="dk1"/>
                </a:solidFill>
              </a:rPr>
              <a:t> IS41 </a:t>
            </a:r>
            <a:r>
              <a:rPr lang="es-ES" sz="1800" dirty="0" err="1">
                <a:solidFill>
                  <a:schemeClr val="dk1"/>
                </a:solidFill>
              </a:rPr>
              <a:t>station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using</a:t>
            </a:r>
            <a:r>
              <a:rPr lang="es-ES" sz="1800" dirty="0">
                <a:solidFill>
                  <a:schemeClr val="dk1"/>
                </a:solidFill>
              </a:rPr>
              <a:t> IDC </a:t>
            </a:r>
            <a:r>
              <a:rPr lang="es-ES" sz="1800" dirty="0" err="1">
                <a:solidFill>
                  <a:schemeClr val="dk1"/>
                </a:solidFill>
              </a:rPr>
              <a:t>products</a:t>
            </a:r>
            <a:r>
              <a:rPr lang="es-ES" sz="1800" dirty="0">
                <a:solidFill>
                  <a:schemeClr val="dk1"/>
                </a:solidFill>
              </a:rPr>
              <a:t>.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-ES" sz="1800" dirty="0" err="1">
                <a:solidFill>
                  <a:schemeClr val="dk1"/>
                </a:solidFill>
              </a:rPr>
              <a:t>We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study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the</a:t>
            </a:r>
            <a:r>
              <a:rPr lang="es-ES" sz="1800" dirty="0">
                <a:solidFill>
                  <a:schemeClr val="dk1"/>
                </a:solidFill>
              </a:rPr>
              <a:t> South American </a:t>
            </a:r>
            <a:r>
              <a:rPr lang="es-ES" sz="1800" dirty="0" err="1">
                <a:solidFill>
                  <a:schemeClr val="dk1"/>
                </a:solidFill>
              </a:rPr>
              <a:t>noise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sources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using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the</a:t>
            </a:r>
            <a:r>
              <a:rPr lang="es-ES" sz="1800" dirty="0">
                <a:solidFill>
                  <a:schemeClr val="dk1"/>
                </a:solidFill>
              </a:rPr>
              <a:t> South American </a:t>
            </a:r>
            <a:r>
              <a:rPr lang="es-ES" sz="1800" dirty="0" err="1">
                <a:solidFill>
                  <a:schemeClr val="dk1"/>
                </a:solidFill>
              </a:rPr>
              <a:t>infrasound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stations</a:t>
            </a:r>
            <a:r>
              <a:rPr lang="es-ES" sz="1800" dirty="0">
                <a:solidFill>
                  <a:schemeClr val="dk1"/>
                </a:solidFill>
              </a:rPr>
              <a:t>.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 dirty="0" err="1">
                <a:solidFill>
                  <a:schemeClr val="dk1"/>
                </a:solidFill>
              </a:rPr>
              <a:t>Improves</a:t>
            </a:r>
            <a:r>
              <a:rPr lang="es-ES" sz="1800" b="1" u="sng" dirty="0">
                <a:solidFill>
                  <a:schemeClr val="dk1"/>
                </a:solidFill>
              </a:rPr>
              <a:t> </a:t>
            </a:r>
            <a:r>
              <a:rPr lang="es-ES" sz="1800" b="1" u="sng" dirty="0" err="1">
                <a:solidFill>
                  <a:schemeClr val="dk1"/>
                </a:solidFill>
              </a:rPr>
              <a:t>with</a:t>
            </a:r>
            <a:r>
              <a:rPr lang="es-ES" sz="1800" b="1" u="sng" dirty="0">
                <a:solidFill>
                  <a:schemeClr val="dk1"/>
                </a:solidFill>
              </a:rPr>
              <a:t> </a:t>
            </a:r>
            <a:r>
              <a:rPr lang="es-ES" sz="1800" b="1" u="sng" dirty="0" err="1">
                <a:solidFill>
                  <a:schemeClr val="dk1"/>
                </a:solidFill>
              </a:rPr>
              <a:t>update</a:t>
            </a:r>
            <a:endParaRPr sz="1800" b="1" u="sng" dirty="0">
              <a:solidFill>
                <a:schemeClr val="dk1"/>
              </a:solidFill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-ES" sz="1800" dirty="0" err="1">
                <a:solidFill>
                  <a:schemeClr val="dk1"/>
                </a:solidFill>
              </a:rPr>
              <a:t>Infrasound</a:t>
            </a:r>
            <a:r>
              <a:rPr lang="es-ES" sz="1800" dirty="0">
                <a:solidFill>
                  <a:schemeClr val="dk1"/>
                </a:solidFill>
              </a:rPr>
              <a:t> data </a:t>
            </a:r>
            <a:r>
              <a:rPr lang="es-ES" sz="1800" dirty="0" err="1">
                <a:solidFill>
                  <a:schemeClr val="dk1"/>
                </a:solidFill>
              </a:rPr>
              <a:t>analysis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began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by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creating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bulletins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from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the</a:t>
            </a:r>
            <a:r>
              <a:rPr lang="es-ES" sz="1800" dirty="0">
                <a:solidFill>
                  <a:schemeClr val="dk1"/>
                </a:solidFill>
              </a:rPr>
              <a:t> 	IS41 </a:t>
            </a:r>
            <a:r>
              <a:rPr lang="es-ES" sz="1800" dirty="0" err="1">
                <a:solidFill>
                  <a:schemeClr val="dk1"/>
                </a:solidFill>
              </a:rPr>
              <a:t>station</a:t>
            </a:r>
            <a:r>
              <a:rPr lang="es-ES" sz="1800" dirty="0">
                <a:solidFill>
                  <a:schemeClr val="dk1"/>
                </a:solidFill>
              </a:rPr>
              <a:t>.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-ES" sz="1800" dirty="0" err="1">
                <a:solidFill>
                  <a:schemeClr val="dk1"/>
                </a:solidFill>
              </a:rPr>
              <a:t>The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creation</a:t>
            </a:r>
            <a:r>
              <a:rPr lang="es-ES" sz="1800" dirty="0">
                <a:solidFill>
                  <a:schemeClr val="dk1"/>
                </a:solidFill>
              </a:rPr>
              <a:t> of </a:t>
            </a:r>
            <a:r>
              <a:rPr lang="es-ES" sz="1800" dirty="0" err="1">
                <a:solidFill>
                  <a:schemeClr val="dk1"/>
                </a:solidFill>
              </a:rPr>
              <a:t>Bulletins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from</a:t>
            </a:r>
            <a:r>
              <a:rPr lang="es-ES" sz="1800" dirty="0">
                <a:solidFill>
                  <a:schemeClr val="dk1"/>
                </a:solidFill>
              </a:rPr>
              <a:t> South American </a:t>
            </a:r>
            <a:r>
              <a:rPr lang="es-ES" sz="1800" dirty="0" err="1">
                <a:solidFill>
                  <a:schemeClr val="dk1"/>
                </a:solidFill>
              </a:rPr>
              <a:t>stations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is</a:t>
            </a:r>
            <a:r>
              <a:rPr lang="es-ES" sz="1800" dirty="0">
                <a:solidFill>
                  <a:schemeClr val="dk1"/>
                </a:solidFill>
              </a:rPr>
              <a:t> extended.</a:t>
            </a:r>
            <a:endParaRPr sz="1800" dirty="0">
              <a:solidFill>
                <a:schemeClr val="dk1"/>
              </a:solidFill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-ES" sz="1800" dirty="0" err="1">
                <a:solidFill>
                  <a:schemeClr val="dk1"/>
                </a:solidFill>
              </a:rPr>
              <a:t>The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automatic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detection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system</a:t>
            </a:r>
            <a:r>
              <a:rPr lang="es-ES" sz="1800" dirty="0">
                <a:solidFill>
                  <a:schemeClr val="dk1"/>
                </a:solidFill>
              </a:rPr>
              <a:t> of </a:t>
            </a:r>
            <a:r>
              <a:rPr lang="es-ES" sz="1800" dirty="0" err="1">
                <a:solidFill>
                  <a:schemeClr val="dk1"/>
                </a:solidFill>
              </a:rPr>
              <a:t>seismic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events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was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configured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using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the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seiscomp</a:t>
            </a:r>
            <a:r>
              <a:rPr lang="es-ES" sz="1800" dirty="0">
                <a:solidFill>
                  <a:schemeClr val="dk1"/>
                </a:solidFill>
              </a:rPr>
              <a:t> Software.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3925" y="192650"/>
            <a:ext cx="1055350" cy="106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57;p3" descr="https://lh4.googleusercontent.com/xJ_63aNT-coJp1s9wv9KgjSZq9grqEwR5KmRAspwhDn_Ts9Pea3MaV7zDc_KS_f8m48KMhz7jYOEARmOcZV1fngQx3MojcpHVz6BvsNMR4rEzuWC2_OcFCu1oVJIg-Al2nO-NH0cgpA_fKUE_B434XdXmg=s20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0269" y="3109756"/>
            <a:ext cx="3198280" cy="192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56;p3" descr="https://lh4.googleusercontent.com/2U27TZP_xPGO8mMxZ6rMlYIU6RkV-fKH_OQHo5ACnp9TnwtHcJI1gG0QVqX1t_ru2ankK1_EqpR3Uw2gOQ9D5hkgUOxmvFIWKJd2H0-aVfr_TBRqJZivLGynNJeA39cdGbNV_19ajXOXRAm_HqCwXi61iA=s20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03217" y="5015620"/>
            <a:ext cx="2811300" cy="15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54;p3" descr="https://lh6.googleusercontent.com/VQ0H0nK5sS0EhcmKgmtlF7ppcwI_E_uKd6Q4K8GiUUKAPXZ77gKPXJH6yqBhtdRs1Xt_jPtBdOE1OZEPs_PbZejAe4jOXdfk8aPT97QQS_YjxhGo1tdotLBfMjg7qPnViiJpXN35Vb-ViHDwoyP0CihMow=s20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28730" y="1226018"/>
            <a:ext cx="3485491" cy="1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/>
          <p:nvPr/>
        </p:nvSpPr>
        <p:spPr>
          <a:xfrm>
            <a:off x="1988025" y="-106403"/>
            <a:ext cx="8021400" cy="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s-ES" sz="2000" b="1" dirty="0" err="1">
                <a:solidFill>
                  <a:schemeClr val="lt1"/>
                </a:solidFill>
              </a:rPr>
              <a:t>Conclusion</a:t>
            </a:r>
            <a:endParaRPr sz="2000"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197" name="Google Shape;197;p7"/>
          <p:cNvSpPr txBox="1"/>
          <p:nvPr/>
        </p:nvSpPr>
        <p:spPr>
          <a:xfrm>
            <a:off x="11125514" y="6385300"/>
            <a:ext cx="817758" cy="23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s-ES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P5.3-827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"/>
          <p:cNvSpPr txBox="1"/>
          <p:nvPr/>
        </p:nvSpPr>
        <p:spPr>
          <a:xfrm>
            <a:off x="11103778" y="5453065"/>
            <a:ext cx="837666" cy="741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s-ES" sz="9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do not use this space, a QR code will be automatically overlayed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1120447" y="1738650"/>
            <a:ext cx="93021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 dirty="0" err="1">
                <a:solidFill>
                  <a:schemeClr val="dk1"/>
                </a:solidFill>
              </a:rPr>
              <a:t>Conclusion</a:t>
            </a:r>
            <a:endParaRPr sz="1800" b="1" u="sng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</a:rPr>
              <a:t>	</a:t>
            </a:r>
            <a:r>
              <a:rPr lang="es-ES" sz="1800" dirty="0" err="1">
                <a:solidFill>
                  <a:schemeClr val="dk1"/>
                </a:solidFill>
              </a:rPr>
              <a:t>The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installation</a:t>
            </a:r>
            <a:r>
              <a:rPr lang="es-ES" sz="1800" dirty="0">
                <a:solidFill>
                  <a:schemeClr val="dk1"/>
                </a:solidFill>
              </a:rPr>
              <a:t> and </a:t>
            </a:r>
            <a:r>
              <a:rPr lang="es-ES" sz="1800" dirty="0" err="1">
                <a:solidFill>
                  <a:schemeClr val="dk1"/>
                </a:solidFill>
              </a:rPr>
              <a:t>updating</a:t>
            </a:r>
            <a:r>
              <a:rPr lang="es-ES" sz="1800" dirty="0">
                <a:solidFill>
                  <a:schemeClr val="dk1"/>
                </a:solidFill>
              </a:rPr>
              <a:t> of </a:t>
            </a:r>
            <a:r>
              <a:rPr lang="es-ES" sz="1800" dirty="0" err="1">
                <a:solidFill>
                  <a:schemeClr val="dk1"/>
                </a:solidFill>
              </a:rPr>
              <a:t>the</a:t>
            </a:r>
            <a:r>
              <a:rPr lang="es-ES" sz="1800" dirty="0">
                <a:solidFill>
                  <a:schemeClr val="dk1"/>
                </a:solidFill>
              </a:rPr>
              <a:t> NDC in Paraguay has </a:t>
            </a:r>
            <a:r>
              <a:rPr lang="es-ES" sz="1800" dirty="0" err="1">
                <a:solidFill>
                  <a:schemeClr val="dk1"/>
                </a:solidFill>
              </a:rPr>
              <a:t>significantly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improved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the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analysis</a:t>
            </a:r>
            <a:r>
              <a:rPr lang="es-ES" sz="1800" dirty="0">
                <a:solidFill>
                  <a:schemeClr val="dk1"/>
                </a:solidFill>
              </a:rPr>
              <a:t> of </a:t>
            </a:r>
            <a:r>
              <a:rPr lang="es-ES" sz="1800" dirty="0" err="1">
                <a:solidFill>
                  <a:schemeClr val="dk1"/>
                </a:solidFill>
              </a:rPr>
              <a:t>seismic</a:t>
            </a:r>
            <a:r>
              <a:rPr lang="es-ES" sz="1800" dirty="0">
                <a:solidFill>
                  <a:schemeClr val="dk1"/>
                </a:solidFill>
              </a:rPr>
              <a:t> data, </a:t>
            </a:r>
            <a:r>
              <a:rPr lang="es-ES" sz="1800" dirty="0" err="1">
                <a:solidFill>
                  <a:schemeClr val="dk1"/>
                </a:solidFill>
              </a:rPr>
              <a:t>including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the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study</a:t>
            </a:r>
            <a:r>
              <a:rPr lang="es-ES" sz="1800" dirty="0">
                <a:solidFill>
                  <a:schemeClr val="dk1"/>
                </a:solidFill>
              </a:rPr>
              <a:t> of </a:t>
            </a:r>
            <a:r>
              <a:rPr lang="es-ES" sz="1800" dirty="0" err="1">
                <a:solidFill>
                  <a:schemeClr val="dk1"/>
                </a:solidFill>
              </a:rPr>
              <a:t>infrasound</a:t>
            </a:r>
            <a:r>
              <a:rPr lang="es-ES" sz="1800" dirty="0">
                <a:solidFill>
                  <a:schemeClr val="dk1"/>
                </a:solidFill>
              </a:rPr>
              <a:t> and South American </a:t>
            </a:r>
            <a:r>
              <a:rPr lang="es-ES" sz="1800" dirty="0" err="1">
                <a:solidFill>
                  <a:schemeClr val="dk1"/>
                </a:solidFill>
              </a:rPr>
              <a:t>noise</a:t>
            </a:r>
            <a:r>
              <a:rPr lang="es-ES" sz="1800" dirty="0">
                <a:solidFill>
                  <a:schemeClr val="dk1"/>
                </a:solidFill>
              </a:rPr>
              <a:t>. </a:t>
            </a:r>
            <a:r>
              <a:rPr lang="es-ES" sz="1800" dirty="0" err="1">
                <a:solidFill>
                  <a:schemeClr val="dk1"/>
                </a:solidFill>
              </a:rPr>
              <a:t>The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creation</a:t>
            </a:r>
            <a:r>
              <a:rPr lang="es-ES" sz="1800" dirty="0">
                <a:solidFill>
                  <a:schemeClr val="dk1"/>
                </a:solidFill>
              </a:rPr>
              <a:t> of </a:t>
            </a:r>
            <a:r>
              <a:rPr lang="es-ES" sz="1800" dirty="0" err="1">
                <a:solidFill>
                  <a:schemeClr val="dk1"/>
                </a:solidFill>
              </a:rPr>
              <a:t>bulletins</a:t>
            </a:r>
            <a:r>
              <a:rPr lang="es-ES" sz="1800" dirty="0">
                <a:solidFill>
                  <a:schemeClr val="dk1"/>
                </a:solidFill>
              </a:rPr>
              <a:t> and </a:t>
            </a:r>
            <a:r>
              <a:rPr lang="es-ES" sz="1800" dirty="0" err="1">
                <a:solidFill>
                  <a:schemeClr val="dk1"/>
                </a:solidFill>
              </a:rPr>
              <a:t>the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implementation</a:t>
            </a:r>
            <a:r>
              <a:rPr lang="es-ES" sz="1800" dirty="0">
                <a:solidFill>
                  <a:schemeClr val="dk1"/>
                </a:solidFill>
              </a:rPr>
              <a:t> of </a:t>
            </a:r>
            <a:r>
              <a:rPr lang="es-ES" sz="1800" dirty="0" err="1">
                <a:solidFill>
                  <a:schemeClr val="dk1"/>
                </a:solidFill>
              </a:rPr>
              <a:t>an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automatic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detection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system</a:t>
            </a:r>
            <a:r>
              <a:rPr lang="es-ES" sz="1800" dirty="0">
                <a:solidFill>
                  <a:schemeClr val="dk1"/>
                </a:solidFill>
              </a:rPr>
              <a:t> of </a:t>
            </a:r>
            <a:r>
              <a:rPr lang="es-ES" sz="1800" dirty="0" err="1">
                <a:solidFill>
                  <a:schemeClr val="dk1"/>
                </a:solidFill>
              </a:rPr>
              <a:t>seismic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events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have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increased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the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precision</a:t>
            </a:r>
            <a:r>
              <a:rPr lang="es-ES" sz="1800" dirty="0">
                <a:solidFill>
                  <a:schemeClr val="dk1"/>
                </a:solidFill>
              </a:rPr>
              <a:t> and </a:t>
            </a:r>
            <a:r>
              <a:rPr lang="es-ES" sz="1800" dirty="0" err="1">
                <a:solidFill>
                  <a:schemeClr val="dk1"/>
                </a:solidFill>
              </a:rPr>
              <a:t>quality</a:t>
            </a:r>
            <a:r>
              <a:rPr lang="es-ES" sz="1800" dirty="0">
                <a:solidFill>
                  <a:schemeClr val="dk1"/>
                </a:solidFill>
              </a:rPr>
              <a:t> of </a:t>
            </a:r>
            <a:r>
              <a:rPr lang="es-ES" sz="1800" dirty="0" err="1">
                <a:solidFill>
                  <a:schemeClr val="dk1"/>
                </a:solidFill>
              </a:rPr>
              <a:t>the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 smtClean="0">
                <a:solidFill>
                  <a:schemeClr val="dk1"/>
                </a:solidFill>
              </a:rPr>
              <a:t>analysis</a:t>
            </a:r>
            <a:r>
              <a:rPr lang="es-ES" sz="1800" dirty="0" smtClean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carried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out</a:t>
            </a:r>
            <a:r>
              <a:rPr lang="es-ES" sz="1800" dirty="0">
                <a:solidFill>
                  <a:schemeClr val="dk1"/>
                </a:solidFill>
              </a:rPr>
              <a:t>. </a:t>
            </a:r>
            <a:r>
              <a:rPr lang="es-ES" sz="1800" dirty="0" err="1">
                <a:solidFill>
                  <a:schemeClr val="dk1"/>
                </a:solidFill>
              </a:rPr>
              <a:t>These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advances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have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strengthened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the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seismic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monitoring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capacity</a:t>
            </a:r>
            <a:r>
              <a:rPr lang="es-ES" sz="1800" dirty="0">
                <a:solidFill>
                  <a:schemeClr val="dk1"/>
                </a:solidFill>
              </a:rPr>
              <a:t> and </a:t>
            </a:r>
            <a:r>
              <a:rPr lang="es-ES" sz="1800" dirty="0" err="1">
                <a:solidFill>
                  <a:schemeClr val="dk1"/>
                </a:solidFill>
              </a:rPr>
              <a:t>contributed</a:t>
            </a:r>
            <a:r>
              <a:rPr lang="es-ES" sz="1800" dirty="0">
                <a:solidFill>
                  <a:schemeClr val="dk1"/>
                </a:solidFill>
              </a:rPr>
              <a:t> to </a:t>
            </a:r>
            <a:r>
              <a:rPr lang="es-ES" sz="1800" dirty="0" err="1">
                <a:solidFill>
                  <a:schemeClr val="dk1"/>
                </a:solidFill>
              </a:rPr>
              <a:t>the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knowledge</a:t>
            </a:r>
            <a:r>
              <a:rPr lang="es-ES" sz="1800" dirty="0">
                <a:solidFill>
                  <a:schemeClr val="dk1"/>
                </a:solidFill>
              </a:rPr>
              <a:t> of </a:t>
            </a:r>
            <a:r>
              <a:rPr lang="es-ES" sz="1800" dirty="0" err="1">
                <a:solidFill>
                  <a:schemeClr val="dk1"/>
                </a:solidFill>
              </a:rPr>
              <a:t>seismic</a:t>
            </a:r>
            <a:r>
              <a:rPr lang="es-ES" sz="1800" dirty="0">
                <a:solidFill>
                  <a:schemeClr val="dk1"/>
                </a:solidFill>
              </a:rPr>
              <a:t> </a:t>
            </a:r>
            <a:r>
              <a:rPr lang="es-ES" sz="1800" dirty="0" err="1">
                <a:solidFill>
                  <a:schemeClr val="dk1"/>
                </a:solidFill>
              </a:rPr>
              <a:t>activity</a:t>
            </a:r>
            <a:r>
              <a:rPr lang="es-ES" sz="1800" dirty="0">
                <a:solidFill>
                  <a:schemeClr val="dk1"/>
                </a:solidFill>
              </a:rPr>
              <a:t> in </a:t>
            </a:r>
            <a:r>
              <a:rPr lang="es-ES" sz="1800" dirty="0" err="1">
                <a:solidFill>
                  <a:schemeClr val="dk1"/>
                </a:solidFill>
              </a:rPr>
              <a:t>the</a:t>
            </a:r>
            <a:r>
              <a:rPr lang="es-ES" sz="1800" dirty="0">
                <a:solidFill>
                  <a:schemeClr val="dk1"/>
                </a:solidFill>
              </a:rPr>
              <a:t> South American </a:t>
            </a:r>
            <a:r>
              <a:rPr lang="es-ES" sz="1800" dirty="0" err="1">
                <a:solidFill>
                  <a:schemeClr val="dk1"/>
                </a:solidFill>
              </a:rPr>
              <a:t>region</a:t>
            </a:r>
            <a:r>
              <a:rPr lang="es-ES" sz="1800" dirty="0">
                <a:solidFill>
                  <a:schemeClr val="dk1"/>
                </a:solidFill>
              </a:rPr>
              <a:t>.</a:t>
            </a: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200" name="Google Shape;20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4425" y="185550"/>
            <a:ext cx="1071850" cy="10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693</Words>
  <Application>Microsoft Office PowerPoint</Application>
  <PresentationFormat>Panorámica</PresentationFormat>
  <Paragraphs>64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Custom Design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Moshir Kyrollos</dc:creator>
  <cp:lastModifiedBy>Hugo Ayala</cp:lastModifiedBy>
  <cp:revision>17</cp:revision>
  <dcterms:created xsi:type="dcterms:W3CDTF">2023-04-18T13:25:54Z</dcterms:created>
  <dcterms:modified xsi:type="dcterms:W3CDTF">2023-06-11T20:36:06Z</dcterms:modified>
</cp:coreProperties>
</file>