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75" d="100"/>
          <a:sy n="75" d="100"/>
        </p:scale>
        <p:origin x="35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06/08/2023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‹nr.›</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a:solidFill>
                  <a:schemeClr val="bg1"/>
                </a:solidFill>
                <a:latin typeface="Arial" panose="020B0604020202020204" pitchFamily="34" charset="0"/>
                <a:cs typeface="Arial" panose="020B0604020202020204" pitchFamily="34" charset="0"/>
              </a:rPr>
              <a:t>P5.3-866</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26169"/>
            <a:ext cx="8547316" cy="1077218"/>
          </a:xfrm>
          <a:prstGeom prst="rect">
            <a:avLst/>
          </a:prstGeom>
          <a:noFill/>
        </p:spPr>
        <p:txBody>
          <a:bodyPr wrap="square" rtlCol="0">
            <a:spAutoFit/>
          </a:bodyPr>
          <a:lstStyle/>
          <a:p>
            <a:pPr algn="ctr"/>
            <a:r>
              <a:rPr lang="en-US" sz="2000" b="1">
                <a:solidFill>
                  <a:schemeClr val="bg1"/>
                </a:solidFill>
                <a:latin typeface="Arial" panose="020B0604020202020204" pitchFamily="34" charset="0"/>
                <a:cs typeface="Arial" panose="020B0604020202020204" pitchFamily="34" charset="0"/>
              </a:rPr>
              <a:t>Automatic seismic event detection using real time data from the IMS</a:t>
            </a:r>
            <a:endParaRPr lang="en-AT" sz="2000" b="1">
              <a:solidFill>
                <a:schemeClr val="bg1"/>
              </a:solidFill>
              <a:latin typeface="Arial" panose="020B0604020202020204" pitchFamily="34" charset="0"/>
              <a:cs typeface="Arial" panose="020B0604020202020204" pitchFamily="34" charset="0"/>
            </a:endParaRPr>
          </a:p>
          <a:p>
            <a:pPr algn="ctr"/>
            <a:r>
              <a:rPr lang="da-DK" sz="1600">
                <a:solidFill>
                  <a:schemeClr val="bg1"/>
                </a:solidFill>
                <a:latin typeface="Arial" panose="020B0604020202020204" pitchFamily="34" charset="0"/>
                <a:cs typeface="Arial" panose="020B0604020202020204" pitchFamily="34" charset="0"/>
              </a:rPr>
              <a:t>Peter Voss(1), Gonzalo Antonio Fernandez Marañon(2) &amp; Jens Havskov(3)</a:t>
            </a:r>
          </a:p>
          <a:p>
            <a:pPr algn="ctr"/>
            <a:r>
              <a:rPr lang="en-US" sz="1400">
                <a:solidFill>
                  <a:schemeClr val="bg1"/>
                </a:solidFill>
                <a:latin typeface="Arial" panose="020B0604020202020204" pitchFamily="34" charset="0"/>
                <a:cs typeface="Arial" panose="020B0604020202020204" pitchFamily="34" charset="0"/>
              </a:rPr>
              <a:t>(1)Geological Survey of Denmark and Greenland, Denmark  (2) Observatorio San Calixto, Bolivia </a:t>
            </a:r>
          </a:p>
          <a:p>
            <a:pPr algn="ctr"/>
            <a:r>
              <a:rPr lang="en-US" sz="1400">
                <a:solidFill>
                  <a:schemeClr val="bg1"/>
                </a:solidFill>
                <a:latin typeface="Arial" panose="020B0604020202020204" pitchFamily="34" charset="0"/>
                <a:cs typeface="Arial" panose="020B0604020202020204" pitchFamily="34" charset="0"/>
              </a:rPr>
              <a:t>(3) University of Bergen, Norway</a:t>
            </a:r>
            <a:endParaRPr lang="en-AT" sz="1200">
              <a:solidFill>
                <a:schemeClr val="bg1"/>
              </a:solidFill>
              <a:latin typeface="Arial" panose="020B0604020202020204" pitchFamily="34" charset="0"/>
              <a:cs typeface="Arial" panose="020B0604020202020204" pitchFamily="34" charset="0"/>
            </a:endParaRPr>
          </a:p>
        </p:txBody>
      </p:sp>
      <p:pic>
        <p:nvPicPr>
          <p:cNvPr id="5" name="Billede 4">
            <a:extLst>
              <a:ext uri="{FF2B5EF4-FFF2-40B4-BE49-F238E27FC236}">
                <a16:creationId xmlns:a16="http://schemas.microsoft.com/office/drawing/2014/main" id="{E6047570-1C35-4FBF-80B1-95A0B907547C}"/>
              </a:ext>
            </a:extLst>
          </p:cNvPr>
          <p:cNvPicPr>
            <a:picLocks noChangeAspect="1"/>
          </p:cNvPicPr>
          <p:nvPr/>
        </p:nvPicPr>
        <p:blipFill>
          <a:blip r:embed="rId2"/>
          <a:stretch>
            <a:fillRect/>
          </a:stretch>
        </p:blipFill>
        <p:spPr>
          <a:xfrm>
            <a:off x="6753574" y="1392946"/>
            <a:ext cx="5156874" cy="3412931"/>
          </a:xfrm>
          <a:prstGeom prst="rect">
            <a:avLst/>
          </a:prstGeom>
        </p:spPr>
      </p:pic>
      <p:sp>
        <p:nvSpPr>
          <p:cNvPr id="7" name="Rektangel 6">
            <a:extLst>
              <a:ext uri="{FF2B5EF4-FFF2-40B4-BE49-F238E27FC236}">
                <a16:creationId xmlns:a16="http://schemas.microsoft.com/office/drawing/2014/main" id="{07219792-CE37-4C6D-A3C6-F0E914DE9ECD}"/>
              </a:ext>
            </a:extLst>
          </p:cNvPr>
          <p:cNvSpPr/>
          <p:nvPr/>
        </p:nvSpPr>
        <p:spPr>
          <a:xfrm>
            <a:off x="6739511" y="4644788"/>
            <a:ext cx="5445594" cy="1692771"/>
          </a:xfrm>
          <a:prstGeom prst="rect">
            <a:avLst/>
          </a:prstGeom>
        </p:spPr>
        <p:txBody>
          <a:bodyPr wrap="square">
            <a:spAutoFit/>
          </a:bodyPr>
          <a:lstStyle/>
          <a:p>
            <a:endParaRPr lang="en-US" sz="1400">
              <a:latin typeface="Courier New" panose="02070309020205020404" pitchFamily="49" charset="0"/>
              <a:cs typeface="Courier New" panose="02070309020205020404" pitchFamily="49" charset="0"/>
            </a:endParaRPr>
          </a:p>
          <a:p>
            <a:r>
              <a:rPr lang="en-US"/>
              <a:t>The seismograms above show one of the automatic detections from the NETDET program. Signals are from an IMS array and the event is also reported in the IDC SEL3 event list located in Southern Sumatra, Indonesia. IDC_SEL3 reported a magnitude of ML 4.8 / mb 4.7. </a:t>
            </a:r>
            <a:endParaRPr lang="da-DK">
              <a:latin typeface="Calibri" panose="020F0502020204030204" pitchFamily="34" charset="0"/>
              <a:ea typeface="Calibri" panose="020F0502020204030204" pitchFamily="34" charset="0"/>
              <a:cs typeface="Times New Roman" panose="02020603050405020304" pitchFamily="18" charset="0"/>
            </a:endParaRPr>
          </a:p>
        </p:txBody>
      </p:sp>
      <p:sp>
        <p:nvSpPr>
          <p:cNvPr id="8" name="Rektangel 7">
            <a:extLst>
              <a:ext uri="{FF2B5EF4-FFF2-40B4-BE49-F238E27FC236}">
                <a16:creationId xmlns:a16="http://schemas.microsoft.com/office/drawing/2014/main" id="{559BA171-4579-4285-ADE6-BD5D74216FF9}"/>
              </a:ext>
            </a:extLst>
          </p:cNvPr>
          <p:cNvSpPr/>
          <p:nvPr/>
        </p:nvSpPr>
        <p:spPr>
          <a:xfrm>
            <a:off x="505672" y="1548285"/>
            <a:ext cx="1402248" cy="530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Rektangel 8">
            <a:extLst>
              <a:ext uri="{FF2B5EF4-FFF2-40B4-BE49-F238E27FC236}">
                <a16:creationId xmlns:a16="http://schemas.microsoft.com/office/drawing/2014/main" id="{EB8593F1-DBBB-4C34-946C-EF1CDBE149A4}"/>
              </a:ext>
            </a:extLst>
          </p:cNvPr>
          <p:cNvSpPr/>
          <p:nvPr/>
        </p:nvSpPr>
        <p:spPr>
          <a:xfrm>
            <a:off x="491612" y="2895665"/>
            <a:ext cx="1402248" cy="530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Pil: nedad 9">
            <a:extLst>
              <a:ext uri="{FF2B5EF4-FFF2-40B4-BE49-F238E27FC236}">
                <a16:creationId xmlns:a16="http://schemas.microsoft.com/office/drawing/2014/main" id="{99A522A1-307C-45AA-9040-CD00D9433EBF}"/>
              </a:ext>
            </a:extLst>
          </p:cNvPr>
          <p:cNvSpPr/>
          <p:nvPr/>
        </p:nvSpPr>
        <p:spPr>
          <a:xfrm>
            <a:off x="1017288" y="3483577"/>
            <a:ext cx="294968" cy="717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a:extLst>
              <a:ext uri="{FF2B5EF4-FFF2-40B4-BE49-F238E27FC236}">
                <a16:creationId xmlns:a16="http://schemas.microsoft.com/office/drawing/2014/main" id="{4C96C49D-8A3C-4547-87EA-67BD73C0D8D1}"/>
              </a:ext>
            </a:extLst>
          </p:cNvPr>
          <p:cNvSpPr/>
          <p:nvPr/>
        </p:nvSpPr>
        <p:spPr>
          <a:xfrm>
            <a:off x="491611" y="4279683"/>
            <a:ext cx="1402247" cy="6317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Pil: nedad 11">
            <a:extLst>
              <a:ext uri="{FF2B5EF4-FFF2-40B4-BE49-F238E27FC236}">
                <a16:creationId xmlns:a16="http://schemas.microsoft.com/office/drawing/2014/main" id="{FD7A317E-C441-44A6-A9A5-F9EAF9875E33}"/>
              </a:ext>
            </a:extLst>
          </p:cNvPr>
          <p:cNvSpPr/>
          <p:nvPr/>
        </p:nvSpPr>
        <p:spPr>
          <a:xfrm>
            <a:off x="1015549" y="5025346"/>
            <a:ext cx="294968" cy="717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a:extLst>
              <a:ext uri="{FF2B5EF4-FFF2-40B4-BE49-F238E27FC236}">
                <a16:creationId xmlns:a16="http://schemas.microsoft.com/office/drawing/2014/main" id="{8D1E6906-6974-4557-AEA7-FADC2ACAE653}"/>
              </a:ext>
            </a:extLst>
          </p:cNvPr>
          <p:cNvSpPr/>
          <p:nvPr/>
        </p:nvSpPr>
        <p:spPr>
          <a:xfrm>
            <a:off x="491612" y="5760250"/>
            <a:ext cx="1402246" cy="530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kstfelt 13">
            <a:extLst>
              <a:ext uri="{FF2B5EF4-FFF2-40B4-BE49-F238E27FC236}">
                <a16:creationId xmlns:a16="http://schemas.microsoft.com/office/drawing/2014/main" id="{9E1484B1-2067-4B9E-B589-C19AD3D66259}"/>
              </a:ext>
            </a:extLst>
          </p:cNvPr>
          <p:cNvSpPr txBox="1"/>
          <p:nvPr/>
        </p:nvSpPr>
        <p:spPr>
          <a:xfrm>
            <a:off x="890362" y="1629090"/>
            <a:ext cx="545342" cy="369332"/>
          </a:xfrm>
          <a:prstGeom prst="rect">
            <a:avLst/>
          </a:prstGeom>
          <a:noFill/>
        </p:spPr>
        <p:txBody>
          <a:bodyPr wrap="none" rtlCol="0">
            <a:spAutoFit/>
          </a:bodyPr>
          <a:lstStyle/>
          <a:p>
            <a:r>
              <a:rPr lang="da-DK"/>
              <a:t>IMS</a:t>
            </a:r>
          </a:p>
        </p:txBody>
      </p:sp>
      <p:sp>
        <p:nvSpPr>
          <p:cNvPr id="15" name="Tekstfelt 14">
            <a:extLst>
              <a:ext uri="{FF2B5EF4-FFF2-40B4-BE49-F238E27FC236}">
                <a16:creationId xmlns:a16="http://schemas.microsoft.com/office/drawing/2014/main" id="{3F4A088D-B4C1-4F03-A9E1-29C11F7F3F9E}"/>
              </a:ext>
            </a:extLst>
          </p:cNvPr>
          <p:cNvSpPr txBox="1"/>
          <p:nvPr/>
        </p:nvSpPr>
        <p:spPr>
          <a:xfrm>
            <a:off x="543168" y="4420080"/>
            <a:ext cx="1350691" cy="369332"/>
          </a:xfrm>
          <a:prstGeom prst="rect">
            <a:avLst/>
          </a:prstGeom>
          <a:noFill/>
        </p:spPr>
        <p:txBody>
          <a:bodyPr wrap="none" rtlCol="0">
            <a:spAutoFit/>
          </a:bodyPr>
          <a:lstStyle/>
          <a:p>
            <a:r>
              <a:rPr lang="da-DK"/>
              <a:t>Data archive</a:t>
            </a:r>
          </a:p>
        </p:txBody>
      </p:sp>
      <p:sp>
        <p:nvSpPr>
          <p:cNvPr id="16" name="Tekstfelt 15">
            <a:extLst>
              <a:ext uri="{FF2B5EF4-FFF2-40B4-BE49-F238E27FC236}">
                <a16:creationId xmlns:a16="http://schemas.microsoft.com/office/drawing/2014/main" id="{8F9ADE98-33AD-41D1-90C7-3CC4AED80AE1}"/>
              </a:ext>
            </a:extLst>
          </p:cNvPr>
          <p:cNvSpPr txBox="1"/>
          <p:nvPr/>
        </p:nvSpPr>
        <p:spPr>
          <a:xfrm>
            <a:off x="703691" y="5841055"/>
            <a:ext cx="903196" cy="369332"/>
          </a:xfrm>
          <a:prstGeom prst="rect">
            <a:avLst/>
          </a:prstGeom>
          <a:noFill/>
        </p:spPr>
        <p:txBody>
          <a:bodyPr wrap="none" rtlCol="0">
            <a:spAutoFit/>
          </a:bodyPr>
          <a:lstStyle/>
          <a:p>
            <a:r>
              <a:rPr lang="da-DK"/>
              <a:t>Bulletin</a:t>
            </a:r>
          </a:p>
        </p:txBody>
      </p:sp>
      <p:sp>
        <p:nvSpPr>
          <p:cNvPr id="17" name="Pil: nedad 16">
            <a:extLst>
              <a:ext uri="{FF2B5EF4-FFF2-40B4-BE49-F238E27FC236}">
                <a16:creationId xmlns:a16="http://schemas.microsoft.com/office/drawing/2014/main" id="{83058757-7218-4DCE-B1A3-65D6E2643754}"/>
              </a:ext>
            </a:extLst>
          </p:cNvPr>
          <p:cNvSpPr/>
          <p:nvPr/>
        </p:nvSpPr>
        <p:spPr>
          <a:xfrm>
            <a:off x="1015549" y="2149425"/>
            <a:ext cx="294968" cy="7177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Tekstfelt 17">
            <a:extLst>
              <a:ext uri="{FF2B5EF4-FFF2-40B4-BE49-F238E27FC236}">
                <a16:creationId xmlns:a16="http://schemas.microsoft.com/office/drawing/2014/main" id="{4B7023A7-686D-43BC-8939-9A1D5698F224}"/>
              </a:ext>
            </a:extLst>
          </p:cNvPr>
          <p:cNvSpPr txBox="1"/>
          <p:nvPr/>
        </p:nvSpPr>
        <p:spPr>
          <a:xfrm>
            <a:off x="890362" y="2976470"/>
            <a:ext cx="511679" cy="369332"/>
          </a:xfrm>
          <a:prstGeom prst="rect">
            <a:avLst/>
          </a:prstGeom>
          <a:noFill/>
        </p:spPr>
        <p:txBody>
          <a:bodyPr wrap="none" rtlCol="0">
            <a:spAutoFit/>
          </a:bodyPr>
          <a:lstStyle/>
          <a:p>
            <a:r>
              <a:rPr lang="da-DK"/>
              <a:t>GCI</a:t>
            </a:r>
          </a:p>
        </p:txBody>
      </p:sp>
      <p:sp>
        <p:nvSpPr>
          <p:cNvPr id="2" name="Rektangel 1">
            <a:extLst>
              <a:ext uri="{FF2B5EF4-FFF2-40B4-BE49-F238E27FC236}">
                <a16:creationId xmlns:a16="http://schemas.microsoft.com/office/drawing/2014/main" id="{7DCE48B0-53D4-4A42-89D2-AFD4DF06375F}"/>
              </a:ext>
            </a:extLst>
          </p:cNvPr>
          <p:cNvSpPr/>
          <p:nvPr/>
        </p:nvSpPr>
        <p:spPr>
          <a:xfrm>
            <a:off x="2370074" y="1694490"/>
            <a:ext cx="4138217" cy="4524315"/>
          </a:xfrm>
          <a:prstGeom prst="rect">
            <a:avLst/>
          </a:prstGeom>
        </p:spPr>
        <p:txBody>
          <a:bodyPr wrap="square">
            <a:spAutoFit/>
          </a:bodyPr>
          <a:lstStyle/>
          <a:p>
            <a:r>
              <a:rPr lang="en-US"/>
              <a:t>We present a new method for NDCs to use CTBTO seismic realtime data in the local events detection, which will enable NDCs to improve nuclear test monitoring and / or scientific and civil applications, using the SeedLink service available on the GCI.</a:t>
            </a:r>
          </a:p>
          <a:p>
            <a:r>
              <a:rPr lang="en-US"/>
              <a:t>We use NETDET is a newly developed tool for SEISAN (Earthquake Analysing Software) that enables event detection and location in near real time or offline.</a:t>
            </a:r>
          </a:p>
          <a:p>
            <a:r>
              <a:rPr lang="en-US">
                <a:latin typeface="Calibri" panose="020F0502020204030204" pitchFamily="34" charset="0"/>
                <a:ea typeface="Calibri" panose="020F0502020204030204" pitchFamily="34" charset="0"/>
                <a:cs typeface="Times New Roman" panose="02020603050405020304" pitchFamily="18" charset="0"/>
              </a:rPr>
              <a:t>Automation of streaming data for local storage and event detection often include very complex computer programs, here we show that it can be done using a few simple commands.</a:t>
            </a:r>
            <a:endParaRPr lang="da-DK"/>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2767</TotalTime>
  <Words>218</Words>
  <Application>Microsoft Office PowerPoint</Application>
  <PresentationFormat>Widescreen</PresentationFormat>
  <Paragraphs>14</Paragraphs>
  <Slides>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vt:i4>
      </vt:variant>
    </vt:vector>
  </HeadingPairs>
  <TitlesOfParts>
    <vt:vector size="6" baseType="lpstr">
      <vt:lpstr>Arial</vt:lpstr>
      <vt:lpstr>Calibri</vt:lpstr>
      <vt:lpstr>Calibri Light</vt:lpstr>
      <vt:lpstr>Courier New</vt:lpstr>
      <vt:lpstr>Office Theme</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Peter Voss</cp:lastModifiedBy>
  <cp:revision>23</cp:revision>
  <dcterms:created xsi:type="dcterms:W3CDTF">2023-04-18T13:25:54Z</dcterms:created>
  <dcterms:modified xsi:type="dcterms:W3CDTF">2023-06-08T12:51:10Z</dcterms:modified>
</cp:coreProperties>
</file>