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64" r:id="rId7"/>
    <p:sldId id="265" r:id="rId8"/>
    <p:sldId id="266" r:id="rId9"/>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79"/>
    <p:restoredTop sz="94685"/>
  </p:normalViewPr>
  <p:slideViewPr>
    <p:cSldViewPr snapToGrid="0">
      <p:cViewPr varScale="1">
        <p:scale>
          <a:sx n="75" d="100"/>
          <a:sy n="75" d="100"/>
        </p:scale>
        <p:origin x="54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‹nr.›</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‹nr.›</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‹nr.›</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‹nr.›</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‹nr.›</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‹nr.›</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‹nr.›</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‹nr.›</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‹nr.›</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‹nr.›</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‹nr.›</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76813"/>
            <a:ext cx="1866900" cy="1635125"/>
            <a:chOff x="3252" y="3135"/>
            <a:chExt cx="1176" cy="1030"/>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 name="Freeform 7">
              <a:extLst>
                <a:ext uri="{FF2B5EF4-FFF2-40B4-BE49-F238E27FC236}">
                  <a16:creationId xmlns:a16="http://schemas.microsoft.com/office/drawing/2014/main" id="{063B0D44-6EA0-FFA6-3359-A3206740429F}"/>
                </a:ext>
              </a:extLst>
            </p:cNvPr>
            <p:cNvSpPr>
              <a:spLocks/>
            </p:cNvSpPr>
            <p:nvPr userDrawn="1"/>
          </p:nvSpPr>
          <p:spPr bwMode="auto">
            <a:xfrm>
              <a:off x="3515" y="3146"/>
              <a:ext cx="659" cy="656"/>
            </a:xfrm>
            <a:custGeom>
              <a:avLst/>
              <a:gdLst>
                <a:gd name="T0" fmla="*/ 90 w 1087"/>
                <a:gd name="T1" fmla="*/ 1087 h 1087"/>
                <a:gd name="T2" fmla="*/ 90 w 1087"/>
                <a:gd name="T3" fmla="*/ 1087 h 1087"/>
                <a:gd name="T4" fmla="*/ 0 w 1087"/>
                <a:gd name="T5" fmla="*/ 997 h 1087"/>
                <a:gd name="T6" fmla="*/ 0 w 1087"/>
                <a:gd name="T7" fmla="*/ 90 h 1087"/>
                <a:gd name="T8" fmla="*/ 90 w 1087"/>
                <a:gd name="T9" fmla="*/ 0 h 1087"/>
                <a:gd name="T10" fmla="*/ 997 w 1087"/>
                <a:gd name="T11" fmla="*/ 0 h 1087"/>
                <a:gd name="T12" fmla="*/ 1087 w 1087"/>
                <a:gd name="T13" fmla="*/ 90 h 1087"/>
                <a:gd name="T14" fmla="*/ 1087 w 1087"/>
                <a:gd name="T15" fmla="*/ 997 h 1087"/>
                <a:gd name="T16" fmla="*/ 997 w 1087"/>
                <a:gd name="T17" fmla="*/ 1087 h 1087"/>
                <a:gd name="T18" fmla="*/ 90 w 1087"/>
                <a:gd name="T19" fmla="*/ 108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7" h="1087">
                  <a:moveTo>
                    <a:pt x="90" y="1087"/>
                  </a:moveTo>
                  <a:lnTo>
                    <a:pt x="90" y="1087"/>
                  </a:lnTo>
                  <a:cubicBezTo>
                    <a:pt x="40" y="1087"/>
                    <a:pt x="0" y="1047"/>
                    <a:pt x="0" y="997"/>
                  </a:cubicBezTo>
                  <a:lnTo>
                    <a:pt x="0" y="90"/>
                  </a:lnTo>
                  <a:cubicBezTo>
                    <a:pt x="0" y="40"/>
                    <a:pt x="40" y="0"/>
                    <a:pt x="90" y="0"/>
                  </a:cubicBezTo>
                  <a:lnTo>
                    <a:pt x="997" y="0"/>
                  </a:lnTo>
                  <a:cubicBezTo>
                    <a:pt x="1046" y="0"/>
                    <a:pt x="1087" y="40"/>
                    <a:pt x="1087" y="90"/>
                  </a:cubicBezTo>
                  <a:lnTo>
                    <a:pt x="1087" y="997"/>
                  </a:lnTo>
                  <a:cubicBezTo>
                    <a:pt x="1087" y="1047"/>
                    <a:pt x="1046" y="1087"/>
                    <a:pt x="997" y="1087"/>
                  </a:cubicBezTo>
                  <a:lnTo>
                    <a:pt x="90" y="108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8">
              <a:extLst>
                <a:ext uri="{FF2B5EF4-FFF2-40B4-BE49-F238E27FC236}">
                  <a16:creationId xmlns:a16="http://schemas.microsoft.com/office/drawing/2014/main" id="{FEC3FEA3-6BAE-FA8E-D75D-E3A60451C92A}"/>
                </a:ext>
              </a:extLst>
            </p:cNvPr>
            <p:cNvSpPr>
              <a:spLocks noEditPoints="1"/>
            </p:cNvSpPr>
            <p:nvPr userDrawn="1"/>
          </p:nvSpPr>
          <p:spPr bwMode="auto">
            <a:xfrm>
              <a:off x="3503" y="3135"/>
              <a:ext cx="683" cy="679"/>
            </a:xfrm>
            <a:custGeom>
              <a:avLst/>
              <a:gdLst>
                <a:gd name="T0" fmla="*/ 1017 w 1127"/>
                <a:gd name="T1" fmla="*/ 0 h 1126"/>
                <a:gd name="T2" fmla="*/ 1017 w 1127"/>
                <a:gd name="T3" fmla="*/ 0 h 1126"/>
                <a:gd name="T4" fmla="*/ 110 w 1127"/>
                <a:gd name="T5" fmla="*/ 0 h 1126"/>
                <a:gd name="T6" fmla="*/ 0 w 1127"/>
                <a:gd name="T7" fmla="*/ 109 h 1126"/>
                <a:gd name="T8" fmla="*/ 0 w 1127"/>
                <a:gd name="T9" fmla="*/ 1016 h 1126"/>
                <a:gd name="T10" fmla="*/ 110 w 1127"/>
                <a:gd name="T11" fmla="*/ 1126 h 1126"/>
                <a:gd name="T12" fmla="*/ 1017 w 1127"/>
                <a:gd name="T13" fmla="*/ 1126 h 1126"/>
                <a:gd name="T14" fmla="*/ 1127 w 1127"/>
                <a:gd name="T15" fmla="*/ 1016 h 1126"/>
                <a:gd name="T16" fmla="*/ 1127 w 1127"/>
                <a:gd name="T17" fmla="*/ 109 h 1126"/>
                <a:gd name="T18" fmla="*/ 1017 w 1127"/>
                <a:gd name="T19" fmla="*/ 0 h 1126"/>
                <a:gd name="T20" fmla="*/ 1017 w 1127"/>
                <a:gd name="T21" fmla="*/ 39 h 1126"/>
                <a:gd name="T22" fmla="*/ 1017 w 1127"/>
                <a:gd name="T23" fmla="*/ 39 h 1126"/>
                <a:gd name="T24" fmla="*/ 1087 w 1127"/>
                <a:gd name="T25" fmla="*/ 109 h 1126"/>
                <a:gd name="T26" fmla="*/ 1087 w 1127"/>
                <a:gd name="T27" fmla="*/ 1016 h 1126"/>
                <a:gd name="T28" fmla="*/ 1017 w 1127"/>
                <a:gd name="T29" fmla="*/ 1086 h 1126"/>
                <a:gd name="T30" fmla="*/ 110 w 1127"/>
                <a:gd name="T31" fmla="*/ 1086 h 1126"/>
                <a:gd name="T32" fmla="*/ 40 w 1127"/>
                <a:gd name="T33" fmla="*/ 1016 h 1126"/>
                <a:gd name="T34" fmla="*/ 40 w 1127"/>
                <a:gd name="T35" fmla="*/ 109 h 1126"/>
                <a:gd name="T36" fmla="*/ 110 w 1127"/>
                <a:gd name="T37" fmla="*/ 39 h 1126"/>
                <a:gd name="T38" fmla="*/ 1017 w 1127"/>
                <a:gd name="T39" fmla="*/ 39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7" h="1126">
                  <a:moveTo>
                    <a:pt x="1017" y="0"/>
                  </a:moveTo>
                  <a:lnTo>
                    <a:pt x="1017" y="0"/>
                  </a:lnTo>
                  <a:lnTo>
                    <a:pt x="110" y="0"/>
                  </a:lnTo>
                  <a:cubicBezTo>
                    <a:pt x="49" y="0"/>
                    <a:pt x="0" y="48"/>
                    <a:pt x="0" y="109"/>
                  </a:cubicBezTo>
                  <a:lnTo>
                    <a:pt x="0" y="1016"/>
                  </a:lnTo>
                  <a:cubicBezTo>
                    <a:pt x="0" y="1077"/>
                    <a:pt x="49" y="1126"/>
                    <a:pt x="110" y="1126"/>
                  </a:cubicBezTo>
                  <a:lnTo>
                    <a:pt x="1017" y="1126"/>
                  </a:lnTo>
                  <a:cubicBezTo>
                    <a:pt x="1077" y="1126"/>
                    <a:pt x="1127" y="1077"/>
                    <a:pt x="1127" y="1016"/>
                  </a:cubicBezTo>
                  <a:lnTo>
                    <a:pt x="1127" y="109"/>
                  </a:lnTo>
                  <a:cubicBezTo>
                    <a:pt x="1127" y="48"/>
                    <a:pt x="1077" y="0"/>
                    <a:pt x="1017" y="0"/>
                  </a:cubicBezTo>
                  <a:close/>
                  <a:moveTo>
                    <a:pt x="1017" y="39"/>
                  </a:moveTo>
                  <a:lnTo>
                    <a:pt x="1017" y="39"/>
                  </a:lnTo>
                  <a:cubicBezTo>
                    <a:pt x="1055" y="39"/>
                    <a:pt x="1087" y="70"/>
                    <a:pt x="1087" y="109"/>
                  </a:cubicBezTo>
                  <a:lnTo>
                    <a:pt x="1087" y="1016"/>
                  </a:lnTo>
                  <a:cubicBezTo>
                    <a:pt x="1087" y="1055"/>
                    <a:pt x="1055" y="1086"/>
                    <a:pt x="1017" y="1086"/>
                  </a:cubicBezTo>
                  <a:lnTo>
                    <a:pt x="110" y="1086"/>
                  </a:lnTo>
                  <a:cubicBezTo>
                    <a:pt x="71" y="1086"/>
                    <a:pt x="40" y="1055"/>
                    <a:pt x="40" y="1016"/>
                  </a:cubicBezTo>
                  <a:lnTo>
                    <a:pt x="40" y="109"/>
                  </a:lnTo>
                  <a:cubicBezTo>
                    <a:pt x="40" y="70"/>
                    <a:pt x="71" y="39"/>
                    <a:pt x="110" y="39"/>
                  </a:cubicBezTo>
                  <a:lnTo>
                    <a:pt x="1017"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hyperlink" Target="http://seisan.info/" TargetMode="External"/><Relationship Id="rId7" Type="http://schemas.openxmlformats.org/officeDocument/2006/relationships/image" Target="../media/image19.png"/><Relationship Id="rId2" Type="http://schemas.openxmlformats.org/officeDocument/2006/relationships/hyperlink" Target="https://ndc-forum.ctbto.org/tag/seisan" TargetMode="Externa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hyperlink" Target="https://doi.org/10.1785/022019031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428240" y="207151"/>
            <a:ext cx="7253216" cy="1846659"/>
          </a:xfrm>
          <a:prstGeom prst="rect">
            <a:avLst/>
          </a:prstGeom>
          <a:noFill/>
        </p:spPr>
        <p:txBody>
          <a:bodyPr wrap="square" rtlCol="0">
            <a:spAutoFit/>
          </a:bodyPr>
          <a:lstStyle/>
          <a:p>
            <a:pPr algn="ctr"/>
            <a:r>
              <a:rPr lang="en-US" b="1">
                <a:solidFill>
                  <a:schemeClr val="bg1"/>
                </a:solidFill>
                <a:latin typeface="Arial" panose="020B0604020202020204" pitchFamily="34" charset="0"/>
                <a:cs typeface="Arial" panose="020B0604020202020204" pitchFamily="34" charset="0"/>
              </a:rPr>
              <a:t>Automatic seismic event detection using real time data from the IMS</a:t>
            </a:r>
            <a:endParaRPr lang="en-AT" b="1" dirty="0">
              <a:solidFill>
                <a:schemeClr val="bg1"/>
              </a:solidFill>
              <a:latin typeface="Arial" panose="020B0604020202020204" pitchFamily="34" charset="0"/>
              <a:cs typeface="Arial" panose="020B0604020202020204" pitchFamily="34" charset="0"/>
            </a:endParaRPr>
          </a:p>
          <a:p>
            <a:pPr algn="ctr"/>
            <a:r>
              <a:rPr lang="da-DK">
                <a:solidFill>
                  <a:schemeClr val="bg1"/>
                </a:solidFill>
                <a:latin typeface="Arial" panose="020B0604020202020204" pitchFamily="34" charset="0"/>
                <a:cs typeface="Arial" panose="020B0604020202020204" pitchFamily="34" charset="0"/>
              </a:rPr>
              <a:t>Peter Voss(1), Gonzalo Antonio Fernandez Marañon(2)</a:t>
            </a:r>
          </a:p>
          <a:p>
            <a:pPr algn="ctr"/>
            <a:r>
              <a:rPr lang="da-DK">
                <a:solidFill>
                  <a:schemeClr val="bg1"/>
                </a:solidFill>
                <a:latin typeface="Arial" panose="020B0604020202020204" pitchFamily="34" charset="0"/>
                <a:cs typeface="Arial" panose="020B0604020202020204" pitchFamily="34" charset="0"/>
              </a:rPr>
              <a:t>&amp; Jens Havskov(3)</a:t>
            </a:r>
            <a:endParaRPr lang="en-AT" dirty="0">
              <a:solidFill>
                <a:schemeClr val="bg1"/>
              </a:solidFill>
              <a:latin typeface="Arial" panose="020B0604020202020204" pitchFamily="34" charset="0"/>
              <a:cs typeface="Arial" panose="020B0604020202020204" pitchFamily="34" charset="0"/>
            </a:endParaRPr>
          </a:p>
          <a:p>
            <a:pPr algn="ctr"/>
            <a:r>
              <a:rPr lang="en-US" sz="1400">
                <a:solidFill>
                  <a:schemeClr val="bg1"/>
                </a:solidFill>
                <a:latin typeface="Arial" panose="020B0604020202020204" pitchFamily="34" charset="0"/>
                <a:cs typeface="Arial" panose="020B0604020202020204" pitchFamily="34" charset="0"/>
              </a:rPr>
              <a:t>Geological Survey of Denmark and Greenland, Denmark</a:t>
            </a:r>
          </a:p>
          <a:p>
            <a:pPr algn="ctr"/>
            <a:r>
              <a:rPr lang="en-US" sz="1400">
                <a:solidFill>
                  <a:schemeClr val="bg1"/>
                </a:solidFill>
                <a:latin typeface="Arial" panose="020B0604020202020204" pitchFamily="34" charset="0"/>
                <a:cs typeface="Arial" panose="020B0604020202020204" pitchFamily="34" charset="0"/>
              </a:rPr>
              <a:t>(2) Observatorio San Calixto, Bolivia</a:t>
            </a:r>
          </a:p>
          <a:p>
            <a:pPr algn="ctr"/>
            <a:r>
              <a:rPr lang="en-US" sz="1400">
                <a:solidFill>
                  <a:schemeClr val="bg1"/>
                </a:solidFill>
                <a:latin typeface="Arial" panose="020B0604020202020204" pitchFamily="34" charset="0"/>
                <a:cs typeface="Arial" panose="020B0604020202020204" pitchFamily="34" charset="0"/>
              </a:rPr>
              <a:t>(3) University of Bergen, Norway</a:t>
            </a:r>
            <a:endParaRPr lang="en-AT"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a:t>We present a new method for NDCs to use CTBTO seismic realtime data in the local events detection, which will enable NDCs to improve nuclear test monitoring and / or scientific and civil applications, using the SeedLink service available on the GCI. </a:t>
            </a:r>
            <a:endParaRPr lang="en-US" sz="12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a:solidFill>
                  <a:schemeClr val="bg1"/>
                </a:solidFill>
                <a:latin typeface="Arial" panose="020B0604020202020204" pitchFamily="34" charset="0"/>
                <a:cs typeface="Arial" panose="020B0604020202020204" pitchFamily="34" charset="0"/>
              </a:rPr>
              <a:t>P5.3-866</a:t>
            </a:r>
            <a:endParaRPr lang="en-AT"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a:t>Data is stored locally using the SLARCHIVE program and processed in near realtime or from historical data using the SEISAN program</a:t>
            </a:r>
          </a:p>
          <a:p>
            <a:r>
              <a:rPr lang="en-US" sz="1050">
                <a:latin typeface="Courier New" panose="02070309020205020404" pitchFamily="49" charset="0"/>
                <a:cs typeface="Courier New" panose="02070309020205020404" pitchFamily="49" charset="0"/>
              </a:rPr>
              <a:t>netdet</a:t>
            </a:r>
            <a:endParaRPr lang="da-DK" sz="1050">
              <a:latin typeface="Courier New" panose="02070309020205020404" pitchFamily="49" charset="0"/>
              <a:cs typeface="Courier New" panose="02070309020205020404" pitchFamily="49" charset="0"/>
            </a:endParaRP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a:t>NETDET produced 101 events for further analysis, in comparison the SLSD automatic had 87 P phase detection on the same day, 27 of the events was detected on both systems. </a:t>
            </a:r>
            <a:endParaRPr lang="en-US" sz="12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a:latin typeface="Calibri" panose="020F0502020204030204" pitchFamily="34" charset="0"/>
                <a:ea typeface="Calibri" panose="020F0502020204030204" pitchFamily="34" charset="0"/>
                <a:cs typeface="Times New Roman" panose="02020603050405020304" pitchFamily="18" charset="0"/>
              </a:rPr>
              <a:t>We show that NDC’s can using a GCI connection stream data from IMS in realtime and store the data locally and process the data in near realtime or at a later stage in order to extract seismic events for further analyses, using a few computer programs with very simple configurations.</a:t>
            </a:r>
          </a:p>
        </p:txBody>
      </p:sp>
      <p:pic>
        <p:nvPicPr>
          <p:cNvPr id="11" name="Billede 10">
            <a:extLst>
              <a:ext uri="{FF2B5EF4-FFF2-40B4-BE49-F238E27FC236}">
                <a16:creationId xmlns:a16="http://schemas.microsoft.com/office/drawing/2014/main" id="{6552FEF9-C75C-4B15-BA46-AE906AFEC474}"/>
              </a:ext>
            </a:extLst>
          </p:cNvPr>
          <p:cNvPicPr>
            <a:picLocks noChangeAspect="1"/>
          </p:cNvPicPr>
          <p:nvPr/>
        </p:nvPicPr>
        <p:blipFill>
          <a:blip r:embed="rId2"/>
          <a:stretch>
            <a:fillRect/>
          </a:stretch>
        </p:blipFill>
        <p:spPr>
          <a:xfrm>
            <a:off x="9618391" y="34431"/>
            <a:ext cx="553418" cy="735415"/>
          </a:xfrm>
          <a:prstGeom prst="rect">
            <a:avLst/>
          </a:prstGeom>
        </p:spPr>
      </p:pic>
      <p:pic>
        <p:nvPicPr>
          <p:cNvPr id="1030" name="Picture 6">
            <a:extLst>
              <a:ext uri="{FF2B5EF4-FFF2-40B4-BE49-F238E27FC236}">
                <a16:creationId xmlns:a16="http://schemas.microsoft.com/office/drawing/2014/main" id="{4CFE9AB0-70EE-4313-997D-07AA29DB8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9841" y="34431"/>
            <a:ext cx="751840" cy="745575"/>
          </a:xfrm>
          <a:prstGeom prst="rect">
            <a:avLst/>
          </a:prstGeom>
          <a:noFill/>
          <a:extLst>
            <a:ext uri="{909E8E84-426E-40DD-AFC4-6F175D3DCCD1}">
              <a14:hiddenFill xmlns:a14="http://schemas.microsoft.com/office/drawing/2010/main">
                <a:solidFill>
                  <a:srgbClr val="FFFFFF"/>
                </a:solidFill>
              </a14:hiddenFill>
            </a:ext>
          </a:extLst>
        </p:spPr>
      </p:pic>
      <p:pic>
        <p:nvPicPr>
          <p:cNvPr id="8" name="Billede 7">
            <a:extLst>
              <a:ext uri="{FF2B5EF4-FFF2-40B4-BE49-F238E27FC236}">
                <a16:creationId xmlns:a16="http://schemas.microsoft.com/office/drawing/2014/main" id="{BA1E7CFF-DF51-4776-A755-BEEA9EA939C8}"/>
              </a:ext>
            </a:extLst>
          </p:cNvPr>
          <p:cNvPicPr>
            <a:picLocks noChangeAspect="1"/>
          </p:cNvPicPr>
          <p:nvPr/>
        </p:nvPicPr>
        <p:blipFill>
          <a:blip r:embed="rId4"/>
          <a:stretch>
            <a:fillRect/>
          </a:stretch>
        </p:blipFill>
        <p:spPr>
          <a:xfrm>
            <a:off x="10183091" y="44591"/>
            <a:ext cx="1225692" cy="735415"/>
          </a:xfrm>
          <a:prstGeom prst="rect">
            <a:avLst/>
          </a:prstGeom>
        </p:spPr>
      </p:pic>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ktangel 18">
            <a:extLst>
              <a:ext uri="{FF2B5EF4-FFF2-40B4-BE49-F238E27FC236}">
                <a16:creationId xmlns:a16="http://schemas.microsoft.com/office/drawing/2014/main" id="{083561E8-D070-4A4B-BFA4-5920D68CF56D}"/>
              </a:ext>
            </a:extLst>
          </p:cNvPr>
          <p:cNvSpPr/>
          <p:nvPr/>
        </p:nvSpPr>
        <p:spPr>
          <a:xfrm>
            <a:off x="505672" y="1548285"/>
            <a:ext cx="1402248" cy="530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a:extLst>
              <a:ext uri="{FF2B5EF4-FFF2-40B4-BE49-F238E27FC236}">
                <a16:creationId xmlns:a16="http://schemas.microsoft.com/office/drawing/2014/main" id="{12985EDE-68A9-4972-87CB-801CE415D196}"/>
              </a:ext>
            </a:extLst>
          </p:cNvPr>
          <p:cNvSpPr/>
          <p:nvPr/>
        </p:nvSpPr>
        <p:spPr>
          <a:xfrm>
            <a:off x="491612" y="2895665"/>
            <a:ext cx="1402248" cy="530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Pil: nedad 11">
            <a:extLst>
              <a:ext uri="{FF2B5EF4-FFF2-40B4-BE49-F238E27FC236}">
                <a16:creationId xmlns:a16="http://schemas.microsoft.com/office/drawing/2014/main" id="{8299A50E-5A81-4672-8FC2-0B5474572928}"/>
              </a:ext>
            </a:extLst>
          </p:cNvPr>
          <p:cNvSpPr/>
          <p:nvPr/>
        </p:nvSpPr>
        <p:spPr>
          <a:xfrm>
            <a:off x="1017288" y="3483577"/>
            <a:ext cx="294968" cy="7177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ktangel 12">
            <a:extLst>
              <a:ext uri="{FF2B5EF4-FFF2-40B4-BE49-F238E27FC236}">
                <a16:creationId xmlns:a16="http://schemas.microsoft.com/office/drawing/2014/main" id="{C21D1D98-331E-46E0-9D6D-B7091177AA1E}"/>
              </a:ext>
            </a:extLst>
          </p:cNvPr>
          <p:cNvSpPr/>
          <p:nvPr/>
        </p:nvSpPr>
        <p:spPr>
          <a:xfrm>
            <a:off x="491611" y="4279683"/>
            <a:ext cx="1402247" cy="6317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Pil: nedad 13">
            <a:extLst>
              <a:ext uri="{FF2B5EF4-FFF2-40B4-BE49-F238E27FC236}">
                <a16:creationId xmlns:a16="http://schemas.microsoft.com/office/drawing/2014/main" id="{77F99D05-B10A-43CD-956E-98CC68E35ED8}"/>
              </a:ext>
            </a:extLst>
          </p:cNvPr>
          <p:cNvSpPr/>
          <p:nvPr/>
        </p:nvSpPr>
        <p:spPr>
          <a:xfrm>
            <a:off x="1015549" y="5025346"/>
            <a:ext cx="294968" cy="7177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Rektangel 14">
            <a:extLst>
              <a:ext uri="{FF2B5EF4-FFF2-40B4-BE49-F238E27FC236}">
                <a16:creationId xmlns:a16="http://schemas.microsoft.com/office/drawing/2014/main" id="{B5394CB6-4DCE-4BE6-B380-63ABB5A63E6D}"/>
              </a:ext>
            </a:extLst>
          </p:cNvPr>
          <p:cNvSpPr/>
          <p:nvPr/>
        </p:nvSpPr>
        <p:spPr>
          <a:xfrm>
            <a:off x="491612" y="5760250"/>
            <a:ext cx="1402246" cy="530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a:solidFill>
                  <a:schemeClr val="bg1"/>
                </a:solidFill>
                <a:latin typeface="Arial" panose="020B0604020202020204" pitchFamily="34" charset="0"/>
                <a:cs typeface="Arial" panose="020B0604020202020204" pitchFamily="34" charset="0"/>
              </a:rPr>
              <a:t>Introduction</a:t>
            </a:r>
            <a:endParaRPr lang="en-AT" sz="48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620C3FEC-AF81-EEC4-F7C2-4B2A92E24063}"/>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a:solidFill>
                  <a:schemeClr val="bg1"/>
                </a:solidFill>
                <a:latin typeface="Arial" panose="020B0604020202020204" pitchFamily="34" charset="0"/>
                <a:cs typeface="Arial" panose="020B0604020202020204" pitchFamily="34" charset="0"/>
              </a:rPr>
              <a:t>P5.3-866</a:t>
            </a:r>
            <a:endParaRPr lang="en-AT" sz="2400" b="1" dirty="0">
              <a:solidFill>
                <a:schemeClr val="bg1"/>
              </a:solidFill>
              <a:latin typeface="Arial" panose="020B0604020202020204" pitchFamily="34" charset="0"/>
              <a:cs typeface="Arial" panose="020B0604020202020204" pitchFamily="34" charset="0"/>
            </a:endParaRPr>
          </a:p>
        </p:txBody>
      </p:sp>
      <p:sp>
        <p:nvSpPr>
          <p:cNvPr id="10" name="Tekstfelt 9">
            <a:extLst>
              <a:ext uri="{FF2B5EF4-FFF2-40B4-BE49-F238E27FC236}">
                <a16:creationId xmlns:a16="http://schemas.microsoft.com/office/drawing/2014/main" id="{54C48DBA-8637-4FC6-9F96-EE6C17ADBC2A}"/>
              </a:ext>
            </a:extLst>
          </p:cNvPr>
          <p:cNvSpPr txBox="1"/>
          <p:nvPr/>
        </p:nvSpPr>
        <p:spPr>
          <a:xfrm>
            <a:off x="2306670" y="1429183"/>
            <a:ext cx="8337756" cy="5078313"/>
          </a:xfrm>
          <a:prstGeom prst="rect">
            <a:avLst/>
          </a:prstGeom>
          <a:noFill/>
        </p:spPr>
        <p:txBody>
          <a:bodyPr wrap="square" rtlCol="0">
            <a:spAutoFit/>
          </a:bodyPr>
          <a:lstStyle/>
          <a:p>
            <a:r>
              <a:rPr lang="en-US"/>
              <a:t>This presentation gives examples on how an NDC can automatically detect seismic events data obtained in near real time from the IMS through the SeedLink service available on the Global Communications Infrastructure (GCI), using the seismic analysis software NETDET that is part of the SEISAN package. We also show how to integrate the GCI data with locally collected data and how to analyse the data to obtain event locations and magnitudes. SEISAN (see http://seisan.info) is used in more than 30 countries mainly at smaller seismic networks or by students or researchers, for processing data from permanent or temporary seismic networks and at a number of NDCs. NETDET is a newly developed tool for SEISAN that enables event detection and location in near real time or offline. At a NDC the data flow from the GCI is send with SeedLink to a SDS or BUD miniseed archive structure from where NETDET loads the data and preform data processing and event analysis automatically. Dependent on the parameterization of NETDET location and magnitude estimations will be performed. The configuration of the data flow and the possible parameterization of NETDET will be presented.</a:t>
            </a:r>
            <a:endParaRPr lang="da-DK"/>
          </a:p>
          <a:p>
            <a:r>
              <a:rPr lang="en-US"/>
              <a:t>In short: We present a new method for NDCs to use CTBTO seismic realtime data in the local events detection, which will enable NDCs to improve nuclear test monitoring and / or scientific and civil applications, using the SeedLink service available on the GCI.</a:t>
            </a:r>
            <a:endParaRPr lang="da-DK"/>
          </a:p>
        </p:txBody>
      </p:sp>
      <p:sp>
        <p:nvSpPr>
          <p:cNvPr id="16" name="Tekstfelt 15">
            <a:extLst>
              <a:ext uri="{FF2B5EF4-FFF2-40B4-BE49-F238E27FC236}">
                <a16:creationId xmlns:a16="http://schemas.microsoft.com/office/drawing/2014/main" id="{06BC6DFF-92BB-4D7C-8DBD-E4A290C49146}"/>
              </a:ext>
            </a:extLst>
          </p:cNvPr>
          <p:cNvSpPr txBox="1"/>
          <p:nvPr/>
        </p:nvSpPr>
        <p:spPr>
          <a:xfrm>
            <a:off x="890362" y="1629090"/>
            <a:ext cx="545342" cy="369332"/>
          </a:xfrm>
          <a:prstGeom prst="rect">
            <a:avLst/>
          </a:prstGeom>
          <a:noFill/>
        </p:spPr>
        <p:txBody>
          <a:bodyPr wrap="none" rtlCol="0">
            <a:spAutoFit/>
          </a:bodyPr>
          <a:lstStyle/>
          <a:p>
            <a:r>
              <a:rPr lang="da-DK"/>
              <a:t>IMS</a:t>
            </a:r>
          </a:p>
        </p:txBody>
      </p:sp>
      <p:sp>
        <p:nvSpPr>
          <p:cNvPr id="17" name="Tekstfelt 16">
            <a:extLst>
              <a:ext uri="{FF2B5EF4-FFF2-40B4-BE49-F238E27FC236}">
                <a16:creationId xmlns:a16="http://schemas.microsoft.com/office/drawing/2014/main" id="{A9EFA73D-B471-4B68-BF38-0B76D7AB460C}"/>
              </a:ext>
            </a:extLst>
          </p:cNvPr>
          <p:cNvSpPr txBox="1"/>
          <p:nvPr/>
        </p:nvSpPr>
        <p:spPr>
          <a:xfrm>
            <a:off x="543168" y="4420080"/>
            <a:ext cx="1350691" cy="369332"/>
          </a:xfrm>
          <a:prstGeom prst="rect">
            <a:avLst/>
          </a:prstGeom>
          <a:noFill/>
        </p:spPr>
        <p:txBody>
          <a:bodyPr wrap="none" rtlCol="0">
            <a:spAutoFit/>
          </a:bodyPr>
          <a:lstStyle/>
          <a:p>
            <a:r>
              <a:rPr lang="da-DK"/>
              <a:t>Data archive</a:t>
            </a:r>
          </a:p>
        </p:txBody>
      </p:sp>
      <p:sp>
        <p:nvSpPr>
          <p:cNvPr id="18" name="Tekstfelt 17">
            <a:extLst>
              <a:ext uri="{FF2B5EF4-FFF2-40B4-BE49-F238E27FC236}">
                <a16:creationId xmlns:a16="http://schemas.microsoft.com/office/drawing/2014/main" id="{7049C4E0-2A40-4D69-891A-043301855CEF}"/>
              </a:ext>
            </a:extLst>
          </p:cNvPr>
          <p:cNvSpPr txBox="1"/>
          <p:nvPr/>
        </p:nvSpPr>
        <p:spPr>
          <a:xfrm>
            <a:off x="703691" y="5841055"/>
            <a:ext cx="903196" cy="369332"/>
          </a:xfrm>
          <a:prstGeom prst="rect">
            <a:avLst/>
          </a:prstGeom>
          <a:noFill/>
        </p:spPr>
        <p:txBody>
          <a:bodyPr wrap="none" rtlCol="0">
            <a:spAutoFit/>
          </a:bodyPr>
          <a:lstStyle/>
          <a:p>
            <a:r>
              <a:rPr lang="da-DK"/>
              <a:t>Bulletin</a:t>
            </a:r>
          </a:p>
        </p:txBody>
      </p:sp>
      <p:sp>
        <p:nvSpPr>
          <p:cNvPr id="20" name="Pil: nedad 19">
            <a:extLst>
              <a:ext uri="{FF2B5EF4-FFF2-40B4-BE49-F238E27FC236}">
                <a16:creationId xmlns:a16="http://schemas.microsoft.com/office/drawing/2014/main" id="{17F1A46E-4867-4FC5-B271-4BEC1AE9A99F}"/>
              </a:ext>
            </a:extLst>
          </p:cNvPr>
          <p:cNvSpPr/>
          <p:nvPr/>
        </p:nvSpPr>
        <p:spPr>
          <a:xfrm>
            <a:off x="1015549" y="2149425"/>
            <a:ext cx="294968" cy="7177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Tekstfelt 20">
            <a:extLst>
              <a:ext uri="{FF2B5EF4-FFF2-40B4-BE49-F238E27FC236}">
                <a16:creationId xmlns:a16="http://schemas.microsoft.com/office/drawing/2014/main" id="{3AB7E91E-B732-4AA5-B26E-6EB08A19F315}"/>
              </a:ext>
            </a:extLst>
          </p:cNvPr>
          <p:cNvSpPr txBox="1"/>
          <p:nvPr/>
        </p:nvSpPr>
        <p:spPr>
          <a:xfrm>
            <a:off x="890362" y="2976470"/>
            <a:ext cx="511679" cy="369332"/>
          </a:xfrm>
          <a:prstGeom prst="rect">
            <a:avLst/>
          </a:prstGeom>
          <a:noFill/>
        </p:spPr>
        <p:txBody>
          <a:bodyPr wrap="none" rtlCol="0">
            <a:spAutoFit/>
          </a:bodyPr>
          <a:lstStyle/>
          <a:p>
            <a:r>
              <a:rPr lang="da-DK"/>
              <a:t>GCI</a:t>
            </a:r>
          </a:p>
        </p:txBody>
      </p:sp>
      <p:pic>
        <p:nvPicPr>
          <p:cNvPr id="25" name="Billede 24">
            <a:extLst>
              <a:ext uri="{FF2B5EF4-FFF2-40B4-BE49-F238E27FC236}">
                <a16:creationId xmlns:a16="http://schemas.microsoft.com/office/drawing/2014/main" id="{54C1159C-7857-4A18-8115-C328279B67AC}"/>
              </a:ext>
            </a:extLst>
          </p:cNvPr>
          <p:cNvPicPr>
            <a:picLocks noChangeAspect="1"/>
          </p:cNvPicPr>
          <p:nvPr/>
        </p:nvPicPr>
        <p:blipFill>
          <a:blip r:embed="rId2"/>
          <a:stretch>
            <a:fillRect/>
          </a:stretch>
        </p:blipFill>
        <p:spPr>
          <a:xfrm>
            <a:off x="9618391" y="34431"/>
            <a:ext cx="553418" cy="735415"/>
          </a:xfrm>
          <a:prstGeom prst="rect">
            <a:avLst/>
          </a:prstGeom>
        </p:spPr>
      </p:pic>
      <p:pic>
        <p:nvPicPr>
          <p:cNvPr id="26" name="Picture 6">
            <a:extLst>
              <a:ext uri="{FF2B5EF4-FFF2-40B4-BE49-F238E27FC236}">
                <a16:creationId xmlns:a16="http://schemas.microsoft.com/office/drawing/2014/main" id="{B2C030A4-A09A-4530-939D-9FF80E49AB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9841" y="34431"/>
            <a:ext cx="751840" cy="745575"/>
          </a:xfrm>
          <a:prstGeom prst="rect">
            <a:avLst/>
          </a:prstGeom>
          <a:noFill/>
          <a:extLst>
            <a:ext uri="{909E8E84-426E-40DD-AFC4-6F175D3DCCD1}">
              <a14:hiddenFill xmlns:a14="http://schemas.microsoft.com/office/drawing/2010/main">
                <a:solidFill>
                  <a:srgbClr val="FFFFFF"/>
                </a:solidFill>
              </a14:hiddenFill>
            </a:ext>
          </a:extLst>
        </p:spPr>
      </p:pic>
      <p:pic>
        <p:nvPicPr>
          <p:cNvPr id="27" name="Billede 26">
            <a:extLst>
              <a:ext uri="{FF2B5EF4-FFF2-40B4-BE49-F238E27FC236}">
                <a16:creationId xmlns:a16="http://schemas.microsoft.com/office/drawing/2014/main" id="{DD203325-B842-4959-BC63-50A89D7DF769}"/>
              </a:ext>
            </a:extLst>
          </p:cNvPr>
          <p:cNvPicPr>
            <a:picLocks noChangeAspect="1"/>
          </p:cNvPicPr>
          <p:nvPr/>
        </p:nvPicPr>
        <p:blipFill>
          <a:blip r:embed="rId4"/>
          <a:stretch>
            <a:fillRect/>
          </a:stretch>
        </p:blipFill>
        <p:spPr>
          <a:xfrm>
            <a:off x="10183091" y="44591"/>
            <a:ext cx="1225692" cy="735415"/>
          </a:xfrm>
          <a:prstGeom prst="rect">
            <a:avLst/>
          </a:prstGeom>
        </p:spPr>
      </p:pic>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a:solidFill>
                  <a:schemeClr val="bg1"/>
                </a:solidFill>
                <a:latin typeface="Arial" panose="020B0604020202020204" pitchFamily="34" charset="0"/>
                <a:cs typeface="Arial" panose="020B0604020202020204" pitchFamily="34" charset="0"/>
              </a:rPr>
              <a:t>Objectives</a:t>
            </a:r>
            <a:endParaRPr lang="en-AT" sz="48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620C3FEC-AF81-EEC4-F7C2-4B2A92E24063}"/>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a:solidFill>
                  <a:schemeClr val="bg1"/>
                </a:solidFill>
                <a:latin typeface="Arial" panose="020B0604020202020204" pitchFamily="34" charset="0"/>
                <a:cs typeface="Arial" panose="020B0604020202020204" pitchFamily="34" charset="0"/>
              </a:rPr>
              <a:t>P5.3-866</a:t>
            </a:r>
            <a:endParaRPr lang="en-AT" sz="2400" b="1" dirty="0">
              <a:solidFill>
                <a:schemeClr val="bg1"/>
              </a:solidFill>
              <a:latin typeface="Arial" panose="020B0604020202020204" pitchFamily="34" charset="0"/>
              <a:cs typeface="Arial" panose="020B0604020202020204" pitchFamily="34" charset="0"/>
            </a:endParaRPr>
          </a:p>
        </p:txBody>
      </p:sp>
      <p:sp>
        <p:nvSpPr>
          <p:cNvPr id="3" name="Rektangel 2">
            <a:extLst>
              <a:ext uri="{FF2B5EF4-FFF2-40B4-BE49-F238E27FC236}">
                <a16:creationId xmlns:a16="http://schemas.microsoft.com/office/drawing/2014/main" id="{E191E9A9-A2E1-4C98-BF25-064A267BE4F8}"/>
              </a:ext>
            </a:extLst>
          </p:cNvPr>
          <p:cNvSpPr/>
          <p:nvPr/>
        </p:nvSpPr>
        <p:spPr>
          <a:xfrm>
            <a:off x="2651760" y="2745383"/>
            <a:ext cx="6096000" cy="1367234"/>
          </a:xfrm>
          <a:prstGeom prst="rect">
            <a:avLst/>
          </a:prstGeom>
        </p:spPr>
        <p:txBody>
          <a:bodyPr>
            <a:spAutoFit/>
          </a:bodyPr>
          <a:lstStyle/>
          <a:p>
            <a:pPr marL="342900" indent="-342900">
              <a:lnSpc>
                <a:spcPct val="107000"/>
              </a:lnSpc>
              <a:spcAft>
                <a:spcPts val="80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To show that realtime IMS data can be accessed and stored locally via GCI using simple commands</a:t>
            </a:r>
            <a:endParaRPr lang="da-DK">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US">
                <a:latin typeface="Calibri" panose="020F0502020204030204" pitchFamily="34" charset="0"/>
                <a:ea typeface="Calibri" panose="020F0502020204030204" pitchFamily="34" charset="0"/>
                <a:cs typeface="Times New Roman" panose="02020603050405020304" pitchFamily="18" charset="0"/>
              </a:rPr>
              <a:t>To show that detections can be automated and stored for analyses using the SEISAN software</a:t>
            </a:r>
            <a:endParaRPr lang="da-DK">
              <a:latin typeface="Calibri" panose="020F0502020204030204" pitchFamily="34" charset="0"/>
              <a:ea typeface="Calibri" panose="020F0502020204030204" pitchFamily="34" charset="0"/>
              <a:cs typeface="Times New Roman" panose="02020603050405020304" pitchFamily="18" charset="0"/>
            </a:endParaRPr>
          </a:p>
        </p:txBody>
      </p:sp>
      <p:pic>
        <p:nvPicPr>
          <p:cNvPr id="12" name="Billede 11">
            <a:extLst>
              <a:ext uri="{FF2B5EF4-FFF2-40B4-BE49-F238E27FC236}">
                <a16:creationId xmlns:a16="http://schemas.microsoft.com/office/drawing/2014/main" id="{964B5D91-7142-4A78-8158-861C06A0AE17}"/>
              </a:ext>
            </a:extLst>
          </p:cNvPr>
          <p:cNvPicPr>
            <a:picLocks noChangeAspect="1"/>
          </p:cNvPicPr>
          <p:nvPr/>
        </p:nvPicPr>
        <p:blipFill>
          <a:blip r:embed="rId2"/>
          <a:stretch>
            <a:fillRect/>
          </a:stretch>
        </p:blipFill>
        <p:spPr>
          <a:xfrm>
            <a:off x="9618391" y="34431"/>
            <a:ext cx="553418" cy="735415"/>
          </a:xfrm>
          <a:prstGeom prst="rect">
            <a:avLst/>
          </a:prstGeom>
        </p:spPr>
      </p:pic>
      <p:pic>
        <p:nvPicPr>
          <p:cNvPr id="13" name="Picture 6">
            <a:extLst>
              <a:ext uri="{FF2B5EF4-FFF2-40B4-BE49-F238E27FC236}">
                <a16:creationId xmlns:a16="http://schemas.microsoft.com/office/drawing/2014/main" id="{6C7EEE06-2300-4E47-9F73-AC698E2D6D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9841" y="34431"/>
            <a:ext cx="751840" cy="745575"/>
          </a:xfrm>
          <a:prstGeom prst="rect">
            <a:avLst/>
          </a:prstGeom>
          <a:noFill/>
          <a:extLst>
            <a:ext uri="{909E8E84-426E-40DD-AFC4-6F175D3DCCD1}">
              <a14:hiddenFill xmlns:a14="http://schemas.microsoft.com/office/drawing/2010/main">
                <a:solidFill>
                  <a:srgbClr val="FFFFFF"/>
                </a:solidFill>
              </a14:hiddenFill>
            </a:ext>
          </a:extLst>
        </p:spPr>
      </p:pic>
      <p:pic>
        <p:nvPicPr>
          <p:cNvPr id="14" name="Billede 13">
            <a:extLst>
              <a:ext uri="{FF2B5EF4-FFF2-40B4-BE49-F238E27FC236}">
                <a16:creationId xmlns:a16="http://schemas.microsoft.com/office/drawing/2014/main" id="{E428D121-8985-4E7F-8DE1-C1E68C60B8F8}"/>
              </a:ext>
            </a:extLst>
          </p:cNvPr>
          <p:cNvPicPr>
            <a:picLocks noChangeAspect="1"/>
          </p:cNvPicPr>
          <p:nvPr/>
        </p:nvPicPr>
        <p:blipFill>
          <a:blip r:embed="rId4"/>
          <a:stretch>
            <a:fillRect/>
          </a:stretch>
        </p:blipFill>
        <p:spPr>
          <a:xfrm>
            <a:off x="10183091" y="44591"/>
            <a:ext cx="1225692" cy="735415"/>
          </a:xfrm>
          <a:prstGeom prst="rect">
            <a:avLst/>
          </a:prstGeom>
        </p:spPr>
      </p:pic>
    </p:spTree>
    <p:extLst>
      <p:ext uri="{BB962C8B-B14F-4D97-AF65-F5344CB8AC3E}">
        <p14:creationId xmlns:p14="http://schemas.microsoft.com/office/powerpoint/2010/main" val="22297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Methods</a:t>
            </a:r>
            <a:r>
              <a:rPr lang="en-US" sz="1800">
                <a:solidFill>
                  <a:schemeClr val="bg1"/>
                </a:solidFill>
                <a:latin typeface="Arial" panose="020B0604020202020204" pitchFamily="34" charset="0"/>
                <a:cs typeface="Arial" panose="020B0604020202020204" pitchFamily="34" charset="0"/>
              </a:rPr>
              <a:t>/data</a:t>
            </a:r>
            <a:endParaRPr lang="en-AT" sz="48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620C3FEC-AF81-EEC4-F7C2-4B2A92E24063}"/>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a:solidFill>
                  <a:schemeClr val="bg1"/>
                </a:solidFill>
                <a:latin typeface="Arial" panose="020B0604020202020204" pitchFamily="34" charset="0"/>
                <a:cs typeface="Arial" panose="020B0604020202020204" pitchFamily="34" charset="0"/>
              </a:rPr>
              <a:t>P5.3-866</a:t>
            </a:r>
            <a:endParaRPr lang="en-AT" sz="2400" b="1" dirty="0">
              <a:solidFill>
                <a:schemeClr val="bg1"/>
              </a:solidFill>
              <a:latin typeface="Arial" panose="020B0604020202020204" pitchFamily="34" charset="0"/>
              <a:cs typeface="Arial" panose="020B0604020202020204" pitchFamily="34" charset="0"/>
            </a:endParaRPr>
          </a:p>
        </p:txBody>
      </p:sp>
      <p:sp>
        <p:nvSpPr>
          <p:cNvPr id="3" name="Rektangel 2">
            <a:extLst>
              <a:ext uri="{FF2B5EF4-FFF2-40B4-BE49-F238E27FC236}">
                <a16:creationId xmlns:a16="http://schemas.microsoft.com/office/drawing/2014/main" id="{88B5695A-2E8E-45A1-BEFB-8AEB437FC4A3}"/>
              </a:ext>
            </a:extLst>
          </p:cNvPr>
          <p:cNvSpPr/>
          <p:nvPr/>
        </p:nvSpPr>
        <p:spPr>
          <a:xfrm>
            <a:off x="447762" y="1411060"/>
            <a:ext cx="9977120" cy="5446940"/>
          </a:xfrm>
          <a:prstGeom prst="rect">
            <a:avLst/>
          </a:prstGeom>
        </p:spPr>
        <p:txBody>
          <a:bodyPr wrap="square">
            <a:spAutoFit/>
          </a:bodyPr>
          <a:lstStyle/>
          <a:p>
            <a:pPr>
              <a:lnSpc>
                <a:spcPct val="107000"/>
              </a:lnSpc>
              <a:spcAft>
                <a:spcPts val="800"/>
              </a:spcAft>
            </a:pPr>
            <a:r>
              <a:rPr lang="en-US">
                <a:latin typeface="Calibri" panose="020F0502020204030204" pitchFamily="34" charset="0"/>
                <a:ea typeface="Calibri" panose="020F0502020204030204" pitchFamily="34" charset="0"/>
                <a:cs typeface="Times New Roman" panose="02020603050405020304" pitchFamily="18" charset="0"/>
              </a:rPr>
              <a:t>Using a GCI connection at the NDC one can stream data from IMS in realtime from:</a:t>
            </a:r>
          </a:p>
          <a:p>
            <a:pPr>
              <a:lnSpc>
                <a:spcPct val="107000"/>
              </a:lnSpc>
              <a:spcAft>
                <a:spcPts val="800"/>
              </a:spcAft>
            </a:pPr>
            <a:r>
              <a:rPr lang="en-US">
                <a:latin typeface="Calibri" panose="020F0502020204030204" pitchFamily="34" charset="0"/>
                <a:ea typeface="Calibri" panose="020F0502020204030204" pitchFamily="34" charset="0"/>
                <a:cs typeface="Times New Roman" panose="02020603050405020304" pitchFamily="18" charset="0"/>
              </a:rPr>
              <a:t>Hostname: seedlink.gci.ctbto.org</a:t>
            </a:r>
            <a:br>
              <a:rPr lang="en-US">
                <a:latin typeface="Calibri" panose="020F0502020204030204" pitchFamily="34" charset="0"/>
                <a:ea typeface="Calibri" panose="020F0502020204030204" pitchFamily="34" charset="0"/>
                <a:cs typeface="Times New Roman" panose="02020603050405020304" pitchFamily="18" charset="0"/>
              </a:rPr>
            </a:br>
            <a:r>
              <a:rPr lang="en-US">
                <a:latin typeface="Calibri" panose="020F0502020204030204" pitchFamily="34" charset="0"/>
                <a:ea typeface="Calibri" panose="020F0502020204030204" pitchFamily="34" charset="0"/>
                <a:cs typeface="Times New Roman" panose="02020603050405020304" pitchFamily="18" charset="0"/>
              </a:rPr>
              <a:t>IP address: 172.22.242.244</a:t>
            </a:r>
            <a:br>
              <a:rPr lang="en-US">
                <a:latin typeface="Calibri" panose="020F0502020204030204" pitchFamily="34" charset="0"/>
                <a:ea typeface="Calibri" panose="020F0502020204030204" pitchFamily="34" charset="0"/>
                <a:cs typeface="Times New Roman" panose="02020603050405020304" pitchFamily="18" charset="0"/>
              </a:rPr>
            </a:br>
            <a:r>
              <a:rPr lang="en-US">
                <a:latin typeface="Calibri" panose="020F0502020204030204" pitchFamily="34" charset="0"/>
                <a:ea typeface="Calibri" panose="020F0502020204030204" pitchFamily="34" charset="0"/>
                <a:cs typeface="Times New Roman" panose="02020603050405020304" pitchFamily="18" charset="0"/>
              </a:rPr>
              <a:t>Port: 18000</a:t>
            </a:r>
            <a:br>
              <a:rPr lang="en-US">
                <a:latin typeface="Calibri" panose="020F0502020204030204" pitchFamily="34" charset="0"/>
                <a:ea typeface="Calibri" panose="020F0502020204030204" pitchFamily="34" charset="0"/>
                <a:cs typeface="Times New Roman" panose="02020603050405020304" pitchFamily="18" charset="0"/>
              </a:rPr>
            </a:br>
            <a:r>
              <a:rPr lang="en-US">
                <a:latin typeface="Calibri" panose="020F0502020204030204" pitchFamily="34" charset="0"/>
                <a:ea typeface="Calibri" panose="020F0502020204030204" pitchFamily="34" charset="0"/>
                <a:cs typeface="Times New Roman" panose="02020603050405020304" pitchFamily="18" charset="0"/>
              </a:rPr>
              <a:t>Network: IM</a:t>
            </a:r>
          </a:p>
          <a:p>
            <a:r>
              <a:rPr lang="en-US"/>
              <a:t>Available stations can be listed using SLINKTOOL program found in the SeisComP package in NDC-in-a-Box</a:t>
            </a:r>
            <a:endParaRPr lang="da-DK"/>
          </a:p>
          <a:p>
            <a:r>
              <a:rPr lang="en-US" sz="1400">
                <a:latin typeface="Courier New" panose="02070309020205020404" pitchFamily="49" charset="0"/>
                <a:cs typeface="Courier New" panose="02070309020205020404" pitchFamily="49" charset="0"/>
              </a:rPr>
              <a:t>slinktool -Q seedlink.gci.ctbto.org:18000</a:t>
            </a:r>
            <a:endParaRPr lang="da-DK" sz="1400">
              <a:latin typeface="Courier New" panose="02070309020205020404" pitchFamily="49" charset="0"/>
              <a:cs typeface="Courier New" panose="02070309020205020404" pitchFamily="49" charset="0"/>
            </a:endParaRPr>
          </a:p>
          <a:p>
            <a:r>
              <a:rPr lang="en-US" sz="1400">
                <a:latin typeface="Courier New" panose="02070309020205020404" pitchFamily="49" charset="0"/>
                <a:cs typeface="Courier New" panose="02070309020205020404" pitchFamily="49" charset="0"/>
              </a:rPr>
              <a:t>...</a:t>
            </a:r>
            <a:br>
              <a:rPr lang="en-US" sz="1400">
                <a:latin typeface="Courier New" panose="02070309020205020404" pitchFamily="49" charset="0"/>
                <a:cs typeface="Courier New" panose="02070309020205020404" pitchFamily="49" charset="0"/>
              </a:rPr>
            </a:br>
            <a:r>
              <a:rPr lang="en-US" sz="1400">
                <a:latin typeface="Courier New" panose="02070309020205020404" pitchFamily="49" charset="0"/>
                <a:cs typeface="Courier New" panose="02070309020205020404" pitchFamily="49" charset="0"/>
              </a:rPr>
              <a:t>IM ROSC BHE D 2023/03/07 15:11:28.2250 - 2023/03/09 13:02:53.2250</a:t>
            </a:r>
            <a:br>
              <a:rPr lang="en-US" sz="1400">
                <a:latin typeface="Courier New" panose="02070309020205020404" pitchFamily="49" charset="0"/>
                <a:cs typeface="Courier New" panose="02070309020205020404" pitchFamily="49" charset="0"/>
              </a:rPr>
            </a:br>
            <a:r>
              <a:rPr lang="en-US" sz="1400">
                <a:latin typeface="Courier New" panose="02070309020205020404" pitchFamily="49" charset="0"/>
                <a:cs typeface="Courier New" panose="02070309020205020404" pitchFamily="49" charset="0"/>
              </a:rPr>
              <a:t>IM ROSC BHN D 2023/03/07 15:11:37.6500 - 2023/03/09 13:02:59.4500</a:t>
            </a:r>
            <a:br>
              <a:rPr lang="en-US" sz="1400">
                <a:latin typeface="Courier New" panose="02070309020205020404" pitchFamily="49" charset="0"/>
                <a:cs typeface="Courier New" panose="02070309020205020404" pitchFamily="49" charset="0"/>
              </a:rPr>
            </a:br>
            <a:r>
              <a:rPr lang="en-US" sz="1400">
                <a:latin typeface="Courier New" panose="02070309020205020404" pitchFamily="49" charset="0"/>
                <a:cs typeface="Courier New" panose="02070309020205020404" pitchFamily="49" charset="0"/>
              </a:rPr>
              <a:t>IM ROSC BHZ D 2023/03/07 15:11:30.9750 - 2023/03/09 13:02:59.5750</a:t>
            </a:r>
            <a:br>
              <a:rPr lang="en-US" sz="1400">
                <a:latin typeface="Courier New" panose="02070309020205020404" pitchFamily="49" charset="0"/>
                <a:cs typeface="Courier New" panose="02070309020205020404" pitchFamily="49" charset="0"/>
              </a:rPr>
            </a:br>
            <a:r>
              <a:rPr lang="en-US" sz="1400">
                <a:latin typeface="Courier New" panose="02070309020205020404" pitchFamily="49" charset="0"/>
                <a:cs typeface="Courier New" panose="02070309020205020404" pitchFamily="49" charset="0"/>
              </a:rPr>
              <a:t>IM SCHQ BHE D 2023/03/07 16:59:59.3250 - 2023/03/09 11:56:41.7250</a:t>
            </a:r>
            <a:endParaRPr lang="da-DK" sz="1400">
              <a:latin typeface="Courier New" panose="02070309020205020404" pitchFamily="49" charset="0"/>
              <a:cs typeface="Courier New" panose="02070309020205020404" pitchFamily="49" charset="0"/>
            </a:endParaRPr>
          </a:p>
          <a:p>
            <a:r>
              <a:rPr lang="en-US" sz="1400">
                <a:latin typeface="Courier New" panose="02070309020205020404" pitchFamily="49" charset="0"/>
                <a:cs typeface="Courier New" panose="02070309020205020404" pitchFamily="49" charset="0"/>
              </a:rPr>
              <a:t>…</a:t>
            </a:r>
          </a:p>
          <a:p>
            <a:endParaRPr lang="en-US" sz="1400">
              <a:latin typeface="Courier New" panose="02070309020205020404" pitchFamily="49" charset="0"/>
              <a:cs typeface="Courier New" panose="02070309020205020404" pitchFamily="49" charset="0"/>
            </a:endParaRPr>
          </a:p>
          <a:p>
            <a:r>
              <a:rPr lang="en-US"/>
              <a:t>Data is stored locally using the SLARCHIVE program and this simple command</a:t>
            </a:r>
          </a:p>
          <a:p>
            <a:r>
              <a:rPr lang="en-US" sz="1400">
                <a:latin typeface="Courier New" panose="02070309020205020404" pitchFamily="49" charset="0"/>
                <a:cs typeface="Courier New" panose="02070309020205020404" pitchFamily="49" charset="0"/>
              </a:rPr>
              <a:t>slarchive -k 600 -l IMS.streams -SDS HOME/SDS 172.22.242.245:18000</a:t>
            </a:r>
            <a:endParaRPr lang="da-DK" sz="1400">
              <a:latin typeface="Courier New" panose="02070309020205020404" pitchFamily="49" charset="0"/>
              <a:cs typeface="Courier New" panose="02070309020205020404" pitchFamily="49" charset="0"/>
            </a:endParaRPr>
          </a:p>
          <a:p>
            <a:pPr>
              <a:lnSpc>
                <a:spcPct val="107000"/>
              </a:lnSpc>
              <a:spcAft>
                <a:spcPts val="800"/>
              </a:spcAft>
            </a:pPr>
            <a:endParaRPr lang="da-DK">
              <a:latin typeface="Calibri" panose="020F0502020204030204" pitchFamily="34" charset="0"/>
              <a:ea typeface="Calibri" panose="020F0502020204030204" pitchFamily="34" charset="0"/>
              <a:cs typeface="Times New Roman" panose="02020603050405020304" pitchFamily="18" charset="0"/>
            </a:endParaRPr>
          </a:p>
          <a:p>
            <a:r>
              <a:rPr lang="en-US"/>
              <a:t>Data is processed in near realtime or from historical data using the SEISAN program</a:t>
            </a:r>
          </a:p>
          <a:p>
            <a:r>
              <a:rPr lang="en-US" sz="1400">
                <a:latin typeface="Courier New" panose="02070309020205020404" pitchFamily="49" charset="0"/>
                <a:cs typeface="Courier New" panose="02070309020205020404" pitchFamily="49" charset="0"/>
              </a:rPr>
              <a:t>netdet</a:t>
            </a:r>
            <a:endParaRPr lang="da-DK" sz="1400">
              <a:latin typeface="Courier New" panose="02070309020205020404" pitchFamily="49" charset="0"/>
              <a:cs typeface="Courier New" panose="02070309020205020404" pitchFamily="49" charset="0"/>
            </a:endParaRPr>
          </a:p>
          <a:p>
            <a:pPr>
              <a:lnSpc>
                <a:spcPct val="107000"/>
              </a:lnSpc>
              <a:spcAft>
                <a:spcPts val="800"/>
              </a:spcAft>
            </a:pPr>
            <a:endParaRPr lang="da-DK">
              <a:latin typeface="Calibri" panose="020F0502020204030204" pitchFamily="34" charset="0"/>
              <a:ea typeface="Calibri" panose="020F0502020204030204" pitchFamily="34" charset="0"/>
              <a:cs typeface="Times New Roman" panose="02020603050405020304" pitchFamily="18" charset="0"/>
            </a:endParaRPr>
          </a:p>
        </p:txBody>
      </p:sp>
      <p:pic>
        <p:nvPicPr>
          <p:cNvPr id="12" name="Billede 11">
            <a:extLst>
              <a:ext uri="{FF2B5EF4-FFF2-40B4-BE49-F238E27FC236}">
                <a16:creationId xmlns:a16="http://schemas.microsoft.com/office/drawing/2014/main" id="{AEFFE038-E48E-4860-AEA8-C2988E109694}"/>
              </a:ext>
            </a:extLst>
          </p:cNvPr>
          <p:cNvPicPr>
            <a:picLocks noChangeAspect="1"/>
          </p:cNvPicPr>
          <p:nvPr/>
        </p:nvPicPr>
        <p:blipFill>
          <a:blip r:embed="rId2"/>
          <a:stretch>
            <a:fillRect/>
          </a:stretch>
        </p:blipFill>
        <p:spPr>
          <a:xfrm>
            <a:off x="9618391" y="34431"/>
            <a:ext cx="553418" cy="735415"/>
          </a:xfrm>
          <a:prstGeom prst="rect">
            <a:avLst/>
          </a:prstGeom>
        </p:spPr>
      </p:pic>
      <p:pic>
        <p:nvPicPr>
          <p:cNvPr id="13" name="Picture 6">
            <a:extLst>
              <a:ext uri="{FF2B5EF4-FFF2-40B4-BE49-F238E27FC236}">
                <a16:creationId xmlns:a16="http://schemas.microsoft.com/office/drawing/2014/main" id="{442B8991-01BC-4F9E-9AFA-3EBA08F07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9841" y="34431"/>
            <a:ext cx="751840" cy="745575"/>
          </a:xfrm>
          <a:prstGeom prst="rect">
            <a:avLst/>
          </a:prstGeom>
          <a:noFill/>
          <a:extLst>
            <a:ext uri="{909E8E84-426E-40DD-AFC4-6F175D3DCCD1}">
              <a14:hiddenFill xmlns:a14="http://schemas.microsoft.com/office/drawing/2010/main">
                <a:solidFill>
                  <a:srgbClr val="FFFFFF"/>
                </a:solidFill>
              </a14:hiddenFill>
            </a:ext>
          </a:extLst>
        </p:spPr>
      </p:pic>
      <p:pic>
        <p:nvPicPr>
          <p:cNvPr id="14" name="Billede 13">
            <a:extLst>
              <a:ext uri="{FF2B5EF4-FFF2-40B4-BE49-F238E27FC236}">
                <a16:creationId xmlns:a16="http://schemas.microsoft.com/office/drawing/2014/main" id="{9DA7D88E-870A-43FE-A0D1-53E63B79A7B4}"/>
              </a:ext>
            </a:extLst>
          </p:cNvPr>
          <p:cNvPicPr>
            <a:picLocks noChangeAspect="1"/>
          </p:cNvPicPr>
          <p:nvPr/>
        </p:nvPicPr>
        <p:blipFill>
          <a:blip r:embed="rId4"/>
          <a:stretch>
            <a:fillRect/>
          </a:stretch>
        </p:blipFill>
        <p:spPr>
          <a:xfrm>
            <a:off x="10183091" y="44591"/>
            <a:ext cx="1225692" cy="735415"/>
          </a:xfrm>
          <a:prstGeom prst="rect">
            <a:avLst/>
          </a:prstGeom>
        </p:spPr>
      </p:pic>
    </p:spTree>
    <p:extLst>
      <p:ext uri="{BB962C8B-B14F-4D97-AF65-F5344CB8AC3E}">
        <p14:creationId xmlns:p14="http://schemas.microsoft.com/office/powerpoint/2010/main" val="73228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a:solidFill>
                  <a:schemeClr val="bg1"/>
                </a:solidFill>
                <a:latin typeface="Arial" panose="020B0604020202020204" pitchFamily="34" charset="0"/>
                <a:cs typeface="Arial" panose="020B0604020202020204" pitchFamily="34" charset="0"/>
              </a:rPr>
              <a:t>Results</a:t>
            </a:r>
            <a:endParaRPr lang="en-AT" sz="48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620C3FEC-AF81-EEC4-F7C2-4B2A92E24063}"/>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a:solidFill>
                  <a:schemeClr val="bg1"/>
                </a:solidFill>
                <a:latin typeface="Arial" panose="020B0604020202020204" pitchFamily="34" charset="0"/>
                <a:cs typeface="Arial" panose="020B0604020202020204" pitchFamily="34" charset="0"/>
              </a:rPr>
              <a:t>P5.3-866</a:t>
            </a:r>
            <a:endParaRPr lang="en-AT" sz="2400" b="1" dirty="0">
              <a:solidFill>
                <a:schemeClr val="bg1"/>
              </a:solidFill>
              <a:latin typeface="Arial" panose="020B0604020202020204" pitchFamily="34" charset="0"/>
              <a:cs typeface="Arial" panose="020B0604020202020204" pitchFamily="34" charset="0"/>
            </a:endParaRPr>
          </a:p>
        </p:txBody>
      </p:sp>
      <p:sp>
        <p:nvSpPr>
          <p:cNvPr id="10" name="Rektangel 9">
            <a:extLst>
              <a:ext uri="{FF2B5EF4-FFF2-40B4-BE49-F238E27FC236}">
                <a16:creationId xmlns:a16="http://schemas.microsoft.com/office/drawing/2014/main" id="{799005ED-B095-435B-A9E2-85C0DF2AA9C4}"/>
              </a:ext>
            </a:extLst>
          </p:cNvPr>
          <p:cNvSpPr/>
          <p:nvPr/>
        </p:nvSpPr>
        <p:spPr>
          <a:xfrm>
            <a:off x="447762" y="1374366"/>
            <a:ext cx="4877522" cy="5355312"/>
          </a:xfrm>
          <a:prstGeom prst="rect">
            <a:avLst/>
          </a:prstGeom>
        </p:spPr>
        <p:txBody>
          <a:bodyPr wrap="square">
            <a:spAutoFit/>
          </a:bodyPr>
          <a:lstStyle/>
          <a:p>
            <a:r>
              <a:rPr lang="en-US"/>
              <a:t>In order to examine the detections from the NETDET program we compared the output from processing May 31</a:t>
            </a:r>
            <a:r>
              <a:rPr lang="en-US" baseline="30000"/>
              <a:t>st</a:t>
            </a:r>
            <a:r>
              <a:rPr lang="en-US"/>
              <a:t> 2023, with the IDC SLSD:automatic detections. NETDET was configurated to apply a STA/LTA detector on the Zalesovo array channels and from the SLSD the array beam note ZELV was examined.</a:t>
            </a:r>
          </a:p>
          <a:p>
            <a:r>
              <a:rPr lang="en-US"/>
              <a:t>The duration of the STA and LTA was 3 and 300 s, respectively, using a triger level at 3. Data was band pass filtered at 2-7 Hz. All default parameters.</a:t>
            </a:r>
          </a:p>
          <a:p>
            <a:r>
              <a:rPr lang="en-US"/>
              <a:t>Applied on a single days of data it took NETDET app. 6,5 minuted to process the 24 hours of data from the array on a laptop computer with linux OS. </a:t>
            </a:r>
          </a:p>
          <a:p>
            <a:r>
              <a:rPr lang="en-US"/>
              <a:t>NETDET produced 101 events for further analysis, in comparison the SLSD:automatic had 87 P phase detection on the same day, 27 of the events was detected on both systems. </a:t>
            </a:r>
            <a:endParaRPr lang="da-DK">
              <a:latin typeface="Calibri" panose="020F0502020204030204" pitchFamily="34" charset="0"/>
              <a:ea typeface="Calibri" panose="020F0502020204030204" pitchFamily="34" charset="0"/>
              <a:cs typeface="Times New Roman" panose="02020603050405020304" pitchFamily="18" charset="0"/>
            </a:endParaRPr>
          </a:p>
        </p:txBody>
      </p:sp>
      <p:sp>
        <p:nvSpPr>
          <p:cNvPr id="11" name="Rektangel 10">
            <a:extLst>
              <a:ext uri="{FF2B5EF4-FFF2-40B4-BE49-F238E27FC236}">
                <a16:creationId xmlns:a16="http://schemas.microsoft.com/office/drawing/2014/main" id="{712361DE-CF32-4AB9-8870-1A0CA399887F}"/>
              </a:ext>
            </a:extLst>
          </p:cNvPr>
          <p:cNvSpPr/>
          <p:nvPr/>
        </p:nvSpPr>
        <p:spPr>
          <a:xfrm>
            <a:off x="5376084" y="4250210"/>
            <a:ext cx="5445594" cy="2523768"/>
          </a:xfrm>
          <a:prstGeom prst="rect">
            <a:avLst/>
          </a:prstGeom>
        </p:spPr>
        <p:txBody>
          <a:bodyPr wrap="square">
            <a:spAutoFit/>
          </a:bodyPr>
          <a:lstStyle/>
          <a:p>
            <a:endParaRPr lang="en-US" sz="1400">
              <a:latin typeface="Courier New" panose="02070309020205020404" pitchFamily="49" charset="0"/>
              <a:cs typeface="Courier New" panose="02070309020205020404" pitchFamily="49" charset="0"/>
            </a:endParaRPr>
          </a:p>
          <a:p>
            <a:r>
              <a:rPr lang="en-US"/>
              <a:t>The seismograms above show one of the automatic detections from the NETDET program. Signals are from the Zalesovo array and the event is also reported in the SEL3 on the array beam node ZELV. The SEL3 event id is: EVENT 24091686 Southern Sumatra, Indonesia. ML 4.8, mb 4.7 IDC_SEL3. </a:t>
            </a:r>
            <a:r>
              <a:rPr lang="da-DK">
                <a:latin typeface="Calibri" panose="020F0502020204030204" pitchFamily="34" charset="0"/>
                <a:ea typeface="Calibri" panose="020F0502020204030204" pitchFamily="34" charset="0"/>
                <a:cs typeface="Times New Roman" panose="02020603050405020304" pitchFamily="18" charset="0"/>
              </a:rPr>
              <a:t>Data is unfiltered. The ”IP   A” marks the time of the automatic detection. SEISAN is used for plotting and analysing data.</a:t>
            </a:r>
          </a:p>
        </p:txBody>
      </p:sp>
      <p:pic>
        <p:nvPicPr>
          <p:cNvPr id="15" name="Billede 14">
            <a:extLst>
              <a:ext uri="{FF2B5EF4-FFF2-40B4-BE49-F238E27FC236}">
                <a16:creationId xmlns:a16="http://schemas.microsoft.com/office/drawing/2014/main" id="{2A741FBC-2FF4-4C12-AD14-68F82C813285}"/>
              </a:ext>
            </a:extLst>
          </p:cNvPr>
          <p:cNvPicPr>
            <a:picLocks noChangeAspect="1"/>
          </p:cNvPicPr>
          <p:nvPr/>
        </p:nvPicPr>
        <p:blipFill>
          <a:blip r:embed="rId2"/>
          <a:stretch>
            <a:fillRect/>
          </a:stretch>
        </p:blipFill>
        <p:spPr>
          <a:xfrm>
            <a:off x="9618391" y="34431"/>
            <a:ext cx="553418" cy="735415"/>
          </a:xfrm>
          <a:prstGeom prst="rect">
            <a:avLst/>
          </a:prstGeom>
        </p:spPr>
      </p:pic>
      <p:pic>
        <p:nvPicPr>
          <p:cNvPr id="16" name="Picture 6">
            <a:extLst>
              <a:ext uri="{FF2B5EF4-FFF2-40B4-BE49-F238E27FC236}">
                <a16:creationId xmlns:a16="http://schemas.microsoft.com/office/drawing/2014/main" id="{DC6BE9BB-57FE-40E9-8A93-C6CC35F93E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9841" y="34431"/>
            <a:ext cx="751840" cy="745575"/>
          </a:xfrm>
          <a:prstGeom prst="rect">
            <a:avLst/>
          </a:prstGeom>
          <a:noFill/>
          <a:extLst>
            <a:ext uri="{909E8E84-426E-40DD-AFC4-6F175D3DCCD1}">
              <a14:hiddenFill xmlns:a14="http://schemas.microsoft.com/office/drawing/2010/main">
                <a:solidFill>
                  <a:srgbClr val="FFFFFF"/>
                </a:solidFill>
              </a14:hiddenFill>
            </a:ext>
          </a:extLst>
        </p:spPr>
      </p:pic>
      <p:pic>
        <p:nvPicPr>
          <p:cNvPr id="17" name="Billede 16">
            <a:extLst>
              <a:ext uri="{FF2B5EF4-FFF2-40B4-BE49-F238E27FC236}">
                <a16:creationId xmlns:a16="http://schemas.microsoft.com/office/drawing/2014/main" id="{87170199-CF27-48FB-9D82-51327EAC7F85}"/>
              </a:ext>
            </a:extLst>
          </p:cNvPr>
          <p:cNvPicPr>
            <a:picLocks noChangeAspect="1"/>
          </p:cNvPicPr>
          <p:nvPr/>
        </p:nvPicPr>
        <p:blipFill>
          <a:blip r:embed="rId4"/>
          <a:stretch>
            <a:fillRect/>
          </a:stretch>
        </p:blipFill>
        <p:spPr>
          <a:xfrm>
            <a:off x="10183091" y="44591"/>
            <a:ext cx="1225692" cy="735415"/>
          </a:xfrm>
          <a:prstGeom prst="rect">
            <a:avLst/>
          </a:prstGeom>
        </p:spPr>
      </p:pic>
      <p:pic>
        <p:nvPicPr>
          <p:cNvPr id="3" name="Billede 2">
            <a:extLst>
              <a:ext uri="{FF2B5EF4-FFF2-40B4-BE49-F238E27FC236}">
                <a16:creationId xmlns:a16="http://schemas.microsoft.com/office/drawing/2014/main" id="{9AFE52BF-3610-4F89-A21F-13BA7A6EEC03}"/>
              </a:ext>
            </a:extLst>
          </p:cNvPr>
          <p:cNvPicPr>
            <a:picLocks noChangeAspect="1"/>
          </p:cNvPicPr>
          <p:nvPr/>
        </p:nvPicPr>
        <p:blipFill>
          <a:blip r:embed="rId5"/>
          <a:stretch>
            <a:fillRect/>
          </a:stretch>
        </p:blipFill>
        <p:spPr>
          <a:xfrm>
            <a:off x="5445170" y="1138498"/>
            <a:ext cx="4896277" cy="3240462"/>
          </a:xfrm>
          <a:prstGeom prst="rect">
            <a:avLst/>
          </a:prstGeom>
        </p:spPr>
      </p:pic>
    </p:spTree>
    <p:extLst>
      <p:ext uri="{BB962C8B-B14F-4D97-AF65-F5344CB8AC3E}">
        <p14:creationId xmlns:p14="http://schemas.microsoft.com/office/powerpoint/2010/main" val="159844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a:solidFill>
                  <a:schemeClr val="bg1"/>
                </a:solidFill>
                <a:latin typeface="Arial" panose="020B0604020202020204" pitchFamily="34" charset="0"/>
                <a:cs typeface="Arial" panose="020B0604020202020204" pitchFamily="34" charset="0"/>
              </a:rPr>
              <a:t>Conclusion</a:t>
            </a:r>
            <a:endParaRPr lang="en-AT" sz="48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620C3FEC-AF81-EEC4-F7C2-4B2A92E24063}"/>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a:solidFill>
                  <a:schemeClr val="bg1"/>
                </a:solidFill>
                <a:latin typeface="Arial" panose="020B0604020202020204" pitchFamily="34" charset="0"/>
                <a:cs typeface="Arial" panose="020B0604020202020204" pitchFamily="34" charset="0"/>
              </a:rPr>
              <a:t>P5.3-866</a:t>
            </a:r>
            <a:endParaRPr lang="en-AT" sz="2400" b="1" dirty="0">
              <a:solidFill>
                <a:schemeClr val="bg1"/>
              </a:solidFill>
              <a:latin typeface="Arial" panose="020B0604020202020204" pitchFamily="34" charset="0"/>
              <a:cs typeface="Arial" panose="020B0604020202020204" pitchFamily="34" charset="0"/>
            </a:endParaRPr>
          </a:p>
        </p:txBody>
      </p:sp>
      <p:sp>
        <p:nvSpPr>
          <p:cNvPr id="9" name="Rektangel 8">
            <a:extLst>
              <a:ext uri="{FF2B5EF4-FFF2-40B4-BE49-F238E27FC236}">
                <a16:creationId xmlns:a16="http://schemas.microsoft.com/office/drawing/2014/main" id="{90F760B7-F5BF-41C1-A78F-DD05B7889771}"/>
              </a:ext>
            </a:extLst>
          </p:cNvPr>
          <p:cNvSpPr/>
          <p:nvPr/>
        </p:nvSpPr>
        <p:spPr>
          <a:xfrm>
            <a:off x="822960" y="1411060"/>
            <a:ext cx="9391557" cy="4638642"/>
          </a:xfrm>
          <a:prstGeom prst="rect">
            <a:avLst/>
          </a:prstGeom>
        </p:spPr>
        <p:txBody>
          <a:bodyPr wrap="square">
            <a:spAutoFit/>
          </a:bodyPr>
          <a:lstStyle/>
          <a:p>
            <a:pPr>
              <a:lnSpc>
                <a:spcPct val="107000"/>
              </a:lnSpc>
              <a:spcAft>
                <a:spcPts val="800"/>
              </a:spcAft>
            </a:pPr>
            <a:r>
              <a:rPr lang="en-US">
                <a:latin typeface="Calibri" panose="020F0502020204030204" pitchFamily="34" charset="0"/>
                <a:ea typeface="Calibri" panose="020F0502020204030204" pitchFamily="34" charset="0"/>
                <a:cs typeface="Times New Roman" panose="02020603050405020304" pitchFamily="18" charset="0"/>
              </a:rPr>
              <a:t>The purpose of this presentation is to show that NDC’s can using a GCI connection stream data from IMS in realtime from the server seedlink.gci.ctbto.org and store the data locally and process the data in near realtime or at a later stage in order to extract seismic events for further analyses, using a few computer programs with very simple configurations.</a:t>
            </a:r>
          </a:p>
          <a:p>
            <a:pPr>
              <a:lnSpc>
                <a:spcPct val="107000"/>
              </a:lnSpc>
              <a:spcAft>
                <a:spcPts val="800"/>
              </a:spcAft>
            </a:pPr>
            <a:r>
              <a:rPr lang="en-US">
                <a:latin typeface="Calibri" panose="020F0502020204030204" pitchFamily="34" charset="0"/>
                <a:ea typeface="Calibri" panose="020F0502020204030204" pitchFamily="34" charset="0"/>
                <a:cs typeface="Times New Roman" panose="02020603050405020304" pitchFamily="18" charset="0"/>
              </a:rPr>
              <a:t>To show that this is possible we have tested on a setup including 24 hour data from a IMS seismic array using default detection parameters and was able to identify several events also detected by the SLSD automatic system.</a:t>
            </a:r>
          </a:p>
          <a:p>
            <a:pPr>
              <a:lnSpc>
                <a:spcPct val="107000"/>
              </a:lnSpc>
              <a:spcAft>
                <a:spcPts val="800"/>
              </a:spcAft>
            </a:pPr>
            <a:r>
              <a:rPr lang="en-US">
                <a:latin typeface="Calibri" panose="020F0502020204030204" pitchFamily="34" charset="0"/>
                <a:ea typeface="Calibri" panose="020F0502020204030204" pitchFamily="34" charset="0"/>
                <a:cs typeface="Times New Roman" panose="02020603050405020304" pitchFamily="18" charset="0"/>
              </a:rPr>
              <a:t>NDC’s can by using a similar setup integrate locally collected data with IMS data setup a realtime automated detection system with just a few commands. </a:t>
            </a:r>
          </a:p>
          <a:p>
            <a:pPr>
              <a:lnSpc>
                <a:spcPct val="107000"/>
              </a:lnSpc>
              <a:spcAft>
                <a:spcPts val="800"/>
              </a:spcAft>
            </a:pPr>
            <a:r>
              <a:rPr lang="en-US">
                <a:latin typeface="Calibri" panose="020F0502020204030204" pitchFamily="34" charset="0"/>
                <a:ea typeface="Calibri" panose="020F0502020204030204" pitchFamily="34" charset="0"/>
                <a:cs typeface="Times New Roman" panose="02020603050405020304" pitchFamily="18" charset="0"/>
              </a:rPr>
              <a:t>Processing of 24 hours of data can be done within a few minutes, this enables the NDC’s to experiment with different detection parameters in order to find the most optimal for their network.</a:t>
            </a:r>
          </a:p>
          <a:p>
            <a:pPr>
              <a:lnSpc>
                <a:spcPct val="107000"/>
              </a:lnSpc>
              <a:spcAft>
                <a:spcPts val="800"/>
              </a:spcAft>
            </a:pPr>
            <a:r>
              <a:rPr lang="en-US">
                <a:latin typeface="Calibri" panose="020F0502020204030204" pitchFamily="34" charset="0"/>
                <a:ea typeface="Calibri" panose="020F0502020204030204" pitchFamily="34" charset="0"/>
                <a:cs typeface="Times New Roman" panose="02020603050405020304" pitchFamily="18" charset="0"/>
              </a:rPr>
              <a:t>Automation of streaming data for local storage and event detection often include very complex computer programs, here we have shown that it can be done using a few simple commands.</a:t>
            </a:r>
            <a:endParaRPr lang="da-DK">
              <a:latin typeface="Calibri" panose="020F0502020204030204" pitchFamily="34" charset="0"/>
              <a:ea typeface="Calibri" panose="020F0502020204030204" pitchFamily="34" charset="0"/>
              <a:cs typeface="Times New Roman" panose="02020603050405020304" pitchFamily="18" charset="0"/>
            </a:endParaRPr>
          </a:p>
        </p:txBody>
      </p:sp>
      <p:pic>
        <p:nvPicPr>
          <p:cNvPr id="13" name="Billede 12">
            <a:extLst>
              <a:ext uri="{FF2B5EF4-FFF2-40B4-BE49-F238E27FC236}">
                <a16:creationId xmlns:a16="http://schemas.microsoft.com/office/drawing/2014/main" id="{1EF59BF6-9EC8-4903-92A0-763D1EBED55B}"/>
              </a:ext>
            </a:extLst>
          </p:cNvPr>
          <p:cNvPicPr>
            <a:picLocks noChangeAspect="1"/>
          </p:cNvPicPr>
          <p:nvPr/>
        </p:nvPicPr>
        <p:blipFill>
          <a:blip r:embed="rId2"/>
          <a:stretch>
            <a:fillRect/>
          </a:stretch>
        </p:blipFill>
        <p:spPr>
          <a:xfrm>
            <a:off x="9618391" y="34431"/>
            <a:ext cx="553418" cy="735415"/>
          </a:xfrm>
          <a:prstGeom prst="rect">
            <a:avLst/>
          </a:prstGeom>
        </p:spPr>
      </p:pic>
      <p:pic>
        <p:nvPicPr>
          <p:cNvPr id="14" name="Picture 6">
            <a:extLst>
              <a:ext uri="{FF2B5EF4-FFF2-40B4-BE49-F238E27FC236}">
                <a16:creationId xmlns:a16="http://schemas.microsoft.com/office/drawing/2014/main" id="{8FC5CFCB-E6F3-41EE-A469-6724106C0F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9841" y="34431"/>
            <a:ext cx="751840" cy="745575"/>
          </a:xfrm>
          <a:prstGeom prst="rect">
            <a:avLst/>
          </a:prstGeom>
          <a:noFill/>
          <a:extLst>
            <a:ext uri="{909E8E84-426E-40DD-AFC4-6F175D3DCCD1}">
              <a14:hiddenFill xmlns:a14="http://schemas.microsoft.com/office/drawing/2010/main">
                <a:solidFill>
                  <a:srgbClr val="FFFFFF"/>
                </a:solidFill>
              </a14:hiddenFill>
            </a:ext>
          </a:extLst>
        </p:spPr>
      </p:pic>
      <p:pic>
        <p:nvPicPr>
          <p:cNvPr id="15" name="Billede 14">
            <a:extLst>
              <a:ext uri="{FF2B5EF4-FFF2-40B4-BE49-F238E27FC236}">
                <a16:creationId xmlns:a16="http://schemas.microsoft.com/office/drawing/2014/main" id="{CCEBCAD3-4E56-48EC-81CF-F3066614B065}"/>
              </a:ext>
            </a:extLst>
          </p:cNvPr>
          <p:cNvPicPr>
            <a:picLocks noChangeAspect="1"/>
          </p:cNvPicPr>
          <p:nvPr/>
        </p:nvPicPr>
        <p:blipFill>
          <a:blip r:embed="rId4"/>
          <a:stretch>
            <a:fillRect/>
          </a:stretch>
        </p:blipFill>
        <p:spPr>
          <a:xfrm>
            <a:off x="10183091" y="44591"/>
            <a:ext cx="1225692" cy="735415"/>
          </a:xfrm>
          <a:prstGeom prst="rect">
            <a:avLst/>
          </a:prstGeom>
        </p:spPr>
      </p:pic>
    </p:spTree>
    <p:extLst>
      <p:ext uri="{BB962C8B-B14F-4D97-AF65-F5344CB8AC3E}">
        <p14:creationId xmlns:p14="http://schemas.microsoft.com/office/powerpoint/2010/main" val="632205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a:solidFill>
                  <a:schemeClr val="bg1"/>
                </a:solidFill>
                <a:latin typeface="Arial" panose="020B0604020202020204" pitchFamily="34" charset="0"/>
                <a:cs typeface="Arial" panose="020B0604020202020204" pitchFamily="34" charset="0"/>
              </a:rPr>
              <a:t>References</a:t>
            </a:r>
            <a:endParaRPr lang="en-AT" sz="48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620C3FEC-AF81-EEC4-F7C2-4B2A92E24063}"/>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a:solidFill>
                  <a:schemeClr val="bg1"/>
                </a:solidFill>
                <a:latin typeface="Arial" panose="020B0604020202020204" pitchFamily="34" charset="0"/>
                <a:cs typeface="Arial" panose="020B0604020202020204" pitchFamily="34" charset="0"/>
              </a:rPr>
              <a:t>P5.3-866</a:t>
            </a:r>
            <a:endParaRPr lang="en-AT" sz="2400" b="1" dirty="0">
              <a:solidFill>
                <a:schemeClr val="bg1"/>
              </a:solidFill>
              <a:latin typeface="Arial" panose="020B0604020202020204" pitchFamily="34" charset="0"/>
              <a:cs typeface="Arial" panose="020B0604020202020204" pitchFamily="34" charset="0"/>
            </a:endParaRPr>
          </a:p>
        </p:txBody>
      </p:sp>
      <p:sp>
        <p:nvSpPr>
          <p:cNvPr id="3" name="Rektangel 2">
            <a:extLst>
              <a:ext uri="{FF2B5EF4-FFF2-40B4-BE49-F238E27FC236}">
                <a16:creationId xmlns:a16="http://schemas.microsoft.com/office/drawing/2014/main" id="{B69B801A-3547-4D65-B269-9D983E826CD6}"/>
              </a:ext>
            </a:extLst>
          </p:cNvPr>
          <p:cNvSpPr/>
          <p:nvPr/>
        </p:nvSpPr>
        <p:spPr>
          <a:xfrm>
            <a:off x="862876" y="2381520"/>
            <a:ext cx="9479280" cy="3156826"/>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US">
                <a:latin typeface="Calibri" panose="020F0502020204030204" pitchFamily="34" charset="0"/>
                <a:ea typeface="Calibri" panose="020F0502020204030204" pitchFamily="34" charset="0"/>
                <a:cs typeface="Times New Roman" panose="02020603050405020304" pitchFamily="18" charset="0"/>
              </a:rPr>
              <a:t>See the ”SEISAN End User Tutorials” at the NDC Forum: </a:t>
            </a:r>
            <a:r>
              <a:rPr lang="en-US"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https://ndc-forum.ctbto.org/tag/seisan</a:t>
            </a:r>
            <a:endParaRPr lang="en-US" u="sng">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da-DK">
                <a:latin typeface="Calibri" panose="020F0502020204030204" pitchFamily="34" charset="0"/>
                <a:ea typeface="Calibri" panose="020F0502020204030204" pitchFamily="34" charset="0"/>
                <a:cs typeface="Times New Roman" panose="02020603050405020304" pitchFamily="18" charset="0"/>
              </a:rPr>
              <a:t>Ottemöller, L., Voss, P.H. and Havskov J. (2021). SEISAN Earthquake Analysis Software for Windows, Solaris, Linux and Macosx, Version 12.0. 607 pp. University of Bergen. ISBN 978-82-8088-501-2.</a:t>
            </a:r>
          </a:p>
          <a:p>
            <a:pPr marL="285750" indent="-285750">
              <a:lnSpc>
                <a:spcPct val="107000"/>
              </a:lnSpc>
              <a:spcAft>
                <a:spcPts val="800"/>
              </a:spcAft>
              <a:buFont typeface="Arial" panose="020B0604020202020204" pitchFamily="34" charset="0"/>
              <a:buChar char="•"/>
            </a:pPr>
            <a:r>
              <a:rPr lang="da-DK">
                <a:latin typeface="Calibri" panose="020F0502020204030204" pitchFamily="34" charset="0"/>
                <a:ea typeface="Calibri" panose="020F0502020204030204" pitchFamily="34" charset="0"/>
                <a:cs typeface="Times New Roman" panose="02020603050405020304" pitchFamily="18" charset="0"/>
                <a:hlinkClick r:id="rId3"/>
              </a:rPr>
              <a:t>http://seisan.info/</a:t>
            </a:r>
            <a:r>
              <a:rPr lang="da-DK">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ct val="107000"/>
              </a:lnSpc>
              <a:spcAft>
                <a:spcPts val="800"/>
              </a:spcAft>
              <a:buFont typeface="Arial" panose="020B0604020202020204" pitchFamily="34" charset="0"/>
              <a:buChar char="•"/>
            </a:pPr>
            <a:r>
              <a:rPr lang="da-DK">
                <a:latin typeface="Calibri" panose="020F0502020204030204" pitchFamily="34" charset="0"/>
                <a:ea typeface="Calibri" panose="020F0502020204030204" pitchFamily="34" charset="0"/>
                <a:cs typeface="Times New Roman" panose="02020603050405020304" pitchFamily="18" charset="0"/>
              </a:rPr>
              <a:t>Havskov, J., Voss, P.H. and Ottemöller, L. (2020). Seismological Observatory Software: 30 Yr of SEISAN. Seismological Research Letters, 91 (3): 1846-1852. DOI: </a:t>
            </a:r>
            <a:r>
              <a:rPr lang="da-DK">
                <a:latin typeface="Calibri" panose="020F0502020204030204" pitchFamily="34" charset="0"/>
                <a:ea typeface="Calibri" panose="020F0502020204030204" pitchFamily="34" charset="0"/>
                <a:cs typeface="Times New Roman" panose="02020603050405020304" pitchFamily="18" charset="0"/>
                <a:hlinkClick r:id="rId4"/>
              </a:rPr>
              <a:t>https://doi.org/10.1785/0220190313</a:t>
            </a:r>
            <a:r>
              <a:rPr lang="da-DK">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ct val="107000"/>
              </a:lnSpc>
              <a:spcAft>
                <a:spcPts val="800"/>
              </a:spcAft>
              <a:buFont typeface="Arial" panose="020B0604020202020204" pitchFamily="34" charset="0"/>
              <a:buChar char="•"/>
            </a:pPr>
            <a:endParaRPr lang="da-DK">
              <a:latin typeface="Calibri" panose="020F0502020204030204" pitchFamily="34" charset="0"/>
              <a:ea typeface="Calibri" panose="020F0502020204030204" pitchFamily="34" charset="0"/>
              <a:cs typeface="Times New Roman" panose="02020603050405020304" pitchFamily="18" charset="0"/>
            </a:endParaRPr>
          </a:p>
        </p:txBody>
      </p:sp>
      <p:pic>
        <p:nvPicPr>
          <p:cNvPr id="13" name="Billede 12">
            <a:extLst>
              <a:ext uri="{FF2B5EF4-FFF2-40B4-BE49-F238E27FC236}">
                <a16:creationId xmlns:a16="http://schemas.microsoft.com/office/drawing/2014/main" id="{AAFBA58E-AC9F-462B-B28D-84CDFAA84C94}"/>
              </a:ext>
            </a:extLst>
          </p:cNvPr>
          <p:cNvPicPr>
            <a:picLocks noChangeAspect="1"/>
          </p:cNvPicPr>
          <p:nvPr/>
        </p:nvPicPr>
        <p:blipFill>
          <a:blip r:embed="rId5"/>
          <a:stretch>
            <a:fillRect/>
          </a:stretch>
        </p:blipFill>
        <p:spPr>
          <a:xfrm>
            <a:off x="9618391" y="34431"/>
            <a:ext cx="553418" cy="735415"/>
          </a:xfrm>
          <a:prstGeom prst="rect">
            <a:avLst/>
          </a:prstGeom>
        </p:spPr>
      </p:pic>
      <p:pic>
        <p:nvPicPr>
          <p:cNvPr id="14" name="Picture 6">
            <a:extLst>
              <a:ext uri="{FF2B5EF4-FFF2-40B4-BE49-F238E27FC236}">
                <a16:creationId xmlns:a16="http://schemas.microsoft.com/office/drawing/2014/main" id="{327CA7EE-A543-41DC-A2F6-6D9A91DA05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19841" y="34431"/>
            <a:ext cx="751840" cy="745575"/>
          </a:xfrm>
          <a:prstGeom prst="rect">
            <a:avLst/>
          </a:prstGeom>
          <a:noFill/>
          <a:extLst>
            <a:ext uri="{909E8E84-426E-40DD-AFC4-6F175D3DCCD1}">
              <a14:hiddenFill xmlns:a14="http://schemas.microsoft.com/office/drawing/2010/main">
                <a:solidFill>
                  <a:srgbClr val="FFFFFF"/>
                </a:solidFill>
              </a14:hiddenFill>
            </a:ext>
          </a:extLst>
        </p:spPr>
      </p:pic>
      <p:pic>
        <p:nvPicPr>
          <p:cNvPr id="15" name="Billede 14">
            <a:extLst>
              <a:ext uri="{FF2B5EF4-FFF2-40B4-BE49-F238E27FC236}">
                <a16:creationId xmlns:a16="http://schemas.microsoft.com/office/drawing/2014/main" id="{3D73FE81-261B-4AD1-870C-F00E1D849A1A}"/>
              </a:ext>
            </a:extLst>
          </p:cNvPr>
          <p:cNvPicPr>
            <a:picLocks noChangeAspect="1"/>
          </p:cNvPicPr>
          <p:nvPr/>
        </p:nvPicPr>
        <p:blipFill>
          <a:blip r:embed="rId7"/>
          <a:stretch>
            <a:fillRect/>
          </a:stretch>
        </p:blipFill>
        <p:spPr>
          <a:xfrm>
            <a:off x="10183091" y="44591"/>
            <a:ext cx="1225692" cy="735415"/>
          </a:xfrm>
          <a:prstGeom prst="rect">
            <a:avLst/>
          </a:prstGeom>
        </p:spPr>
      </p:pic>
    </p:spTree>
    <p:extLst>
      <p:ext uri="{BB962C8B-B14F-4D97-AF65-F5344CB8AC3E}">
        <p14:creationId xmlns:p14="http://schemas.microsoft.com/office/powerpoint/2010/main" val="4480560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3564</TotalTime>
  <Words>1220</Words>
  <Application>Microsoft Office PowerPoint</Application>
  <PresentationFormat>Widescreen</PresentationFormat>
  <Paragraphs>59</Paragraphs>
  <Slides>7</Slides>
  <Notes>0</Notes>
  <HiddenSlides>0</HiddenSlides>
  <MMClips>0</MMClips>
  <ScaleCrop>false</ScaleCrop>
  <HeadingPairs>
    <vt:vector size="6" baseType="variant">
      <vt:variant>
        <vt:lpstr>Benyttede skrifttyper</vt:lpstr>
      </vt:variant>
      <vt:variant>
        <vt:i4>4</vt:i4>
      </vt:variant>
      <vt:variant>
        <vt:lpstr>Tema</vt:lpstr>
      </vt:variant>
      <vt:variant>
        <vt:i4>2</vt:i4>
      </vt:variant>
      <vt:variant>
        <vt:lpstr>Slidetitler</vt:lpstr>
      </vt:variant>
      <vt:variant>
        <vt:i4>7</vt:i4>
      </vt:variant>
    </vt:vector>
  </HeadingPairs>
  <TitlesOfParts>
    <vt:vector size="13" baseType="lpstr">
      <vt:lpstr>Arial</vt:lpstr>
      <vt:lpstr>Calibri</vt:lpstr>
      <vt:lpstr>Calibri Light</vt:lpstr>
      <vt:lpstr>Courier New</vt:lpstr>
      <vt:lpstr>Custom Design</vt:lpstr>
      <vt:lpstr>Office Theme</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Peter Voss</cp:lastModifiedBy>
  <cp:revision>53</cp:revision>
  <dcterms:created xsi:type="dcterms:W3CDTF">2023-04-18T13:25:54Z</dcterms:created>
  <dcterms:modified xsi:type="dcterms:W3CDTF">2023-06-08T12:53:50Z</dcterms:modified>
</cp:coreProperties>
</file>