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162" autoAdjust="0"/>
  </p:normalViewPr>
  <p:slideViewPr>
    <p:cSldViewPr snapToGrid="0">
      <p:cViewPr varScale="1">
        <p:scale>
          <a:sx n="67" d="100"/>
          <a:sy n="67" d="100"/>
        </p:scale>
        <p:origin x="102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29/05/2023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29/05/2023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29/05/2023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29/05/2023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29/05/2023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29/05/2023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29/05/2023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29/05/2023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29/05/2023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29/05/2023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29/05/2023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P5.3-107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CEDCD70-B8CC-4D8C-AE3B-576B6C619B7A}"/>
              </a:ext>
            </a:extLst>
          </p:cNvPr>
          <p:cNvSpPr txBox="1"/>
          <p:nvPr/>
        </p:nvSpPr>
        <p:spPr>
          <a:xfrm>
            <a:off x="2859881" y="-45915"/>
            <a:ext cx="6472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REVITALIZATION OF THE NDC TEAM IN MALI</a:t>
            </a:r>
            <a:r>
              <a:rPr lang="en-US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x-non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Adama COULIBALY</a:t>
            </a:r>
            <a:endParaRPr lang="x-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 DCST/AMARAP</a:t>
            </a:r>
          </a:p>
          <a:p>
            <a:pPr algn="ctr"/>
            <a:endParaRPr lang="fr-F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F75834F-C405-45D9-8894-7582EAE3FC50}"/>
              </a:ext>
            </a:extLst>
          </p:cNvPr>
          <p:cNvSpPr txBox="1"/>
          <p:nvPr/>
        </p:nvSpPr>
        <p:spPr>
          <a:xfrm>
            <a:off x="418641" y="1308302"/>
            <a:ext cx="11336357" cy="6432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0625"/>
                </a:solidFill>
                <a:latin typeface="Arial "/>
                <a:ea typeface="Times New Roman" panose="02020603050405020304" pitchFamily="18" charset="0"/>
              </a:rPr>
              <a:t>Mali signed the CTBTO treaty in </a:t>
            </a:r>
            <a:r>
              <a:rPr lang="en-US" sz="2000" dirty="0" err="1">
                <a:solidFill>
                  <a:srgbClr val="000625"/>
                </a:solidFill>
                <a:latin typeface="Arial "/>
                <a:ea typeface="Times New Roman" panose="02020603050405020304" pitchFamily="18" charset="0"/>
              </a:rPr>
              <a:t>february</a:t>
            </a:r>
            <a:r>
              <a:rPr lang="en-US" sz="2000" dirty="0">
                <a:solidFill>
                  <a:srgbClr val="000625"/>
                </a:solidFill>
                <a:latin typeface="Arial "/>
                <a:ea typeface="Times New Roman" panose="02020603050405020304" pitchFamily="18" charset="0"/>
              </a:rPr>
              <a:t> 18</a:t>
            </a:r>
            <a:r>
              <a:rPr lang="en-US" sz="2000" baseline="30000" dirty="0">
                <a:solidFill>
                  <a:srgbClr val="000625"/>
                </a:solidFill>
                <a:latin typeface="Arial "/>
                <a:ea typeface="Times New Roman" panose="02020603050405020304" pitchFamily="18" charset="0"/>
              </a:rPr>
              <a:t>th</a:t>
            </a:r>
            <a:r>
              <a:rPr lang="en-US" sz="2000" dirty="0">
                <a:solidFill>
                  <a:srgbClr val="000625"/>
                </a:solidFill>
                <a:latin typeface="Arial "/>
                <a:ea typeface="Times New Roman" panose="02020603050405020304" pitchFamily="18" charset="0"/>
              </a:rPr>
              <a:t>, 1997 and ratified it in august 04</a:t>
            </a:r>
            <a:r>
              <a:rPr lang="en-US" sz="2000" baseline="30000" dirty="0">
                <a:solidFill>
                  <a:srgbClr val="000625"/>
                </a:solidFill>
                <a:latin typeface="Arial "/>
                <a:ea typeface="Times New Roman" panose="02020603050405020304" pitchFamily="18" charset="0"/>
              </a:rPr>
              <a:t>th</a:t>
            </a:r>
            <a:r>
              <a:rPr lang="en-US" sz="2000" dirty="0">
                <a:solidFill>
                  <a:srgbClr val="000625"/>
                </a:solidFill>
                <a:latin typeface="Arial "/>
                <a:ea typeface="Times New Roman" panose="02020603050405020304" pitchFamily="18" charset="0"/>
              </a:rPr>
              <a:t>, 1999. We have 2 NDCs </a:t>
            </a:r>
            <a:r>
              <a:rPr lang="en-US" sz="2000" dirty="0">
                <a:solidFill>
                  <a:srgbClr val="000625"/>
                </a:solidFill>
                <a:effectLst/>
                <a:latin typeface="Arial "/>
                <a:ea typeface="Times New Roman" panose="02020603050405020304" pitchFamily="18" charset="0"/>
              </a:rPr>
              <a:t>(one in DNGM and one in AMARAP) under </a:t>
            </a:r>
            <a:r>
              <a:rPr lang="en-US" sz="2000" dirty="0" err="1">
                <a:solidFill>
                  <a:srgbClr val="000625"/>
                </a:solidFill>
                <a:effectLst/>
                <a:latin typeface="Arial "/>
                <a:ea typeface="Times New Roman" panose="02020603050405020304" pitchFamily="18" charset="0"/>
              </a:rPr>
              <a:t>leardership</a:t>
            </a:r>
            <a:r>
              <a:rPr lang="en-US" sz="2000" dirty="0">
                <a:solidFill>
                  <a:srgbClr val="000625"/>
                </a:solidFill>
                <a:latin typeface="Arial "/>
                <a:ea typeface="Times New Roman" panose="02020603050405020304" pitchFamily="18" charset="0"/>
              </a:rPr>
              <a:t> of  the same Ministry (MMEE)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main objective is to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redynamize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CTBTO activities in Mali for </a:t>
            </a:r>
            <a:r>
              <a:rPr lang="en-US" sz="2000" dirty="0">
                <a:solidFill>
                  <a:srgbClr val="000625"/>
                </a:solidFill>
                <a:effectLst/>
                <a:latin typeface="Arial "/>
                <a:ea typeface="Times New Roman" panose="02020603050405020304" pitchFamily="18" charset="0"/>
              </a:rPr>
              <a:t>nuclear test ban </a:t>
            </a:r>
            <a:r>
              <a:rPr lang="en-US" sz="2000" dirty="0">
                <a:solidFill>
                  <a:srgbClr val="000625"/>
                </a:solidFill>
                <a:latin typeface="Arial "/>
                <a:ea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0000"/>
              </a:lnSpc>
            </a:pPr>
            <a:endParaRPr lang="en-US" sz="2000" dirty="0">
              <a:solidFill>
                <a:srgbClr val="000625"/>
              </a:solidFill>
              <a:latin typeface="Arial 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000" dirty="0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AMARAP is a regulatory body in term of Radiation protection. In this framework, </a:t>
            </a:r>
            <a:r>
              <a:rPr lang="en-US" sz="2000" i="1" dirty="0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represent the Government Malian in international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cooperations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i="1" dirty="0">
                <a:latin typeface="Arial 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Arial "/>
                <a:cs typeface="Times New Roman" panose="02020603050405020304" pitchFamily="18" charset="0"/>
              </a:rPr>
              <a:t>That is reason after th</a:t>
            </a:r>
            <a:r>
              <a:rPr lang="en-US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e event in Toledo (Spain) in 2022, it decided to create a NDC for radionuclide monitoring</a:t>
            </a:r>
            <a:r>
              <a:rPr lang="en-US" sz="2000" dirty="0">
                <a:latin typeface="Arial "/>
                <a:ea typeface="Calibri" panose="020F0502020204030204" pitchFamily="34" charset="0"/>
              </a:rPr>
              <a:t>. </a:t>
            </a:r>
            <a:r>
              <a:rPr lang="en-US" sz="2000" b="1" dirty="0">
                <a:solidFill>
                  <a:srgbClr val="FF0000"/>
                </a:solidFill>
                <a:latin typeface="Arial "/>
                <a:ea typeface="Calibri" panose="020F0502020204030204" pitchFamily="34" charset="0"/>
              </a:rPr>
              <a:t>In March 2023, AMARAP’s NDC has been created</a:t>
            </a:r>
            <a:r>
              <a:rPr lang="en-US" sz="2000" dirty="0">
                <a:latin typeface="Arial "/>
                <a:ea typeface="Calibri" panose="020F0502020204030204" pitchFamily="34" charset="0"/>
              </a:rPr>
              <a:t> 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2000" dirty="0">
              <a:latin typeface="Arial 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The AMARAP’s NDC </a:t>
            </a:r>
            <a:r>
              <a:rPr lang="en-US" sz="2000" dirty="0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is composed of 9 users</a:t>
            </a:r>
            <a:r>
              <a:rPr lang="en-US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(4 nominated principal and 5 nominated regular users). </a:t>
            </a:r>
            <a:r>
              <a:rPr lang="en-US" sz="2000" dirty="0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The DCST of </a:t>
            </a:r>
            <a:r>
              <a:rPr lang="en-US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AMARAP has a gamma spectrometry chain</a:t>
            </a:r>
            <a:r>
              <a:rPr lang="en-US" sz="2000" b="1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“(</a:t>
            </a:r>
            <a:r>
              <a:rPr lang="en-US" sz="2000" b="1" dirty="0" err="1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GeHP</a:t>
            </a:r>
            <a:r>
              <a:rPr lang="en-US" sz="2000" b="1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” with </a:t>
            </a:r>
            <a:r>
              <a:rPr lang="en-US" sz="2000" b="1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Genie 2000 software</a:t>
            </a:r>
            <a:r>
              <a:rPr lang="en-US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for analysis of foodstuff and environmental 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samples. We need an appropriate </a:t>
            </a:r>
            <a:r>
              <a:rPr lang="en-US" sz="2000" b="1" dirty="0" err="1">
                <a:solidFill>
                  <a:srgbClr val="002060"/>
                </a:solidFill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equipements</a:t>
            </a:r>
            <a:r>
              <a:rPr lang="en-US" sz="2000" b="1" dirty="0">
                <a:solidFill>
                  <a:srgbClr val="002060"/>
                </a:solidFill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and training to start air sampling and analysis </a:t>
            </a:r>
            <a:r>
              <a:rPr lang="en-US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en-US" sz="2000" dirty="0">
              <a:effectLst/>
              <a:latin typeface="Arial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sz="2000" dirty="0" err="1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conlusion</a:t>
            </a:r>
            <a:r>
              <a:rPr lang="fr-FR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:  1 or 2 </a:t>
            </a:r>
            <a:r>
              <a:rPr lang="fr-FR" sz="2000" dirty="0" err="1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aerosol</a:t>
            </a:r>
            <a:r>
              <a:rPr lang="fr-FR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sampler </a:t>
            </a:r>
            <a:r>
              <a:rPr lang="fr-FR" sz="2000" dirty="0" err="1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pumps</a:t>
            </a:r>
            <a:r>
              <a:rPr lang="fr-FR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000" dirty="0" err="1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accessories</a:t>
            </a:r>
            <a:r>
              <a:rPr lang="fr-FR" sz="2000" dirty="0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computer for data </a:t>
            </a:r>
            <a:r>
              <a:rPr lang="fr-FR" sz="2000" dirty="0" err="1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treatment</a:t>
            </a:r>
            <a:r>
              <a:rPr lang="fr-FR" sz="2000" dirty="0">
                <a:effectLst/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and transmission and </a:t>
            </a:r>
            <a:r>
              <a:rPr lang="fr-FR" sz="2000" dirty="0" err="1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adequat</a:t>
            </a:r>
            <a:r>
              <a:rPr lang="fr-FR" sz="2000" dirty="0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trainings for </a:t>
            </a:r>
            <a:r>
              <a:rPr lang="fr-FR" sz="2000" dirty="0" err="1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AMARAP’s</a:t>
            </a:r>
            <a:r>
              <a:rPr lang="fr-FR" sz="2000" dirty="0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NDC staff </a:t>
            </a:r>
            <a:r>
              <a:rPr lang="fr-FR" sz="2000" dirty="0" err="1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fr-FR" sz="2000" dirty="0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permit us to </a:t>
            </a:r>
            <a:r>
              <a:rPr lang="fr-FR" sz="2000" dirty="0" err="1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participate</a:t>
            </a:r>
            <a:r>
              <a:rPr lang="fr-FR" sz="2000" dirty="0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fully</a:t>
            </a:r>
            <a:r>
              <a:rPr lang="fr-FR" sz="2000" dirty="0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FR" sz="2000" dirty="0" err="1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nuclear</a:t>
            </a:r>
            <a:r>
              <a:rPr lang="fr-FR" sz="2000" dirty="0">
                <a:latin typeface="Arial "/>
                <a:ea typeface="Calibri" panose="020F0502020204030204" pitchFamily="34" charset="0"/>
                <a:cs typeface="Times New Roman" panose="02020603050405020304" pitchFamily="18" charset="0"/>
              </a:rPr>
              <a:t> test ban (main objective of CTBTO).</a:t>
            </a:r>
          </a:p>
          <a:p>
            <a:pPr algn="just"/>
            <a:endParaRPr lang="fr-FR" sz="1800" dirty="0">
              <a:effectLst/>
              <a:latin typeface="Arial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800" dirty="0">
              <a:latin typeface="Arial 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sz="1800" dirty="0">
              <a:latin typeface="Arial 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2879</TotalTime>
  <Words>232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</vt:lpstr>
      <vt:lpstr>Calibri</vt:lpstr>
      <vt:lpstr>Calibri Light</vt:lpstr>
      <vt:lpstr>Wingdings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Daniel K™</cp:lastModifiedBy>
  <cp:revision>31</cp:revision>
  <dcterms:created xsi:type="dcterms:W3CDTF">2023-04-18T13:25:54Z</dcterms:created>
  <dcterms:modified xsi:type="dcterms:W3CDTF">2023-05-29T11:57:59Z</dcterms:modified>
</cp:coreProperties>
</file>