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  <p:sldMasterId id="2147483648" r:id="rId3"/>
    <p:sldMasterId id="2147483662" r:id="rId4"/>
  </p:sldMasterIdLst>
  <p:notesMasterIdLst>
    <p:notesMasterId r:id="rId12"/>
  </p:notesMasterIdLst>
  <p:sldIdLst>
    <p:sldId id="261" r:id="rId5"/>
    <p:sldId id="256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8" autoAdjust="0"/>
    <p:restoredTop sz="94162" autoAdjust="0"/>
  </p:normalViewPr>
  <p:slideViewPr>
    <p:cSldViewPr snapToGrid="0">
      <p:cViewPr varScale="1">
        <p:scale>
          <a:sx n="67" d="100"/>
          <a:sy n="67" d="100"/>
        </p:scale>
        <p:origin x="124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3A2DF-A828-4538-900F-9AEA03B5FA98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6D825-6208-408F-B699-FDACCBD16F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79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6D825-6208-408F-B699-FDACCBD16F3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51AC18-D70C-4BAB-8A9F-1730BF26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7109B83-21A4-42EB-905F-700E162AE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48B809-FA97-42C4-99DF-BE019925F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BCA7C1-F4DE-44A0-BAB8-FDE04144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B49A-6977-4C76-8B12-3C40F4CAD5F0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23B49A-6D35-4787-82C6-04BFA6814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4924CD-3851-4732-B848-C1A71953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E97E-920C-4CC3-BA11-4C679520BC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30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0B2795-9283-4961-9B3C-E83D3ED1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672B6C-5A7D-43FB-B17A-5969E31FC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57A10C-933F-4055-A3A2-4D30E3A7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B49A-6977-4C76-8B12-3C40F4CAD5F0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445721-ADEC-4A38-BF26-5BED31C6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59F009-F873-49AD-BE8F-B12A6827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E97E-920C-4CC3-BA11-4C679520BC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20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4F27756-7B19-4922-8081-FA7AA665AB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DE26FD-85ED-4D85-95AF-A3912D118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C63416-88BA-4DCE-8275-61195223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B49A-6977-4C76-8B12-3C40F4CAD5F0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DA8C12-521E-46B8-8EED-57C380BE6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6E8B53-96FC-40C8-A2E1-DA160D56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E97E-920C-4CC3-BA11-4C679520BC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714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Clicxxxxxxxxxxxxxxxxxxxxxxxxxxxxxxxxxxxxxxxxxxxxxxxxxxxxxxxxxxxxxxxxk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29/05/2023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29/05/2023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29/05/2023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29/05/2023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29/05/2023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29/05/2023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29/05/2023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D4FE6-EC0C-4851-BB2A-1EEF1C2C4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B6592C-6FD4-4779-B157-130A434CD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FD6AA2-8BA8-48EB-8708-CF192A933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B49A-6977-4C76-8B12-3C40F4CAD5F0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106E17-1DD5-460F-8485-D84517BA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79EFE3-DBD0-48CC-ADBC-64C9AB400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E97E-920C-4CC3-BA11-4C679520BC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1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29/05/2023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29/05/2023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29/05/2023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29/05/2023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83C01-8676-4943-9EAB-8C5B4C0A7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17B06E-9430-4D91-87CB-1B1F70D25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6CCC04-6320-4BE6-B64F-B26ACF41F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4431-ABEC-437E-9F3C-4F8AEB8ABBFD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074CA1-7B79-4209-ABCD-7B36B69A2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C65429-8E26-4D39-A2E2-B2A77AC0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6EAE-1D6E-4572-A8F7-FB3015CCC3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348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848B25-2FE3-41F3-BEFF-9AEB3D884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E8D937-6FCE-416E-A0CA-8E5FA3FA3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DBE017-96E4-418B-AA68-3809E24C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4431-ABEC-437E-9F3C-4F8AEB8ABBFD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D05A97-9010-4FD5-B2D8-16EF9C3C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66D6C0-90EF-42DD-BF11-223F39E1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6EAE-1D6E-4572-A8F7-FB3015CCC3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664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3E1CD1-9182-4EF6-A791-012E5A3F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F6B338-D352-4C2F-9DD6-B3FC4C8E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8C1D55-B34D-45B8-A66F-60F5C9AB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4431-ABEC-437E-9F3C-4F8AEB8ABBFD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F24B18-5003-4253-94EB-449C7A663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DC46E3-576B-4CB1-846B-B1E7A28B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6EAE-1D6E-4572-A8F7-FB3015CCC3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535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78343-B7E0-4653-BC40-F518B6FDA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7E0DBF-AC44-4608-9CD5-F870E0EC3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48EC38-3311-4D8E-AC2A-1C1003D0F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8198B7-4057-4285-AEA5-F90D5AC8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4431-ABEC-437E-9F3C-4F8AEB8ABBFD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03AE73-F39F-4BA0-A396-864B47B9F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5F5385-B47E-44E3-A9CD-66B6D2E1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6EAE-1D6E-4572-A8F7-FB3015CCC3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385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E06E9-B81F-4EC9-8444-A47210DFB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60CF9A-9AFD-4646-9FCE-1B1A45FF2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1EB347-4A0D-4C29-A4DB-E74B00A83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E0B5F3-C5FE-4C58-95B2-5711D9B0B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B342F1-DAD1-4C5D-A442-50702845A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BF8AD25-3605-4C4C-98CF-B02D0974A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4431-ABEC-437E-9F3C-4F8AEB8ABBFD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3D9E6BB-3A0C-4CE5-8D5B-B61004E87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09E513-EC74-457C-9816-9B6F1A5E1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6EAE-1D6E-4572-A8F7-FB3015CCC3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090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1E2E9-E45F-4389-BB59-06C2819C7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0CEEEC-FBF6-4EBB-8843-CB90953AA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4431-ABEC-437E-9F3C-4F8AEB8ABBFD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55B8A3-B9ED-48A7-B7AD-7296F301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0B5FE2-72F0-4EF1-8D11-880A6FE5B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6EAE-1D6E-4572-A8F7-FB3015CCC3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63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9F8B51-A6FB-4F79-8B4A-D2B1B1F44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E668D2-FAC2-44A2-B2CC-F547D8B4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070990-0B32-47D4-9A55-35F843E0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B49A-6977-4C76-8B12-3C40F4CAD5F0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117A15-B210-4D00-BF5E-F0BE61E5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639BAD-7B93-4DF0-A75D-34BA6E13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E97E-920C-4CC3-BA11-4C679520BC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567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0F4E00C-C9C6-47DD-BB93-296C069A3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4431-ABEC-437E-9F3C-4F8AEB8ABBFD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64618AF-1875-4193-B8F4-E1364A36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140E53-1D84-4646-BEFA-989E27B4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6EAE-1D6E-4572-A8F7-FB3015CCC3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774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EA837-3919-42A9-A6C0-258AA057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EA4303-DBCB-4B00-AC34-F77217DA6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1E28A8-72EA-48F5-9DD1-E56D3D0E0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1FD375-2B56-4D24-B43F-5C20130E1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4431-ABEC-437E-9F3C-4F8AEB8ABBFD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81E9CE-4425-45E0-9C8C-6008FFAE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4ADEC9-DFB4-4464-95D3-1C75C786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6EAE-1D6E-4572-A8F7-FB3015CCC3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76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7B14F8-0C1B-4335-AABD-7ACA7AA8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714DA0-0D38-41AE-8710-A51981F87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756373-72BA-45C6-83A1-A2A321569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AF14F7-928B-4F62-B3AC-C3D08D08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4431-ABEC-437E-9F3C-4F8AEB8ABBFD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03846B-5A5A-48F8-9788-F812D3CE2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967DAE-5D48-4EDA-9E6D-2CE70163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6EAE-1D6E-4572-A8F7-FB3015CCC3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272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6C2DBA-7BD5-49E3-BBDF-A7F97BBF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64792D-27B9-492F-84A2-B893A973C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474629-3B89-4EFE-8FE0-610D63B68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4431-ABEC-437E-9F3C-4F8AEB8ABBFD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EB9BE1-386C-43A4-B094-F2119400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37E479-84EF-4E14-964B-21602FDF3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6EAE-1D6E-4572-A8F7-FB3015CCC3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961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CDBC29-72F0-4185-AC70-2DCAEF1B9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EA9B06-920C-46DF-849E-5D55FAB97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7E95E7-1AF2-4052-86E5-AB79469D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4431-ABEC-437E-9F3C-4F8AEB8ABBFD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DE0C35-D311-472C-8989-0E9A5000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DF70D9-155B-4A54-A92B-3B63750B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6EAE-1D6E-4572-A8F7-FB3015CCC3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486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5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B2A22-0271-4CEC-A73A-8E58789A6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508382-FF00-4168-A35E-F544CE528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632D53-1C93-431F-8280-68FA2330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B49A-6977-4C76-8B12-3C40F4CAD5F0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413905-2997-4082-B707-40DF3CA29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4C8686-C1A8-4DB8-8C3D-CBD93DEE0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E97E-920C-4CC3-BA11-4C679520BC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3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E582E8-1261-4FA3-BD67-AECF722F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B96D1D-76E1-4D15-B4AD-3D080CB38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06BCE2-DD23-4C91-B2D2-60A828E53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861F32-5147-4F1D-ABBB-819EF351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B49A-6977-4C76-8B12-3C40F4CAD5F0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846E3A-CEC8-48CE-ABB1-83C3193C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48F59E-5E68-4C16-9316-DE8B1BEA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E97E-920C-4CC3-BA11-4C679520BC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27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10BF26-E8F6-4BFE-86D8-720B5683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3D0E16-69C1-4938-8BDC-BDCDDB7D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1032B2-8BA2-45D2-8601-43F83CE9B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25D63B-2BA7-47AD-AC65-0CB29242E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53260A8-9340-4F33-BA68-64630DA86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75EFB9-39A4-4E7C-9C86-BF76C376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B49A-6977-4C76-8B12-3C40F4CAD5F0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8EB7519-A8C5-473F-8E49-340F8EDE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60726E0-C5D7-4C68-8075-0A316E00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E97E-920C-4CC3-BA11-4C679520BC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90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4B976-6148-42ED-B194-559E97F03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031666-677E-40E9-B47B-B5F1C8B68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B49A-6977-4C76-8B12-3C40F4CAD5F0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E69724-4AAB-4853-BBC9-6985ADB80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D2EF76-85CB-4F8D-8ECB-CCF97B1A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E97E-920C-4CC3-BA11-4C679520BC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48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4D714E-CF9E-4D09-ACEC-25B851CF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B49A-6977-4C76-8B12-3C40F4CAD5F0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EDADEF-40A3-4FDF-8ACE-72BE482B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5EC5A3-E028-4162-8861-42A05DCD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E97E-920C-4CC3-BA11-4C679520BC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16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C89D28-B2EE-4628-8CCC-C1103B9A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4D53B2-4C8B-4666-A48C-06148DE1E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55A804-5DEC-481F-A594-ABE99A441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BABB1F-3143-4139-A2A4-7C4AEBB4C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B49A-6977-4C76-8B12-3C40F4CAD5F0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EFF88A-20B9-406E-8E8C-27FD93D3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93AEBA-8715-4F86-B348-CF255907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E97E-920C-4CC3-BA11-4C679520BC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35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e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15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22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26.xml"/><Relationship Id="rId21" Type="http://schemas.openxmlformats.org/officeDocument/2006/relationships/slide" Target="../slides/slide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" Target="../slides/slide4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emf"/><Relationship Id="rId20" Type="http://schemas.openxmlformats.org/officeDocument/2006/relationships/image" Target="../media/image5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" Target="../slides/slide2.xml"/><Relationship Id="rId23" Type="http://schemas.openxmlformats.org/officeDocument/2006/relationships/image" Target="../media/image7.emf"/><Relationship Id="rId10" Type="http://schemas.openxmlformats.org/officeDocument/2006/relationships/slideLayout" Target="../slideLayouts/slideLayout33.xml"/><Relationship Id="rId19" Type="http://schemas.openxmlformats.org/officeDocument/2006/relationships/slide" Target="../slides/slide5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emf"/><Relationship Id="rId22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1911" y="506559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76813"/>
            <a:ext cx="1866900" cy="1635125"/>
            <a:chOff x="3252" y="3135"/>
            <a:chExt cx="1176" cy="103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63B0D44-6EA0-FFA6-3359-A320674042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5" y="3146"/>
              <a:ext cx="659" cy="656"/>
            </a:xfrm>
            <a:custGeom>
              <a:avLst/>
              <a:gdLst>
                <a:gd name="T0" fmla="*/ 90 w 1087"/>
                <a:gd name="T1" fmla="*/ 1087 h 1087"/>
                <a:gd name="T2" fmla="*/ 90 w 1087"/>
                <a:gd name="T3" fmla="*/ 1087 h 1087"/>
                <a:gd name="T4" fmla="*/ 0 w 1087"/>
                <a:gd name="T5" fmla="*/ 997 h 1087"/>
                <a:gd name="T6" fmla="*/ 0 w 1087"/>
                <a:gd name="T7" fmla="*/ 90 h 1087"/>
                <a:gd name="T8" fmla="*/ 90 w 1087"/>
                <a:gd name="T9" fmla="*/ 0 h 1087"/>
                <a:gd name="T10" fmla="*/ 997 w 1087"/>
                <a:gd name="T11" fmla="*/ 0 h 1087"/>
                <a:gd name="T12" fmla="*/ 1087 w 1087"/>
                <a:gd name="T13" fmla="*/ 90 h 1087"/>
                <a:gd name="T14" fmla="*/ 1087 w 1087"/>
                <a:gd name="T15" fmla="*/ 997 h 1087"/>
                <a:gd name="T16" fmla="*/ 997 w 1087"/>
                <a:gd name="T17" fmla="*/ 1087 h 1087"/>
                <a:gd name="T18" fmla="*/ 90 w 1087"/>
                <a:gd name="T19" fmla="*/ 1087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7" h="1087">
                  <a:moveTo>
                    <a:pt x="90" y="1087"/>
                  </a:moveTo>
                  <a:lnTo>
                    <a:pt x="90" y="1087"/>
                  </a:lnTo>
                  <a:cubicBezTo>
                    <a:pt x="40" y="1087"/>
                    <a:pt x="0" y="1047"/>
                    <a:pt x="0" y="997"/>
                  </a:cubicBezTo>
                  <a:lnTo>
                    <a:pt x="0" y="90"/>
                  </a:lnTo>
                  <a:cubicBezTo>
                    <a:pt x="0" y="40"/>
                    <a:pt x="40" y="0"/>
                    <a:pt x="90" y="0"/>
                  </a:cubicBezTo>
                  <a:lnTo>
                    <a:pt x="997" y="0"/>
                  </a:lnTo>
                  <a:cubicBezTo>
                    <a:pt x="1046" y="0"/>
                    <a:pt x="1087" y="40"/>
                    <a:pt x="1087" y="90"/>
                  </a:cubicBezTo>
                  <a:lnTo>
                    <a:pt x="1087" y="997"/>
                  </a:lnTo>
                  <a:cubicBezTo>
                    <a:pt x="1087" y="1047"/>
                    <a:pt x="1046" y="1087"/>
                    <a:pt x="997" y="1087"/>
                  </a:cubicBezTo>
                  <a:lnTo>
                    <a:pt x="90" y="108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EC3FEA3-6BAE-FA8E-D75D-E3A60451C9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03" y="3135"/>
              <a:ext cx="683" cy="679"/>
            </a:xfrm>
            <a:custGeom>
              <a:avLst/>
              <a:gdLst>
                <a:gd name="T0" fmla="*/ 1017 w 1127"/>
                <a:gd name="T1" fmla="*/ 0 h 1126"/>
                <a:gd name="T2" fmla="*/ 1017 w 1127"/>
                <a:gd name="T3" fmla="*/ 0 h 1126"/>
                <a:gd name="T4" fmla="*/ 110 w 1127"/>
                <a:gd name="T5" fmla="*/ 0 h 1126"/>
                <a:gd name="T6" fmla="*/ 0 w 1127"/>
                <a:gd name="T7" fmla="*/ 109 h 1126"/>
                <a:gd name="T8" fmla="*/ 0 w 1127"/>
                <a:gd name="T9" fmla="*/ 1016 h 1126"/>
                <a:gd name="T10" fmla="*/ 110 w 1127"/>
                <a:gd name="T11" fmla="*/ 1126 h 1126"/>
                <a:gd name="T12" fmla="*/ 1017 w 1127"/>
                <a:gd name="T13" fmla="*/ 1126 h 1126"/>
                <a:gd name="T14" fmla="*/ 1127 w 1127"/>
                <a:gd name="T15" fmla="*/ 1016 h 1126"/>
                <a:gd name="T16" fmla="*/ 1127 w 1127"/>
                <a:gd name="T17" fmla="*/ 109 h 1126"/>
                <a:gd name="T18" fmla="*/ 1017 w 1127"/>
                <a:gd name="T19" fmla="*/ 0 h 1126"/>
                <a:gd name="T20" fmla="*/ 1017 w 1127"/>
                <a:gd name="T21" fmla="*/ 39 h 1126"/>
                <a:gd name="T22" fmla="*/ 1017 w 1127"/>
                <a:gd name="T23" fmla="*/ 39 h 1126"/>
                <a:gd name="T24" fmla="*/ 1087 w 1127"/>
                <a:gd name="T25" fmla="*/ 109 h 1126"/>
                <a:gd name="T26" fmla="*/ 1087 w 1127"/>
                <a:gd name="T27" fmla="*/ 1016 h 1126"/>
                <a:gd name="T28" fmla="*/ 1017 w 1127"/>
                <a:gd name="T29" fmla="*/ 1086 h 1126"/>
                <a:gd name="T30" fmla="*/ 110 w 1127"/>
                <a:gd name="T31" fmla="*/ 1086 h 1126"/>
                <a:gd name="T32" fmla="*/ 40 w 1127"/>
                <a:gd name="T33" fmla="*/ 1016 h 1126"/>
                <a:gd name="T34" fmla="*/ 40 w 1127"/>
                <a:gd name="T35" fmla="*/ 109 h 1126"/>
                <a:gd name="T36" fmla="*/ 110 w 1127"/>
                <a:gd name="T37" fmla="*/ 39 h 1126"/>
                <a:gd name="T38" fmla="*/ 1017 w 1127"/>
                <a:gd name="T39" fmla="*/ 3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7" h="1126">
                  <a:moveTo>
                    <a:pt x="1017" y="0"/>
                  </a:moveTo>
                  <a:lnTo>
                    <a:pt x="1017" y="0"/>
                  </a:lnTo>
                  <a:lnTo>
                    <a:pt x="110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016"/>
                  </a:lnTo>
                  <a:cubicBezTo>
                    <a:pt x="0" y="1077"/>
                    <a:pt x="49" y="1126"/>
                    <a:pt x="110" y="1126"/>
                  </a:cubicBezTo>
                  <a:lnTo>
                    <a:pt x="1017" y="1126"/>
                  </a:lnTo>
                  <a:cubicBezTo>
                    <a:pt x="1077" y="1126"/>
                    <a:pt x="1127" y="1077"/>
                    <a:pt x="1127" y="1016"/>
                  </a:cubicBezTo>
                  <a:lnTo>
                    <a:pt x="1127" y="109"/>
                  </a:lnTo>
                  <a:cubicBezTo>
                    <a:pt x="1127" y="48"/>
                    <a:pt x="1077" y="0"/>
                    <a:pt x="1017" y="0"/>
                  </a:cubicBezTo>
                  <a:close/>
                  <a:moveTo>
                    <a:pt x="1017" y="39"/>
                  </a:moveTo>
                  <a:lnTo>
                    <a:pt x="1017" y="39"/>
                  </a:lnTo>
                  <a:cubicBezTo>
                    <a:pt x="1055" y="39"/>
                    <a:pt x="1087" y="70"/>
                    <a:pt x="1087" y="109"/>
                  </a:cubicBezTo>
                  <a:lnTo>
                    <a:pt x="1087" y="1016"/>
                  </a:lnTo>
                  <a:cubicBezTo>
                    <a:pt x="1087" y="1055"/>
                    <a:pt x="1055" y="1086"/>
                    <a:pt x="1017" y="1086"/>
                  </a:cubicBezTo>
                  <a:lnTo>
                    <a:pt x="110" y="1086"/>
                  </a:lnTo>
                  <a:cubicBezTo>
                    <a:pt x="71" y="1086"/>
                    <a:pt x="40" y="1055"/>
                    <a:pt x="40" y="1016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10" y="39"/>
                  </a:cubicBezTo>
                  <a:lnTo>
                    <a:pt x="1017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11">
            <a:extLst>
              <a:ext uri="{FF2B5EF4-FFF2-40B4-BE49-F238E27FC236}">
                <a16:creationId xmlns:a16="http://schemas.microsoft.com/office/drawing/2014/main" id="{7C8BF13D-3CAA-4993-BFA3-423BC8075AC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99573" y="2952814"/>
            <a:ext cx="2161727" cy="2160000"/>
            <a:chOff x="1720" y="1835"/>
            <a:chExt cx="1253" cy="1252"/>
          </a:xfrm>
        </p:grpSpPr>
        <p:sp>
          <p:nvSpPr>
            <p:cNvPr id="43" name="AutoShape 10">
              <a:extLst>
                <a:ext uri="{FF2B5EF4-FFF2-40B4-BE49-F238E27FC236}">
                  <a16:creationId xmlns:a16="http://schemas.microsoft.com/office/drawing/2014/main" id="{0780842B-F3BC-4DE0-9F69-7127249F2BF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EC470466-73A0-4E9D-AFCA-9906B1DC39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FCCF90A5-3ED3-4EEA-B07B-C1DB6FD96D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D7F41B9-2555-43E5-BFC3-7FE75713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AC0620-F8F4-4122-B06C-D5A111231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CCEB04-FA00-4CCF-8DB8-372DE4DEA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BB49A-6977-4C76-8B12-3C40F4CAD5F0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EB7D6F-677C-4849-8875-62DB28218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F732D8-18D6-4027-9C6A-BDB76357A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AE97E-920C-4CC3-BA11-4C679520BC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19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A5380F0-BEAA-4769-9AA4-105D7426A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60EC9F-7668-4FB1-A9D3-F87F9E42B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CA6A89-55B3-49D4-A7B3-2C78D2F33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B4431-ABEC-437E-9F3C-4F8AEB8ABBFD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3DD919-EF25-400E-870E-8719E8BD3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47B4B2-E673-4B10-A41D-8ED497F8C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36EAE-1D6E-4572-A8F7-FB3015CCC36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8DF057B-3314-4AAD-88D4-7FBEB263C41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21911" y="506559"/>
            <a:ext cx="2039389" cy="1019695"/>
          </a:xfrm>
          <a:prstGeom prst="rect">
            <a:avLst/>
          </a:prstGeom>
        </p:spPr>
      </p:pic>
      <p:pic>
        <p:nvPicPr>
          <p:cNvPr id="8" name="Picture 13">
            <a:hlinkClick r:id="rId15" action="ppaction://hlinksldjump"/>
            <a:extLst>
              <a:ext uri="{FF2B5EF4-FFF2-40B4-BE49-F238E27FC236}">
                <a16:creationId xmlns:a16="http://schemas.microsoft.com/office/drawing/2014/main" id="{B2A67110-589C-4229-BE3D-B2C5A53A689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9" name="Picture 16">
            <a:hlinkClick r:id="rId17" action="ppaction://hlinksldjump"/>
            <a:extLst>
              <a:ext uri="{FF2B5EF4-FFF2-40B4-BE49-F238E27FC236}">
                <a16:creationId xmlns:a16="http://schemas.microsoft.com/office/drawing/2014/main" id="{0E7E3026-4024-4D8A-A108-66006BA799F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0" name="Picture 18">
            <a:hlinkClick r:id="rId19" action="ppaction://hlinksldjump"/>
            <a:extLst>
              <a:ext uri="{FF2B5EF4-FFF2-40B4-BE49-F238E27FC236}">
                <a16:creationId xmlns:a16="http://schemas.microsoft.com/office/drawing/2014/main" id="{DCDE5B58-4792-4A93-8312-255D86B0E28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11" name="Picture 19">
            <a:hlinkClick r:id="rId21" action="ppaction://hlinksldjump"/>
            <a:extLst>
              <a:ext uri="{FF2B5EF4-FFF2-40B4-BE49-F238E27FC236}">
                <a16:creationId xmlns:a16="http://schemas.microsoft.com/office/drawing/2014/main" id="{44F4F50E-F987-4B97-B5FA-374BE90F6454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12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654D9F-B3AC-4B77-A517-D3ADEB02C544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1">
            <a:extLst>
              <a:ext uri="{FF2B5EF4-FFF2-40B4-BE49-F238E27FC236}">
                <a16:creationId xmlns:a16="http://schemas.microsoft.com/office/drawing/2014/main" id="{30AE525B-A926-44E5-89BD-C70B84D6895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14" name="AutoShape 10">
              <a:extLst>
                <a:ext uri="{FF2B5EF4-FFF2-40B4-BE49-F238E27FC236}">
                  <a16:creationId xmlns:a16="http://schemas.microsoft.com/office/drawing/2014/main" id="{4754DACC-E59F-43C1-96E0-C774B165333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9338BDF-526C-43A6-AED0-9CD0C547B3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80EB486F-5204-4E8A-A44E-B99C58D912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FF260253-13BF-426D-89FB-BE712285A40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CB1B2778-45A4-41AB-84D2-B12C4276C6E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C653C664-1668-48F1-ADCB-255A139FD4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5322C59-8BF3-4D4E-9B98-CCE9AB6EE1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id="{E0EE6D6F-4DF5-4F18-9EEC-6C2E426AF9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22" name="AutoShape 10">
              <a:extLst>
                <a:ext uri="{FF2B5EF4-FFF2-40B4-BE49-F238E27FC236}">
                  <a16:creationId xmlns:a16="http://schemas.microsoft.com/office/drawing/2014/main" id="{1EA74069-6B16-4BF9-9CF9-956C5F17D52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6CEB06CE-67F3-45B7-8812-DA1B96BC3B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F87A4779-1825-4254-9299-2FB8F04334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254DAD7A-8C79-4BEB-BB05-8ABD369174D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76813"/>
            <a:ext cx="1866900" cy="1635125"/>
            <a:chOff x="3252" y="3135"/>
            <a:chExt cx="1176" cy="1030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B5C5811F-04C9-4752-8CED-C1E6BFFA401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22DE62FE-057F-4065-B30B-94D9D3A25B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672A4A04-4214-45AA-853C-FD19476A68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657C0494-D4E1-4B3E-AC81-A9D80159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5" y="3146"/>
              <a:ext cx="659" cy="656"/>
            </a:xfrm>
            <a:custGeom>
              <a:avLst/>
              <a:gdLst>
                <a:gd name="T0" fmla="*/ 90 w 1087"/>
                <a:gd name="T1" fmla="*/ 1087 h 1087"/>
                <a:gd name="T2" fmla="*/ 90 w 1087"/>
                <a:gd name="T3" fmla="*/ 1087 h 1087"/>
                <a:gd name="T4" fmla="*/ 0 w 1087"/>
                <a:gd name="T5" fmla="*/ 997 h 1087"/>
                <a:gd name="T6" fmla="*/ 0 w 1087"/>
                <a:gd name="T7" fmla="*/ 90 h 1087"/>
                <a:gd name="T8" fmla="*/ 90 w 1087"/>
                <a:gd name="T9" fmla="*/ 0 h 1087"/>
                <a:gd name="T10" fmla="*/ 997 w 1087"/>
                <a:gd name="T11" fmla="*/ 0 h 1087"/>
                <a:gd name="T12" fmla="*/ 1087 w 1087"/>
                <a:gd name="T13" fmla="*/ 90 h 1087"/>
                <a:gd name="T14" fmla="*/ 1087 w 1087"/>
                <a:gd name="T15" fmla="*/ 997 h 1087"/>
                <a:gd name="T16" fmla="*/ 997 w 1087"/>
                <a:gd name="T17" fmla="*/ 1087 h 1087"/>
                <a:gd name="T18" fmla="*/ 90 w 1087"/>
                <a:gd name="T19" fmla="*/ 1087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7" h="1087">
                  <a:moveTo>
                    <a:pt x="90" y="1087"/>
                  </a:moveTo>
                  <a:lnTo>
                    <a:pt x="90" y="1087"/>
                  </a:lnTo>
                  <a:cubicBezTo>
                    <a:pt x="40" y="1087"/>
                    <a:pt x="0" y="1047"/>
                    <a:pt x="0" y="997"/>
                  </a:cubicBezTo>
                  <a:lnTo>
                    <a:pt x="0" y="90"/>
                  </a:lnTo>
                  <a:cubicBezTo>
                    <a:pt x="0" y="40"/>
                    <a:pt x="40" y="0"/>
                    <a:pt x="90" y="0"/>
                  </a:cubicBezTo>
                  <a:lnTo>
                    <a:pt x="997" y="0"/>
                  </a:lnTo>
                  <a:cubicBezTo>
                    <a:pt x="1046" y="0"/>
                    <a:pt x="1087" y="40"/>
                    <a:pt x="1087" y="90"/>
                  </a:cubicBezTo>
                  <a:lnTo>
                    <a:pt x="1087" y="997"/>
                  </a:lnTo>
                  <a:cubicBezTo>
                    <a:pt x="1087" y="1047"/>
                    <a:pt x="1046" y="1087"/>
                    <a:pt x="997" y="1087"/>
                  </a:cubicBezTo>
                  <a:lnTo>
                    <a:pt x="90" y="108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72349E37-02A3-4F52-9803-492223642B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03" y="3135"/>
              <a:ext cx="683" cy="679"/>
            </a:xfrm>
            <a:custGeom>
              <a:avLst/>
              <a:gdLst>
                <a:gd name="T0" fmla="*/ 1017 w 1127"/>
                <a:gd name="T1" fmla="*/ 0 h 1126"/>
                <a:gd name="T2" fmla="*/ 1017 w 1127"/>
                <a:gd name="T3" fmla="*/ 0 h 1126"/>
                <a:gd name="T4" fmla="*/ 110 w 1127"/>
                <a:gd name="T5" fmla="*/ 0 h 1126"/>
                <a:gd name="T6" fmla="*/ 0 w 1127"/>
                <a:gd name="T7" fmla="*/ 109 h 1126"/>
                <a:gd name="T8" fmla="*/ 0 w 1127"/>
                <a:gd name="T9" fmla="*/ 1016 h 1126"/>
                <a:gd name="T10" fmla="*/ 110 w 1127"/>
                <a:gd name="T11" fmla="*/ 1126 h 1126"/>
                <a:gd name="T12" fmla="*/ 1017 w 1127"/>
                <a:gd name="T13" fmla="*/ 1126 h 1126"/>
                <a:gd name="T14" fmla="*/ 1127 w 1127"/>
                <a:gd name="T15" fmla="*/ 1016 h 1126"/>
                <a:gd name="T16" fmla="*/ 1127 w 1127"/>
                <a:gd name="T17" fmla="*/ 109 h 1126"/>
                <a:gd name="T18" fmla="*/ 1017 w 1127"/>
                <a:gd name="T19" fmla="*/ 0 h 1126"/>
                <a:gd name="T20" fmla="*/ 1017 w 1127"/>
                <a:gd name="T21" fmla="*/ 39 h 1126"/>
                <a:gd name="T22" fmla="*/ 1017 w 1127"/>
                <a:gd name="T23" fmla="*/ 39 h 1126"/>
                <a:gd name="T24" fmla="*/ 1087 w 1127"/>
                <a:gd name="T25" fmla="*/ 109 h 1126"/>
                <a:gd name="T26" fmla="*/ 1087 w 1127"/>
                <a:gd name="T27" fmla="*/ 1016 h 1126"/>
                <a:gd name="T28" fmla="*/ 1017 w 1127"/>
                <a:gd name="T29" fmla="*/ 1086 h 1126"/>
                <a:gd name="T30" fmla="*/ 110 w 1127"/>
                <a:gd name="T31" fmla="*/ 1086 h 1126"/>
                <a:gd name="T32" fmla="*/ 40 w 1127"/>
                <a:gd name="T33" fmla="*/ 1016 h 1126"/>
                <a:gd name="T34" fmla="*/ 40 w 1127"/>
                <a:gd name="T35" fmla="*/ 109 h 1126"/>
                <a:gd name="T36" fmla="*/ 110 w 1127"/>
                <a:gd name="T37" fmla="*/ 39 h 1126"/>
                <a:gd name="T38" fmla="*/ 1017 w 1127"/>
                <a:gd name="T39" fmla="*/ 3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7" h="1126">
                  <a:moveTo>
                    <a:pt x="1017" y="0"/>
                  </a:moveTo>
                  <a:lnTo>
                    <a:pt x="1017" y="0"/>
                  </a:lnTo>
                  <a:lnTo>
                    <a:pt x="110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016"/>
                  </a:lnTo>
                  <a:cubicBezTo>
                    <a:pt x="0" y="1077"/>
                    <a:pt x="49" y="1126"/>
                    <a:pt x="110" y="1126"/>
                  </a:cubicBezTo>
                  <a:lnTo>
                    <a:pt x="1017" y="1126"/>
                  </a:lnTo>
                  <a:cubicBezTo>
                    <a:pt x="1077" y="1126"/>
                    <a:pt x="1127" y="1077"/>
                    <a:pt x="1127" y="1016"/>
                  </a:cubicBezTo>
                  <a:lnTo>
                    <a:pt x="1127" y="109"/>
                  </a:lnTo>
                  <a:cubicBezTo>
                    <a:pt x="1127" y="48"/>
                    <a:pt x="1077" y="0"/>
                    <a:pt x="1017" y="0"/>
                  </a:cubicBezTo>
                  <a:close/>
                  <a:moveTo>
                    <a:pt x="1017" y="39"/>
                  </a:moveTo>
                  <a:lnTo>
                    <a:pt x="1017" y="39"/>
                  </a:lnTo>
                  <a:cubicBezTo>
                    <a:pt x="1055" y="39"/>
                    <a:pt x="1087" y="70"/>
                    <a:pt x="1087" y="109"/>
                  </a:cubicBezTo>
                  <a:lnTo>
                    <a:pt x="1087" y="1016"/>
                  </a:lnTo>
                  <a:cubicBezTo>
                    <a:pt x="1087" y="1055"/>
                    <a:pt x="1055" y="1086"/>
                    <a:pt x="1017" y="1086"/>
                  </a:cubicBezTo>
                  <a:lnTo>
                    <a:pt x="110" y="1086"/>
                  </a:lnTo>
                  <a:cubicBezTo>
                    <a:pt x="71" y="1086"/>
                    <a:pt x="40" y="1055"/>
                    <a:pt x="40" y="1016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10" y="39"/>
                  </a:cubicBezTo>
                  <a:lnTo>
                    <a:pt x="1017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4580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18.tiff"/><Relationship Id="rId3" Type="http://schemas.openxmlformats.org/officeDocument/2006/relationships/image" Target="../media/image17.jpg"/><Relationship Id="rId7" Type="http://schemas.openxmlformats.org/officeDocument/2006/relationships/slide" Target="slide4.xml"/><Relationship Id="rId12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emf"/><Relationship Id="rId11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4031B85-0813-40C2-BA1A-59FE89E26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7435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72436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REVITALIZATION OF THE NDC TEAM IN MALI</a:t>
            </a:r>
            <a:r>
              <a:rPr lang="en-U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Adama COULIBALY</a:t>
            </a:r>
            <a:endParaRPr lang="x-none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</a:t>
            </a:r>
            <a:r>
              <a:rPr lang="fr-F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Monitoring Service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 Contrôle et Surveillance du Territoire (DCST)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Agence Malienne de Radioprotection (AMARAP)</a:t>
            </a:r>
          </a:p>
          <a:p>
            <a:pPr algn="ctr"/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8000" tIns="108000" rIns="108000" bIns="10800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1200" dirty="0">
                <a:solidFill>
                  <a:srgbClr val="000625"/>
                </a:solidFill>
                <a:latin typeface="Arial "/>
                <a:ea typeface="Times New Roman" panose="02020603050405020304" pitchFamily="18" charset="0"/>
              </a:rPr>
              <a:t>T</a:t>
            </a:r>
            <a:r>
              <a:rPr lang="en-US" sz="1200" dirty="0">
                <a:solidFill>
                  <a:srgbClr val="000625"/>
                </a:solidFill>
                <a:effectLst/>
                <a:latin typeface="Arial "/>
                <a:ea typeface="Times New Roman" panose="02020603050405020304" pitchFamily="18" charset="0"/>
              </a:rPr>
              <a:t>here is two (02) National Data Centers (NDCs) in Mali (one in DNGM and one in AMARAP). Both are under </a:t>
            </a:r>
            <a:r>
              <a:rPr lang="en-US" sz="1200" dirty="0" err="1">
                <a:solidFill>
                  <a:srgbClr val="000625"/>
                </a:solidFill>
                <a:effectLst/>
                <a:latin typeface="Arial "/>
                <a:ea typeface="Times New Roman" panose="02020603050405020304" pitchFamily="18" charset="0"/>
              </a:rPr>
              <a:t>leardership</a:t>
            </a:r>
            <a:r>
              <a:rPr lang="en-US" sz="1200" dirty="0">
                <a:solidFill>
                  <a:srgbClr val="000625"/>
                </a:solidFill>
                <a:latin typeface="Arial "/>
                <a:ea typeface="Times New Roman" panose="02020603050405020304" pitchFamily="18" charset="0"/>
              </a:rPr>
              <a:t> of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Mines, Energy and water Ministry. </a:t>
            </a:r>
          </a:p>
          <a:p>
            <a:pPr algn="just"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main objective is to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redynamize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CTBTO activities in Mali in order to </a:t>
            </a:r>
            <a:r>
              <a:rPr lang="en-US" sz="1200" dirty="0" err="1">
                <a:solidFill>
                  <a:srgbClr val="000625"/>
                </a:solidFill>
                <a:effectLst/>
                <a:latin typeface="Arial "/>
                <a:ea typeface="Times New Roman" panose="02020603050405020304" pitchFamily="18" charset="0"/>
              </a:rPr>
              <a:t>to</a:t>
            </a:r>
            <a:r>
              <a:rPr lang="en-US" sz="1200" dirty="0">
                <a:solidFill>
                  <a:srgbClr val="000625"/>
                </a:solidFill>
                <a:effectLst/>
                <a:latin typeface="Arial "/>
                <a:ea typeface="Times New Roman" panose="02020603050405020304" pitchFamily="18" charset="0"/>
              </a:rPr>
              <a:t> participate regularly to the nuclear test ban.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P5.3-107</a:t>
            </a:r>
            <a:endParaRPr lang="x-non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8000" tIns="108000" rIns="108000" bIns="10800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en-US" sz="1200" dirty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After </a:t>
            </a:r>
            <a:r>
              <a:rPr lang="en-US" sz="12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the event in Toledo (Spain) in 2022, the AMARAP decided to create a NDC for radionuclide monitoring. </a:t>
            </a:r>
            <a:r>
              <a:rPr lang="en-US" sz="1200" dirty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In D</a:t>
            </a:r>
            <a:r>
              <a:rPr lang="en-US" sz="1200" b="1" dirty="0">
                <a:effectLst/>
                <a:latin typeface="Arial "/>
                <a:ea typeface="Calibri" panose="020F0502020204030204" pitchFamily="34" charset="0"/>
              </a:rPr>
              <a:t>ecember 2022 </a:t>
            </a:r>
            <a:r>
              <a:rPr lang="en-US" sz="1200" dirty="0">
                <a:effectLst/>
                <a:latin typeface="Arial "/>
                <a:ea typeface="Calibri" panose="020F0502020204030204" pitchFamily="34" charset="0"/>
              </a:rPr>
              <a:t>through the official channel a</a:t>
            </a:r>
            <a:r>
              <a:rPr lang="en-US" sz="1200" b="1" dirty="0">
                <a:effectLst/>
                <a:latin typeface="Arial "/>
                <a:ea typeface="Calibri" panose="020F050202020403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effectLst/>
                <a:latin typeface="Arial "/>
                <a:ea typeface="Calibri" panose="020F0502020204030204" pitchFamily="34" charset="0"/>
              </a:rPr>
              <a:t>Designation Form </a:t>
            </a:r>
            <a:r>
              <a:rPr lang="en-US" sz="1200" dirty="0">
                <a:effectLst/>
                <a:latin typeface="Arial "/>
                <a:ea typeface="Calibri" panose="020F0502020204030204" pitchFamily="34" charset="0"/>
              </a:rPr>
              <a:t>has been submitted</a:t>
            </a:r>
            <a:r>
              <a:rPr lang="en-US" sz="1200" b="1" dirty="0">
                <a:solidFill>
                  <a:srgbClr val="FF0000"/>
                </a:solidFill>
                <a:effectLst/>
                <a:latin typeface="Arial 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Arial "/>
                <a:ea typeface="Calibri" panose="020F0502020204030204" pitchFamily="34" charset="0"/>
              </a:rPr>
              <a:t>to the PTS of CTBTO</a:t>
            </a:r>
            <a:r>
              <a:rPr lang="en-US" sz="1200" dirty="0">
                <a:latin typeface="Arial "/>
                <a:ea typeface="Calibri" panose="020F0502020204030204" pitchFamily="34" charset="0"/>
              </a:rPr>
              <a:t>. In March 2023, AMARAP’s NDC has been created.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8000" tIns="108000" rIns="108000" bIns="108000" anchor="ctr" anchorCtr="1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sz="48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The AMARAP’s NDC has 4 nominated principal and 5 nominated regular users. </a:t>
            </a:r>
            <a:r>
              <a:rPr lang="en-US" sz="4800" dirty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US" sz="48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isn’t in operation due to the lack of </a:t>
            </a:r>
            <a:r>
              <a:rPr lang="en-US" sz="48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equipments</a:t>
            </a:r>
            <a:r>
              <a:rPr lang="en-US" sz="48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and trainings. </a:t>
            </a:r>
            <a:r>
              <a:rPr lang="en-US" sz="48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Neverthless</a:t>
            </a:r>
            <a:r>
              <a:rPr lang="en-US" sz="48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, AMARAP has a gamma spectrometry chain</a:t>
            </a:r>
            <a:r>
              <a:rPr lang="en-US" sz="4800" b="1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“(</a:t>
            </a:r>
            <a:r>
              <a:rPr lang="en-US" sz="4800" b="1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GeHP</a:t>
            </a:r>
            <a:r>
              <a:rPr lang="en-US" sz="4800" b="1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48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” with </a:t>
            </a:r>
            <a:r>
              <a:rPr lang="en-US" sz="4800" b="1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Genie 2000 software</a:t>
            </a:r>
            <a:r>
              <a:rPr lang="en-US" sz="48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for analysis of samples.  </a:t>
            </a:r>
            <a:endParaRPr lang="fr-FR" sz="48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fr-FR" sz="12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fr-FR" sz="12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Considering</a:t>
            </a:r>
            <a:r>
              <a:rPr lang="fr-FR" sz="12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sz="12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availability</a:t>
            </a:r>
            <a:r>
              <a:rPr lang="fr-FR" sz="12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of a </a:t>
            </a:r>
            <a:r>
              <a:rPr lang="fr-FR" sz="12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GeHP</a:t>
            </a:r>
            <a:r>
              <a:rPr lang="fr-FR" sz="12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2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fr-FR" sz="12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fr-FR" sz="12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28600" indent="-228600" algn="just">
              <a:lnSpc>
                <a:spcPct val="100000"/>
              </a:lnSpc>
              <a:buAutoNum type="arabicPeriod"/>
            </a:pPr>
            <a:r>
              <a:rPr lang="fr-FR" sz="12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Providing</a:t>
            </a:r>
            <a:r>
              <a:rPr lang="fr-FR" sz="12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1 or 2 </a:t>
            </a:r>
            <a:r>
              <a:rPr lang="fr-FR" sz="12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aerosol</a:t>
            </a:r>
            <a:r>
              <a:rPr lang="fr-FR" sz="12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sampler </a:t>
            </a:r>
            <a:r>
              <a:rPr lang="fr-FR" sz="12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pumps</a:t>
            </a:r>
            <a:r>
              <a:rPr lang="fr-FR" sz="12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12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accessories</a:t>
            </a:r>
            <a:r>
              <a:rPr lang="fr-FR" sz="12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28600" indent="-228600" algn="just">
              <a:lnSpc>
                <a:spcPct val="100000"/>
              </a:lnSpc>
              <a:buAutoNum type="arabicPeriod"/>
            </a:pPr>
            <a:r>
              <a:rPr lang="fr-FR" sz="1200" dirty="0">
                <a:latin typeface="Arial 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Providing</a:t>
            </a:r>
            <a:r>
              <a:rPr lang="fr-FR" sz="12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computer for data </a:t>
            </a:r>
            <a:r>
              <a:rPr lang="fr-FR" sz="12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treatment</a:t>
            </a:r>
            <a:r>
              <a:rPr lang="fr-FR" sz="12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and transmission ;</a:t>
            </a:r>
          </a:p>
          <a:p>
            <a:pPr marL="228600" indent="-228600" algn="just">
              <a:lnSpc>
                <a:spcPct val="100000"/>
              </a:lnSpc>
              <a:buAutoNum type="arabicPeriod"/>
            </a:pPr>
            <a:r>
              <a:rPr lang="fr-FR" sz="1200" dirty="0" err="1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Providing</a:t>
            </a:r>
            <a:r>
              <a:rPr lang="fr-FR" sz="1200" dirty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adequat</a:t>
            </a:r>
            <a:r>
              <a:rPr lang="fr-FR" sz="1200" dirty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trainings for </a:t>
            </a:r>
            <a:r>
              <a:rPr lang="fr-FR" sz="1200" dirty="0" err="1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AMARAP’s</a:t>
            </a:r>
            <a:r>
              <a:rPr lang="fr-FR" sz="1200" dirty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NDC staff, etc.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B04CB3-713F-836C-5EB0-3054E6F7BF97}"/>
              </a:ext>
            </a:extLst>
          </p:cNvPr>
          <p:cNvSpPr txBox="1">
            <a:spLocks/>
          </p:cNvSpPr>
          <p:nvPr/>
        </p:nvSpPr>
        <p:spPr>
          <a:xfrm>
            <a:off x="5687120" y="5158597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6BD44FC0-2572-41CB-A353-112A68664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10" y="290332"/>
            <a:ext cx="2039389" cy="1019695"/>
          </a:xfrm>
          <a:prstGeom prst="rect">
            <a:avLst/>
          </a:prstGeom>
        </p:spPr>
      </p:pic>
      <p:pic>
        <p:nvPicPr>
          <p:cNvPr id="16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FD96CC9F-EBB6-47C2-967E-37B146C89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29" y="1978424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AFC46FA9-C0A6-4849-A8D2-B30029A154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8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76AFD94A-C32F-4F69-A74C-352974584C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19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CD47DD47-6CFF-42BE-A699-C969C4A43F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3D3EB6B-2192-4827-97D6-9A505F3BA2C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598" y="-37163"/>
            <a:ext cx="1885753" cy="13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x-none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P5.3-107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E2A40B6-A887-430B-A1C5-91C5D1E7B195}"/>
              </a:ext>
            </a:extLst>
          </p:cNvPr>
          <p:cNvSpPr txBox="1"/>
          <p:nvPr/>
        </p:nvSpPr>
        <p:spPr>
          <a:xfrm>
            <a:off x="385764" y="1282691"/>
            <a:ext cx="10244136" cy="5113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625"/>
                </a:solidFill>
                <a:effectLst/>
                <a:latin typeface="Arial "/>
                <a:ea typeface="Times New Roman" panose="02020603050405020304" pitchFamily="18" charset="0"/>
              </a:rPr>
              <a:t>Mali has participated (one participant from AMARAP) to the 2022 National Data Centers Workshop of CTBTO in Toledo (Spain) from 03</a:t>
            </a:r>
            <a:r>
              <a:rPr lang="en-US" sz="2000" baseline="30000" dirty="0">
                <a:solidFill>
                  <a:srgbClr val="000625"/>
                </a:solidFill>
                <a:effectLst/>
                <a:latin typeface="Arial "/>
                <a:ea typeface="Times New Roman" panose="02020603050405020304" pitchFamily="18" charset="0"/>
              </a:rPr>
              <a:t>rd </a:t>
            </a:r>
            <a:r>
              <a:rPr lang="en-US" sz="2000" dirty="0">
                <a:solidFill>
                  <a:srgbClr val="000625"/>
                </a:solidFill>
                <a:effectLst/>
                <a:latin typeface="Arial "/>
                <a:ea typeface="Times New Roman" panose="02020603050405020304" pitchFamily="18" charset="0"/>
              </a:rPr>
              <a:t>to 07</a:t>
            </a:r>
            <a:r>
              <a:rPr lang="en-US" sz="2000" baseline="30000" dirty="0">
                <a:solidFill>
                  <a:srgbClr val="000625"/>
                </a:solidFill>
                <a:effectLst/>
                <a:latin typeface="Arial "/>
                <a:ea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rgbClr val="000625"/>
                </a:solidFill>
                <a:effectLst/>
                <a:latin typeface="Arial "/>
                <a:ea typeface="Times New Roman" panose="02020603050405020304" pitchFamily="18" charset="0"/>
              </a:rPr>
              <a:t>october 2022. During this workshop, it was revealed the CTBTO activities in Mali aren’t working as well and need to be </a:t>
            </a:r>
            <a:r>
              <a:rPr lang="en-US" sz="2000" dirty="0" err="1">
                <a:solidFill>
                  <a:srgbClr val="000625"/>
                </a:solidFill>
                <a:effectLst/>
                <a:latin typeface="Arial "/>
                <a:ea typeface="Times New Roman" panose="02020603050405020304" pitchFamily="18" charset="0"/>
              </a:rPr>
              <a:t>redynamized</a:t>
            </a:r>
            <a:r>
              <a:rPr lang="en-US" sz="2000" dirty="0">
                <a:solidFill>
                  <a:srgbClr val="000625"/>
                </a:solidFill>
                <a:effectLst/>
                <a:latin typeface="Arial "/>
                <a:ea typeface="Times New Roman" panose="02020603050405020304" pitchFamily="18" charset="0"/>
              </a:rPr>
              <a:t> in order to participate regularly to the nuclear test ban according the main objective of CTBT.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625"/>
                </a:solidFill>
                <a:effectLst/>
                <a:latin typeface="Arial "/>
                <a:ea typeface="Times New Roman" panose="02020603050405020304" pitchFamily="18" charset="0"/>
              </a:rPr>
              <a:t>Mali signed the CTBTO treaty in </a:t>
            </a:r>
            <a:r>
              <a:rPr lang="en-US" sz="2000" dirty="0" err="1">
                <a:solidFill>
                  <a:srgbClr val="000625"/>
                </a:solidFill>
                <a:effectLst/>
                <a:latin typeface="Arial "/>
                <a:ea typeface="Times New Roman" panose="02020603050405020304" pitchFamily="18" charset="0"/>
              </a:rPr>
              <a:t>february</a:t>
            </a:r>
            <a:r>
              <a:rPr lang="en-US" sz="2000" dirty="0">
                <a:solidFill>
                  <a:srgbClr val="000625"/>
                </a:solidFill>
                <a:effectLst/>
                <a:latin typeface="Arial "/>
                <a:ea typeface="Times New Roman" panose="02020603050405020304" pitchFamily="18" charset="0"/>
              </a:rPr>
              <a:t> 18</a:t>
            </a:r>
            <a:r>
              <a:rPr lang="en-US" sz="2000" baseline="30000" dirty="0">
                <a:solidFill>
                  <a:srgbClr val="000625"/>
                </a:solidFill>
                <a:effectLst/>
                <a:latin typeface="Arial "/>
                <a:ea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rgbClr val="000625"/>
                </a:solidFill>
                <a:effectLst/>
                <a:latin typeface="Arial "/>
                <a:ea typeface="Times New Roman" panose="02020603050405020304" pitchFamily="18" charset="0"/>
              </a:rPr>
              <a:t>, 1997 and ratified it in august 04</a:t>
            </a:r>
            <a:r>
              <a:rPr lang="en-US" sz="2000" baseline="30000" dirty="0">
                <a:solidFill>
                  <a:srgbClr val="000625"/>
                </a:solidFill>
                <a:effectLst/>
                <a:latin typeface="Arial "/>
                <a:ea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rgbClr val="000625"/>
                </a:solidFill>
                <a:effectLst/>
                <a:latin typeface="Arial "/>
                <a:ea typeface="Times New Roman" panose="02020603050405020304" pitchFamily="18" charset="0"/>
              </a:rPr>
              <a:t>, 1999. Now, there is two (02) National Data Centers (NDCs) in Mali:</a:t>
            </a:r>
            <a:endParaRPr lang="fr-FR" sz="2000" dirty="0">
              <a:effectLst/>
              <a:latin typeface="Arial 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000625"/>
              </a:buClr>
              <a:buSzPts val="1100"/>
              <a:buFont typeface="OpenSans"/>
              <a:buChar char="-"/>
            </a:pPr>
            <a:r>
              <a:rPr lang="en-US" sz="2000" dirty="0">
                <a:solidFill>
                  <a:srgbClr val="000625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One is created in 2005 to the « Direction </a:t>
            </a:r>
            <a:r>
              <a:rPr lang="en-US" sz="2000" dirty="0" err="1">
                <a:solidFill>
                  <a:srgbClr val="000625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Nationale</a:t>
            </a:r>
            <a:r>
              <a:rPr lang="en-US" sz="2000" dirty="0">
                <a:solidFill>
                  <a:srgbClr val="000625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2000" dirty="0" err="1">
                <a:solidFill>
                  <a:srgbClr val="000625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Géologie</a:t>
            </a:r>
            <a:r>
              <a:rPr lang="en-US" sz="2000" dirty="0">
                <a:solidFill>
                  <a:srgbClr val="000625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et des Mines (DNGM) » for the seismic monitoring,</a:t>
            </a:r>
            <a:endParaRPr lang="fr-FR" sz="20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000625"/>
              </a:buClr>
              <a:buSzPts val="1100"/>
              <a:buFont typeface="OpenSans"/>
              <a:buChar char="-"/>
            </a:pPr>
            <a:r>
              <a:rPr lang="en-US" sz="2000" dirty="0">
                <a:solidFill>
                  <a:srgbClr val="000625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One is created in 2023 to the « </a:t>
            </a:r>
            <a:r>
              <a:rPr lang="en-US" sz="2000" dirty="0" err="1">
                <a:solidFill>
                  <a:srgbClr val="000625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Agence</a:t>
            </a:r>
            <a:r>
              <a:rPr lang="en-US" sz="2000" dirty="0">
                <a:solidFill>
                  <a:srgbClr val="000625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625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Malienne</a:t>
            </a:r>
            <a:r>
              <a:rPr lang="en-US" sz="2000" dirty="0">
                <a:solidFill>
                  <a:srgbClr val="000625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de Radioprotection (AMARAP) » for the radionuclide monitoring.</a:t>
            </a:r>
            <a:endParaRPr lang="fr-FR" sz="20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A7D0DF3-05ED-4879-810C-49B98269C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78" y="-37162"/>
            <a:ext cx="1503473" cy="10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x-none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P5.3-107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5F1E2B2-8F62-4BCB-8D3F-F0E25EC982E5}"/>
              </a:ext>
            </a:extLst>
          </p:cNvPr>
          <p:cNvSpPr txBox="1"/>
          <p:nvPr/>
        </p:nvSpPr>
        <p:spPr>
          <a:xfrm>
            <a:off x="614362" y="1048698"/>
            <a:ext cx="10313678" cy="5536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dirty="0">
                <a:solidFill>
                  <a:srgbClr val="000625"/>
                </a:solidFill>
                <a:effectLst/>
                <a:latin typeface="Arial "/>
                <a:ea typeface="Times New Roman" panose="02020603050405020304" pitchFamily="18" charset="0"/>
              </a:rPr>
              <a:t>The objectives of this </a:t>
            </a:r>
            <a:r>
              <a:rPr lang="en-US" sz="2000" dirty="0" err="1">
                <a:solidFill>
                  <a:srgbClr val="000625"/>
                </a:solidFill>
                <a:effectLst/>
                <a:latin typeface="Arial "/>
                <a:ea typeface="Times New Roman" panose="02020603050405020304" pitchFamily="18" charset="0"/>
              </a:rPr>
              <a:t>redynamization</a:t>
            </a:r>
            <a:r>
              <a:rPr lang="en-US" sz="2000" dirty="0">
                <a:solidFill>
                  <a:srgbClr val="000625"/>
                </a:solidFill>
                <a:effectLst/>
                <a:latin typeface="Arial "/>
                <a:ea typeface="Times New Roman" panose="02020603050405020304" pitchFamily="18" charset="0"/>
              </a:rPr>
              <a:t> will be based on:</a:t>
            </a:r>
            <a:endParaRPr lang="fr-FR" sz="2000" dirty="0">
              <a:effectLst/>
              <a:latin typeface="Arial 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Clr>
                <a:srgbClr val="000625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625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Creation of one NDC in AMARAP for radionuclide monitoring in aerosol </a:t>
            </a:r>
            <a:r>
              <a:rPr lang="en-US" sz="2000" dirty="0">
                <a:solidFill>
                  <a:srgbClr val="000625"/>
                </a:solidFill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buClr>
                <a:srgbClr val="000625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625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Pathways to find in order to equip to the AMARAP’s NDC (pump, filter, computer, UPS, software, etc.) ;</a:t>
            </a:r>
          </a:p>
          <a:p>
            <a:pPr marL="342900" lvl="0" indent="-342900" algn="just">
              <a:lnSpc>
                <a:spcPct val="200000"/>
              </a:lnSpc>
              <a:buClr>
                <a:srgbClr val="000625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625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Collaboration between Malian NDCs for national and international purposes </a:t>
            </a:r>
            <a:r>
              <a:rPr lang="en-US" sz="2000" dirty="0">
                <a:solidFill>
                  <a:srgbClr val="000625"/>
                </a:solidFill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buClr>
                <a:srgbClr val="000625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625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Collaboration between Mali’s NDCs and the NDCs of others countries for knowledge exchanges or intercomparison exercises, etc.</a:t>
            </a:r>
            <a:endParaRPr lang="fr-FR" sz="20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000625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One of the missions of AMARAP is the radiological monitoring of environment, this work will permit it to ensure a part of that mission.</a:t>
            </a:r>
            <a:endParaRPr lang="fr-FR" sz="2000" dirty="0">
              <a:latin typeface="Arial 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359C392-0FF7-4282-8DCD-1C57E9123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78" y="-37162"/>
            <a:ext cx="1503473" cy="10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METHODS/DATA</a:t>
            </a:r>
            <a:endParaRPr lang="x-none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P5.3-107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398C99-B508-48BF-BF18-E78A81E00131}"/>
              </a:ext>
            </a:extLst>
          </p:cNvPr>
          <p:cNvSpPr txBox="1"/>
          <p:nvPr/>
        </p:nvSpPr>
        <p:spPr>
          <a:xfrm>
            <a:off x="428625" y="1150483"/>
            <a:ext cx="10115550" cy="5472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One of the missions of AMARAP is “</a:t>
            </a:r>
            <a:r>
              <a:rPr lang="en-US" sz="2000" i="1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to represent the Government Malian as regards international cooperation, in the fields of the regulation of the protection against radiation and the management of radioactive waste</a:t>
            </a:r>
            <a:r>
              <a:rPr lang="en-US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</a:p>
          <a:p>
            <a:pPr algn="just">
              <a:spcAft>
                <a:spcPts val="1000"/>
              </a:spcAft>
            </a:pPr>
            <a:endParaRPr lang="en-US" sz="20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Based on that mission and the event in Toledo, the AMARAP Direction decided to create a NDC for radionuclide monitoring. </a:t>
            </a:r>
            <a:r>
              <a:rPr lang="en-US" sz="2000" dirty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In collaboration with </a:t>
            </a:r>
            <a:r>
              <a:rPr lang="en-US" sz="2000" dirty="0">
                <a:effectLst/>
                <a:latin typeface="Arial "/>
                <a:ea typeface="Calibri" panose="020F0502020204030204" pitchFamily="34" charset="0"/>
              </a:rPr>
              <a:t>Mines, Energy and water Ministry (under trusteeship Ministry), AMARAP submitted on </a:t>
            </a:r>
            <a:r>
              <a:rPr lang="en-US" sz="2000" b="1" dirty="0">
                <a:effectLst/>
                <a:latin typeface="Arial "/>
                <a:ea typeface="Calibri" panose="020F0502020204030204" pitchFamily="34" charset="0"/>
              </a:rPr>
              <a:t>December 13</a:t>
            </a:r>
            <a:r>
              <a:rPr lang="en-US" sz="2000" b="1" baseline="30000" dirty="0">
                <a:effectLst/>
                <a:latin typeface="Arial "/>
                <a:ea typeface="Calibri" panose="020F0502020204030204" pitchFamily="34" charset="0"/>
              </a:rPr>
              <a:t>rd</a:t>
            </a:r>
            <a:r>
              <a:rPr lang="en-US" sz="2000" b="1" dirty="0">
                <a:effectLst/>
                <a:latin typeface="Arial "/>
                <a:ea typeface="Calibri" panose="020F0502020204030204" pitchFamily="34" charset="0"/>
              </a:rPr>
              <a:t>, 2022 </a:t>
            </a:r>
            <a:r>
              <a:rPr lang="en-US" sz="2000" dirty="0">
                <a:effectLst/>
                <a:latin typeface="Arial "/>
                <a:ea typeface="Calibri" panose="020F0502020204030204" pitchFamily="34" charset="0"/>
              </a:rPr>
              <a:t>through the official channel </a:t>
            </a:r>
            <a:r>
              <a:rPr lang="en-US" sz="2000" b="1" dirty="0">
                <a:effectLst/>
                <a:latin typeface="Arial "/>
                <a:ea typeface="Calibri" panose="020F0502020204030204" pitchFamily="34" charset="0"/>
              </a:rPr>
              <a:t>its 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 "/>
                <a:ea typeface="Calibri" panose="020F0502020204030204" pitchFamily="34" charset="0"/>
              </a:rPr>
              <a:t>Designation Form-NDC </a:t>
            </a:r>
            <a:r>
              <a:rPr lang="en-US" sz="2000" dirty="0">
                <a:effectLst/>
                <a:latin typeface="Arial "/>
                <a:ea typeface="Calibri" panose="020F0502020204030204" pitchFamily="34" charset="0"/>
              </a:rPr>
              <a:t>to the PTS of CTBTO</a:t>
            </a:r>
            <a:r>
              <a:rPr lang="en-US" sz="2000" dirty="0">
                <a:latin typeface="Arial 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Arial 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A collaboration agreement between AMARAP NDC and DNGM NDC is on going to be established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A619281-301F-4F8A-8AD7-C307195F6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78" y="-37162"/>
            <a:ext cx="1503473" cy="10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OBTAINED RESULTS </a:t>
            </a:r>
            <a:endParaRPr lang="x-none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P5.3-107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850D8A-DA73-42CE-AE65-12541428E9A7}"/>
              </a:ext>
            </a:extLst>
          </p:cNvPr>
          <p:cNvSpPr txBox="1"/>
          <p:nvPr/>
        </p:nvSpPr>
        <p:spPr>
          <a:xfrm>
            <a:off x="428625" y="1241021"/>
            <a:ext cx="10342253" cy="2811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The AMARAP’s NDC is created in 2023 and located in the DCST with 4 nominated principal and 5 nominated regular users. The main mission of DCST is the radiological monitoring of environment and foodstuff in Mali. Radiological monitoring of aerosols is included into this national </a:t>
            </a:r>
            <a:r>
              <a:rPr lang="en-US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20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This NDC is not yet in operation due to the lack of </a:t>
            </a:r>
            <a:r>
              <a:rPr lang="en-US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equipments</a:t>
            </a:r>
            <a:r>
              <a:rPr lang="en-US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and training of users.</a:t>
            </a:r>
            <a:endParaRPr lang="fr-FR" sz="20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Neverthless</a:t>
            </a:r>
            <a:r>
              <a:rPr lang="en-US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, the DCST has a regulatory analysis laboratory with a gamma spectrometry chain “</a:t>
            </a:r>
            <a:r>
              <a:rPr lang="en-US" sz="2000" b="1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germanium high purity detector (</a:t>
            </a:r>
            <a:r>
              <a:rPr lang="en-US" sz="2000" b="1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GeHP</a:t>
            </a:r>
            <a:r>
              <a:rPr lang="en-US" sz="2000" b="1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” coupled to the software called “</a:t>
            </a:r>
            <a:r>
              <a:rPr lang="en-US" sz="2000" b="1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Genie 2000</a:t>
            </a:r>
            <a:r>
              <a:rPr lang="en-US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” for analysis of environmental and foodstuff samples. </a:t>
            </a:r>
            <a:endParaRPr lang="fr-FR" sz="20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D1428D-9742-427D-B4C4-F3FD48182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20" y="4184619"/>
            <a:ext cx="4505954" cy="254716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F7D178D-0BBA-4234-9CF1-1A31896B4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496" y="4184619"/>
            <a:ext cx="4505954" cy="25471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8BB1361-F713-43A6-86D4-4E11467F1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78" y="-37162"/>
            <a:ext cx="1503473" cy="10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x-none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P5.3-107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0CAB88-D468-46A7-8A69-B197448B997A}"/>
              </a:ext>
            </a:extLst>
          </p:cNvPr>
          <p:cNvSpPr txBox="1"/>
          <p:nvPr/>
        </p:nvSpPr>
        <p:spPr>
          <a:xfrm>
            <a:off x="471488" y="1265612"/>
            <a:ext cx="10086975" cy="524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Considering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availability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of a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GeHP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detector and as part of the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of air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radiological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monitoring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, AMARAP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logistical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support in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equipment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such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as: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Providing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1 or 2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aerosol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sampler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pumps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appropriate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filters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activated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carbon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filters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to trap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radionuclides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in the air) 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Providing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computer for data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treatment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and transmission of data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AMARAP's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NDC and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CTBTO's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IDC 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Providing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training of the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AMARAP’s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NDC on data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processing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and transmission 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Implementing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a collaboration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NDCs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for national and CTBTO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purposes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 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a good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relationship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NDCs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from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countries for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purposes</a:t>
            </a:r>
            <a:r>
              <a:rPr lang="fr-FR" sz="2000" dirty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etc.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F8D84D3-1B1B-4C3F-A372-F96BB1301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78" y="-37162"/>
            <a:ext cx="1503473" cy="10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x-none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D6A32-E9F5-68EA-1A82-B384270F05A8}"/>
              </a:ext>
            </a:extLst>
          </p:cNvPr>
          <p:cNvSpPr txBox="1">
            <a:spLocks/>
          </p:cNvSpPr>
          <p:nvPr/>
        </p:nvSpPr>
        <p:spPr>
          <a:xfrm>
            <a:off x="11117766" y="5464031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0C3FEC-AF81-EEC4-F7C2-4B2A92E24063}"/>
              </a:ext>
            </a:extLst>
          </p:cNvPr>
          <p:cNvSpPr txBox="1">
            <a:spLocks/>
          </p:cNvSpPr>
          <p:nvPr/>
        </p:nvSpPr>
        <p:spPr>
          <a:xfrm>
            <a:off x="10770878" y="6283209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P5.3-107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BD85D7-4056-4FE8-8749-12F831A50CAC}"/>
              </a:ext>
            </a:extLst>
          </p:cNvPr>
          <p:cNvSpPr txBox="1"/>
          <p:nvPr/>
        </p:nvSpPr>
        <p:spPr>
          <a:xfrm>
            <a:off x="571499" y="1336618"/>
            <a:ext cx="9972675" cy="4498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fr-FR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rial "/>
              </a:rPr>
              <a:t>Ordinance n°02-059/P-RM of 05 June 2002, set up the base of radiation protection and safety of radiation sources 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rial "/>
              </a:rPr>
              <a:t>Ordinance n°02-060/P-RM of 05 June 2002, created the National Radiation Protection Agency called «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 "/>
              </a:rPr>
              <a:t>Agence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 "/>
              </a:rPr>
              <a:t>Malienne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 "/>
              </a:rPr>
              <a:t> de Radioprotection (AMARAP) » 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rial "/>
              </a:rPr>
              <a:t>Decree n°02-333/P-RM of 06 June 2002, set up the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 "/>
              </a:rPr>
              <a:t>organisation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 "/>
              </a:rPr>
              <a:t> and functioning modalities of the AMARAP, modified by Decree n°10-045/P-RM of 29 Jan. 2010 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rial "/>
              </a:rPr>
              <a:t>Decree n°2014-0931/P-RM of 31 December 2014, set up the rules of protection against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 "/>
              </a:rPr>
              <a:t>ionising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 "/>
              </a:rPr>
              <a:t> radiations (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Arial "/>
              </a:rPr>
              <a:t>it’s the new version of the Decree n°06-488/P-RM of 23 November 2006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 "/>
              </a:rPr>
              <a:t>).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AD67A85-23FC-4B90-AA98-0CA5131D5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78" y="-37162"/>
            <a:ext cx="1503473" cy="10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3310</TotalTime>
  <Words>1019</Words>
  <Application>Microsoft Office PowerPoint</Application>
  <PresentationFormat>Grand écran</PresentationFormat>
  <Paragraphs>63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7</vt:i4>
      </vt:variant>
    </vt:vector>
  </HeadingPairs>
  <TitlesOfParts>
    <vt:vector size="18" baseType="lpstr">
      <vt:lpstr>Arial</vt:lpstr>
      <vt:lpstr>Arial </vt:lpstr>
      <vt:lpstr>Calibri</vt:lpstr>
      <vt:lpstr>Calibri Light</vt:lpstr>
      <vt:lpstr>OpenSans</vt:lpstr>
      <vt:lpstr>Times New Roman</vt:lpstr>
      <vt:lpstr>Wingdings</vt:lpstr>
      <vt:lpstr>Custom Design</vt:lpstr>
      <vt:lpstr>Conception personnalisée</vt:lpstr>
      <vt:lpstr>Office Theme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Daniel K™</cp:lastModifiedBy>
  <cp:revision>67</cp:revision>
  <dcterms:created xsi:type="dcterms:W3CDTF">2023-04-18T13:25:54Z</dcterms:created>
  <dcterms:modified xsi:type="dcterms:W3CDTF">2023-05-29T11:58:05Z</dcterms:modified>
</cp:coreProperties>
</file>