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80" d="100"/>
          <a:sy n="80" d="100"/>
        </p:scale>
        <p:origin x="1142"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05/24/2023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354217"/>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Quality as an Essential Part of NDCs</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LEONEL COLLADO Jottin Michele </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Seismological Centre</a:t>
            </a:r>
          </a:p>
          <a:p>
            <a:pPr algn="ctr"/>
            <a:r>
              <a:rPr lang="en-US" sz="1400" dirty="0">
                <a:solidFill>
                  <a:schemeClr val="bg1"/>
                </a:solidFill>
                <a:latin typeface="Arial" panose="020B0604020202020204" pitchFamily="34" charset="0"/>
                <a:cs typeface="Arial" panose="020B0604020202020204" pitchFamily="34" charset="0"/>
              </a:rPr>
              <a:t>AUTONOMOUS UNIVERSITY OF SANTO DOMINGO</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Seismic station calibration is an essential process to ensure that the data collected by these stations is accurate and reliable. We will compare the CTBTO calibration and try to keep the quality factor applicable to the local stations.</a:t>
            </a:r>
            <a:endParaRPr lang="es-419"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P5.3-609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Calibri" panose="020F0502020204030204" pitchFamily="34" charset="0"/>
              </a:rPr>
              <a:t>We compared by list the different calibration methodology used by the CTBTO and </a:t>
            </a:r>
          </a:p>
          <a:p>
            <a:r>
              <a:rPr lang="en-US" sz="1200" dirty="0">
                <a:effectLst/>
                <a:latin typeface="Arial" panose="020B0604020202020204" pitchFamily="34" charset="0"/>
                <a:ea typeface="Calibri" panose="020F0502020204030204" pitchFamily="34" charset="0"/>
              </a:rPr>
              <a:t>the local calibration method. </a:t>
            </a:r>
            <a:r>
              <a:rPr lang="en-US" sz="1200" dirty="0">
                <a:latin typeface="Arial" panose="020B0604020202020204" pitchFamily="34" charset="0"/>
                <a:ea typeface="Calibri" panose="020F0502020204030204" pitchFamily="34" charset="0"/>
              </a:rPr>
              <a:t>C</a:t>
            </a:r>
            <a:r>
              <a:rPr lang="en-US" sz="1200" dirty="0">
                <a:effectLst/>
                <a:latin typeface="Arial" panose="020B0604020202020204" pitchFamily="34" charset="0"/>
                <a:ea typeface="Calibri" panose="020F0502020204030204" pitchFamily="34" charset="0"/>
              </a:rPr>
              <a:t>alibration is fundamental to ensure accuracy and reliability of data in seismic monitoring stations.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CTBTO involves both calibration method  manufacturer-provided calibration and on-site calibration, the local calibration method may be challenges in validating the manufacturer's information and conducting regular calibrations.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kern="100" dirty="0">
                <a:latin typeface="Arial" panose="020B0604020202020204" pitchFamily="34" charset="0"/>
                <a:ea typeface="Calibri" panose="020F0502020204030204" pitchFamily="34" charset="0"/>
                <a:cs typeface="Arial" panose="020B0604020202020204" pitchFamily="34" charset="0"/>
              </a:rPr>
              <a:t>For the stations of the local network, </a:t>
            </a:r>
            <a:r>
              <a:rPr lang="en-US" sz="1200" kern="100" dirty="0">
                <a:effectLst/>
                <a:latin typeface="Arial" panose="020B0604020202020204" pitchFamily="34" charset="0"/>
                <a:ea typeface="Calibri" panose="020F0502020204030204" pitchFamily="34" charset="0"/>
                <a:cs typeface="Arial" panose="020B0604020202020204" pitchFamily="34" charset="0"/>
              </a:rPr>
              <a:t>It is important to address these </a:t>
            </a:r>
            <a:r>
              <a:rPr lang="en-US" sz="1200" kern="100" dirty="0">
                <a:latin typeface="Arial" panose="020B0604020202020204" pitchFamily="34" charset="0"/>
                <a:ea typeface="Calibri" panose="020F0502020204030204" pitchFamily="34" charset="0"/>
                <a:cs typeface="Arial" panose="020B0604020202020204" pitchFamily="34" charset="0"/>
              </a:rPr>
              <a:t>challenges and </a:t>
            </a:r>
            <a:r>
              <a:rPr lang="en-US" sz="1200" kern="100" dirty="0">
                <a:effectLst/>
                <a:latin typeface="Arial" panose="020B0604020202020204" pitchFamily="34" charset="0"/>
                <a:ea typeface="Calibri" panose="020F0502020204030204" pitchFamily="34" charset="0"/>
                <a:cs typeface="Arial" panose="020B0604020202020204" pitchFamily="34" charset="0"/>
              </a:rPr>
              <a:t>work towards implementing standardized calibration procedures in line with the CTBTO's quality control system.</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23" name="Grupo 22">
            <a:extLst>
              <a:ext uri="{FF2B5EF4-FFF2-40B4-BE49-F238E27FC236}">
                <a16:creationId xmlns:a16="http://schemas.microsoft.com/office/drawing/2014/main" id="{85A0456B-9E8A-4AAB-FA50-2F721253EB04}"/>
              </a:ext>
            </a:extLst>
          </p:cNvPr>
          <p:cNvGrpSpPr/>
          <p:nvPr/>
        </p:nvGrpSpPr>
        <p:grpSpPr>
          <a:xfrm>
            <a:off x="9854670" y="278271"/>
            <a:ext cx="2086774" cy="1228589"/>
            <a:chOff x="9843743" y="253529"/>
            <a:chExt cx="2159691" cy="1228589"/>
          </a:xfrm>
        </p:grpSpPr>
        <p:pic>
          <p:nvPicPr>
            <p:cNvPr id="24" name="Imagen 23">
              <a:extLst>
                <a:ext uri="{FF2B5EF4-FFF2-40B4-BE49-F238E27FC236}">
                  <a16:creationId xmlns:a16="http://schemas.microsoft.com/office/drawing/2014/main" id="{A20FF7B2-9720-D82D-7C42-7E82EB5A5940}"/>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25" name="Imagen 24">
              <a:extLst>
                <a:ext uri="{FF2B5EF4-FFF2-40B4-BE49-F238E27FC236}">
                  <a16:creationId xmlns:a16="http://schemas.microsoft.com/office/drawing/2014/main" id="{AEA97F31-9126-4F5A-ABFE-CF95EFDDD41B}"/>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endParaRPr lang="en-AT" sz="5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5" name="Grupo 4">
            <a:extLst>
              <a:ext uri="{FF2B5EF4-FFF2-40B4-BE49-F238E27FC236}">
                <a16:creationId xmlns:a16="http://schemas.microsoft.com/office/drawing/2014/main" id="{8E838CD5-870B-DC00-052A-A603489915CE}"/>
              </a:ext>
            </a:extLst>
          </p:cNvPr>
          <p:cNvGrpSpPr/>
          <p:nvPr/>
        </p:nvGrpSpPr>
        <p:grpSpPr>
          <a:xfrm>
            <a:off x="10777543" y="251090"/>
            <a:ext cx="1259205" cy="741357"/>
            <a:chOff x="9843743" y="253529"/>
            <a:chExt cx="2159691" cy="1228589"/>
          </a:xfrm>
        </p:grpSpPr>
        <p:pic>
          <p:nvPicPr>
            <p:cNvPr id="6" name="Imagen 5">
              <a:extLst>
                <a:ext uri="{FF2B5EF4-FFF2-40B4-BE49-F238E27FC236}">
                  <a16:creationId xmlns:a16="http://schemas.microsoft.com/office/drawing/2014/main" id="{A0643005-FE4A-6DF5-3AF2-782361B7E18B}"/>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070B876E-A330-75E0-5002-E5A0B77C903F}"/>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
        <p:nvSpPr>
          <p:cNvPr id="11" name="CuadroTexto 10">
            <a:extLst>
              <a:ext uri="{FF2B5EF4-FFF2-40B4-BE49-F238E27FC236}">
                <a16:creationId xmlns:a16="http://schemas.microsoft.com/office/drawing/2014/main" id="{6B52F2A6-B57A-7493-6D24-B15964996D72}"/>
              </a:ext>
            </a:extLst>
          </p:cNvPr>
          <p:cNvSpPr txBox="1"/>
          <p:nvPr/>
        </p:nvSpPr>
        <p:spPr>
          <a:xfrm>
            <a:off x="1028699" y="1742216"/>
            <a:ext cx="8791575" cy="4425122"/>
          </a:xfrm>
          <a:prstGeom prst="rect">
            <a:avLst/>
          </a:prstGeom>
          <a:noFill/>
        </p:spPr>
        <p:txBody>
          <a:bodyPr wrap="square">
            <a:spAutoFit/>
          </a:bodyPr>
          <a:lstStyle/>
          <a:p>
            <a:pPr marL="0" marR="0" algn="just">
              <a:lnSpc>
                <a:spcPct val="107000"/>
              </a:lnSpc>
              <a:spcBef>
                <a:spcPts val="0"/>
              </a:spcBef>
              <a:spcAft>
                <a:spcPts val="800"/>
              </a:spcAft>
            </a:pPr>
            <a:r>
              <a:rPr lang="en-US" kern="100" dirty="0">
                <a:effectLst/>
                <a:latin typeface="Arial" panose="020B0604020202020204" pitchFamily="34" charset="0"/>
                <a:ea typeface="Calibri" panose="020F0502020204030204" pitchFamily="34" charset="0"/>
                <a:cs typeface="Arial" panose="020B0604020202020204" pitchFamily="34" charset="0"/>
              </a:rPr>
              <a:t>The CTBTO has a strict quality control system for the periodic calibration of the stations. The calibration of a station involves adjusting and verifying its components to ensure accurate recording of seismic movements and precise measurements of the amplitude and frequency of seismic waves. This calibration process needs to be carried out regularly as the components can wear out over time or become misaligned. Additionally, seismic stations may require additional adjustments based on the geological and environmental characteristics of their installation location.</a:t>
            </a:r>
          </a:p>
          <a:p>
            <a:pPr marL="0" marR="0" algn="just">
              <a:lnSpc>
                <a:spcPct val="107000"/>
              </a:lnSpc>
              <a:spcBef>
                <a:spcPts val="0"/>
              </a:spcBef>
              <a:spcAft>
                <a:spcPts val="80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kern="100" dirty="0">
                <a:effectLst/>
                <a:latin typeface="Arial" panose="020B0604020202020204" pitchFamily="34" charset="0"/>
                <a:ea typeface="Calibri" panose="020F0502020204030204" pitchFamily="34" charset="0"/>
                <a:cs typeface="Arial" panose="020B0604020202020204" pitchFamily="34" charset="0"/>
              </a:rPr>
              <a:t>This study aims to standardize the local stations with those of the IMS, allowing for the application of the CTBTO's methodology and findings new civil applications. In the future, if the local network meets the agreed-upon requirements, the NDCs can receive certification, can be consulted for specific regional studies and helping to reduce gaps in certain areas and detect smaller magnitude events. Furthermore, this will contribute to improving the quality of generated seismic data.</a:t>
            </a:r>
            <a:endParaRPr lang="es-419"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Objectives</a:t>
            </a:r>
            <a:endParaRPr lang="en-A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2E7FC91D-75C0-234E-326F-3BCBDB153BE7}"/>
              </a:ext>
            </a:extLst>
          </p:cNvPr>
          <p:cNvGrpSpPr/>
          <p:nvPr/>
        </p:nvGrpSpPr>
        <p:grpSpPr>
          <a:xfrm>
            <a:off x="10777543" y="251090"/>
            <a:ext cx="1259205" cy="741357"/>
            <a:chOff x="9843743" y="253529"/>
            <a:chExt cx="2159691" cy="1228589"/>
          </a:xfrm>
        </p:grpSpPr>
        <p:pic>
          <p:nvPicPr>
            <p:cNvPr id="7" name="Imagen 6">
              <a:extLst>
                <a:ext uri="{FF2B5EF4-FFF2-40B4-BE49-F238E27FC236}">
                  <a16:creationId xmlns:a16="http://schemas.microsoft.com/office/drawing/2014/main" id="{D4C8EBD1-87DA-5DDE-0367-E25754B614A5}"/>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EBAC84D2-1392-666A-DA19-68D431263027}"/>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
        <p:nvSpPr>
          <p:cNvPr id="10" name="CuadroTexto 9">
            <a:extLst>
              <a:ext uri="{FF2B5EF4-FFF2-40B4-BE49-F238E27FC236}">
                <a16:creationId xmlns:a16="http://schemas.microsoft.com/office/drawing/2014/main" id="{32583F6F-16D1-18FD-9FE9-8A9CD5D5AE4A}"/>
              </a:ext>
            </a:extLst>
          </p:cNvPr>
          <p:cNvSpPr txBox="1"/>
          <p:nvPr/>
        </p:nvSpPr>
        <p:spPr>
          <a:xfrm>
            <a:off x="789116" y="2915067"/>
            <a:ext cx="8802558" cy="3139321"/>
          </a:xfrm>
          <a:prstGeom prst="rect">
            <a:avLst/>
          </a:prstGeom>
          <a:noFill/>
        </p:spPr>
        <p:txBody>
          <a:bodyPr wrap="square">
            <a:spAutoFit/>
          </a:bodyPr>
          <a:lstStyle/>
          <a:p>
            <a:pPr marL="285750"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Develop and implement standardized calibration procedures for local seismic stations in line with the CTBTO's quality control system. </a:t>
            </a:r>
          </a:p>
          <a:p>
            <a:pPr marL="285750"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Meet the requirements set by the CTBTO for seismic station certification. </a:t>
            </a:r>
          </a:p>
          <a:p>
            <a:pPr marL="285750"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Enhance the integration of local seismic station data into the CTBTO's network and make it accessible for specific regional studies and facilitating collaborative research efforts within the CTBTO community.</a:t>
            </a:r>
          </a:p>
          <a:p>
            <a:pPr marL="285750"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Collaborate closely with NDCs to ensure a smooth transition and implementation of the standardized calibration procedures.</a:t>
            </a:r>
            <a:endParaRPr lang="en-AT" sz="18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55BC3395-D1AE-E39C-BC54-AC50534D1F8A}"/>
              </a:ext>
            </a:extLst>
          </p:cNvPr>
          <p:cNvSpPr txBox="1"/>
          <p:nvPr/>
        </p:nvSpPr>
        <p:spPr>
          <a:xfrm>
            <a:off x="925212" y="1362513"/>
            <a:ext cx="8530366" cy="1015663"/>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General Objective</a:t>
            </a:r>
            <a:r>
              <a:rPr lang="en-US" sz="2000" dirty="0">
                <a:latin typeface="Arial" panose="020B0604020202020204" pitchFamily="34" charset="0"/>
                <a:cs typeface="Arial" panose="020B0604020202020204" pitchFamily="34" charset="0"/>
              </a:rPr>
              <a:t>: To propose a new civil application of the CTBTO that enables the improvement of integration of National Data Centers (NDCs) through enhancements in the quality of seismic data.</a:t>
            </a:r>
            <a:endParaRPr lang="es-419"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Methods/Data</a:t>
            </a:r>
            <a:endParaRPr lang="en-AT"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67ADBC76-D47C-F131-7D03-AE28B96032E8}"/>
              </a:ext>
            </a:extLst>
          </p:cNvPr>
          <p:cNvGrpSpPr/>
          <p:nvPr/>
        </p:nvGrpSpPr>
        <p:grpSpPr>
          <a:xfrm>
            <a:off x="10777543" y="251090"/>
            <a:ext cx="1259205" cy="741357"/>
            <a:chOff x="9843743" y="253529"/>
            <a:chExt cx="2159691" cy="1228589"/>
          </a:xfrm>
        </p:grpSpPr>
        <p:pic>
          <p:nvPicPr>
            <p:cNvPr id="7" name="Imagen 6">
              <a:extLst>
                <a:ext uri="{FF2B5EF4-FFF2-40B4-BE49-F238E27FC236}">
                  <a16:creationId xmlns:a16="http://schemas.microsoft.com/office/drawing/2014/main" id="{CB1B6CD1-6FB9-679D-BBD5-DA7376A8328C}"/>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22936A4F-87CF-AEDA-D3CC-493146C3EFF2}"/>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graphicFrame>
        <p:nvGraphicFramePr>
          <p:cNvPr id="9" name="Tabla 9">
            <a:extLst>
              <a:ext uri="{FF2B5EF4-FFF2-40B4-BE49-F238E27FC236}">
                <a16:creationId xmlns:a16="http://schemas.microsoft.com/office/drawing/2014/main" id="{53D3AEE6-F67E-ED72-E03C-21C47332DE10}"/>
              </a:ext>
            </a:extLst>
          </p:cNvPr>
          <p:cNvGraphicFramePr>
            <a:graphicFrameLocks noGrp="1"/>
          </p:cNvGraphicFramePr>
          <p:nvPr>
            <p:extLst>
              <p:ext uri="{D42A27DB-BD31-4B8C-83A1-F6EECF244321}">
                <p14:modId xmlns:p14="http://schemas.microsoft.com/office/powerpoint/2010/main" val="3293132075"/>
              </p:ext>
            </p:extLst>
          </p:nvPr>
        </p:nvGraphicFramePr>
        <p:xfrm>
          <a:off x="1018115" y="1672451"/>
          <a:ext cx="8734426" cy="4521970"/>
        </p:xfrm>
        <a:graphic>
          <a:graphicData uri="http://schemas.openxmlformats.org/drawingml/2006/table">
            <a:tbl>
              <a:tblPr firstRow="1" bandRow="1">
                <a:tableStyleId>{5C22544A-7EE6-4342-B048-85BDC9FD1C3A}</a:tableStyleId>
              </a:tblPr>
              <a:tblGrid>
                <a:gridCol w="4367213">
                  <a:extLst>
                    <a:ext uri="{9D8B030D-6E8A-4147-A177-3AD203B41FA5}">
                      <a16:colId xmlns:a16="http://schemas.microsoft.com/office/drawing/2014/main" val="1405741496"/>
                    </a:ext>
                  </a:extLst>
                </a:gridCol>
                <a:gridCol w="4367213">
                  <a:extLst>
                    <a:ext uri="{9D8B030D-6E8A-4147-A177-3AD203B41FA5}">
                      <a16:colId xmlns:a16="http://schemas.microsoft.com/office/drawing/2014/main" val="73118792"/>
                    </a:ext>
                  </a:extLst>
                </a:gridCol>
              </a:tblGrid>
              <a:tr h="590050">
                <a:tc>
                  <a:txBody>
                    <a:bodyPr/>
                    <a:lstStyle/>
                    <a:p>
                      <a:pPr algn="ctr"/>
                      <a:r>
                        <a:rPr lang="en-US" sz="1800" dirty="0">
                          <a:solidFill>
                            <a:schemeClr val="tx1"/>
                          </a:solidFill>
                          <a:latin typeface="Arial" panose="020B0604020202020204" pitchFamily="34" charset="0"/>
                          <a:cs typeface="Arial" panose="020B0604020202020204" pitchFamily="34" charset="0"/>
                        </a:rPr>
                        <a:t>CTBTO calibration method</a:t>
                      </a:r>
                      <a:endParaRPr lang="es-419"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Local calibration method</a:t>
                      </a:r>
                      <a:endParaRPr lang="es-419"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9445916"/>
                  </a:ext>
                </a:extLst>
              </a:tr>
              <a:tr h="3239722">
                <a:tc>
                  <a:txBody>
                    <a:bodyPr/>
                    <a:lstStyle/>
                    <a:p>
                      <a:pPr marL="342900" indent="-342900">
                        <a:buFont typeface="Wingdings" panose="05000000000000000000" pitchFamily="2" charset="2"/>
                        <a:buChar char="Ø"/>
                      </a:pPr>
                      <a:r>
                        <a:rPr lang="en-US" sz="1800" dirty="0">
                          <a:solidFill>
                            <a:schemeClr val="tx1"/>
                          </a:solidFill>
                          <a:latin typeface="Arial" panose="020B0604020202020204" pitchFamily="34" charset="0"/>
                          <a:cs typeface="Arial" panose="020B0604020202020204" pitchFamily="34" charset="0"/>
                        </a:rPr>
                        <a:t>Calibration provider by manufacturer.</a:t>
                      </a:r>
                    </a:p>
                    <a:p>
                      <a:pPr marL="342900" indent="-3429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800" dirty="0">
                          <a:solidFill>
                            <a:schemeClr val="tx1"/>
                          </a:solidFill>
                          <a:latin typeface="Arial" panose="020B0604020202020204" pitchFamily="34" charset="0"/>
                          <a:cs typeface="Arial" panose="020B0604020202020204" pitchFamily="34" charset="0"/>
                        </a:rPr>
                        <a:t>To perform the initial calibration to verify if the measured system response is within tolerances of the manufacturer supplied data.</a:t>
                      </a:r>
                    </a:p>
                    <a:p>
                      <a:pPr marL="342900" indent="-3429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Self-noise test</a:t>
                      </a:r>
                      <a:endParaRPr lang="en-US"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800" b="0" i="0" u="none" strike="noStrike" kern="1200" baseline="0" noProof="0" dirty="0">
                          <a:solidFill>
                            <a:schemeClr val="dk1"/>
                          </a:solidFill>
                          <a:latin typeface="Arial" panose="020B0604020202020204" pitchFamily="34" charset="0"/>
                          <a:ea typeface="+mn-ea"/>
                          <a:cs typeface="Arial" panose="020B0604020202020204" pitchFamily="34" charset="0"/>
                        </a:rPr>
                        <a:t>On-Site Calibration (for arrays).</a:t>
                      </a:r>
                    </a:p>
                    <a:p>
                      <a:pPr marL="342900" indent="-342900">
                        <a:buFont typeface="Wingdings" panose="05000000000000000000" pitchFamily="2" charset="2"/>
                        <a:buChar char="Ø"/>
                      </a:pPr>
                      <a:endParaRPr lang="es-419"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marL="342900" indent="-342900">
                        <a:buFont typeface="Wingdings" panose="05000000000000000000" pitchFamily="2" charset="2"/>
                        <a:buChar char="Ø"/>
                      </a:pPr>
                      <a:r>
                        <a:rPr lang="en-US" sz="1800" b="0" i="0" u="none" strike="noStrike" kern="1200" baseline="0" noProof="0" dirty="0">
                          <a:solidFill>
                            <a:schemeClr val="dk1"/>
                          </a:solidFill>
                          <a:latin typeface="Arial" panose="020B0604020202020204" pitchFamily="34" charset="0"/>
                          <a:ea typeface="+mn-ea"/>
                          <a:cs typeface="Arial" panose="020B0604020202020204" pitchFamily="34" charset="0"/>
                        </a:rPr>
                        <a:t>Full frequency response calibration (at least 4 times per year).</a:t>
                      </a:r>
                    </a:p>
                    <a:p>
                      <a:pPr marL="342900" indent="-342900">
                        <a:buFont typeface="Wingdings" panose="05000000000000000000" pitchFamily="2" charset="2"/>
                        <a:buChar char="Ø"/>
                      </a:pPr>
                      <a:endParaRPr lang="es-419"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solidFill>
                            <a:schemeClr val="tx1"/>
                          </a:solidFill>
                          <a:latin typeface="Arial" panose="020B0604020202020204" pitchFamily="34" charset="0"/>
                          <a:cs typeface="Arial" panose="020B0604020202020204" pitchFamily="34" charset="0"/>
                        </a:rPr>
                        <a:t>Calibration provider by manufacturer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8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solidFill>
                            <a:schemeClr val="tx1"/>
                          </a:solidFill>
                          <a:latin typeface="Arial" panose="020B0604020202020204" pitchFamily="34" charset="0"/>
                          <a:cs typeface="Arial" panose="020B0604020202020204" pitchFamily="34" charset="0"/>
                        </a:rPr>
                        <a:t>In most of cases, the manufacturer's information is not validated.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8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solidFill>
                            <a:schemeClr val="tx1"/>
                          </a:solidFill>
                          <a:latin typeface="Arial" panose="020B0604020202020204" pitchFamily="34" charset="0"/>
                          <a:cs typeface="Arial" panose="020B0604020202020204" pitchFamily="34" charset="0"/>
                        </a:rPr>
                        <a:t>Rarely send calibration pulse. </a:t>
                      </a:r>
                    </a:p>
                    <a:p>
                      <a:endParaRPr lang="es-419" sz="1800" dirty="0">
                        <a:solidFill>
                          <a:schemeClr val="tx1"/>
                        </a:solidFill>
                        <a:latin typeface="Arial" panose="020B0604020202020204" pitchFamily="34" charset="0"/>
                        <a:cs typeface="Arial" panose="020B0604020202020204" pitchFamily="34" charset="0"/>
                      </a:endParaRPr>
                    </a:p>
                    <a:p>
                      <a:endParaRPr lang="es-419"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519502"/>
                  </a:ext>
                </a:extLst>
              </a:tr>
            </a:tbl>
          </a:graphicData>
        </a:graphic>
      </p:graphicFrame>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Results</a:t>
            </a:r>
            <a:endParaRPr lang="en-A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AF4ECEC6-4E0A-6229-6A0C-4D612B589A99}"/>
              </a:ext>
            </a:extLst>
          </p:cNvPr>
          <p:cNvGrpSpPr/>
          <p:nvPr/>
        </p:nvGrpSpPr>
        <p:grpSpPr>
          <a:xfrm>
            <a:off x="10777543" y="251090"/>
            <a:ext cx="1259205" cy="741357"/>
            <a:chOff x="9843743" y="253529"/>
            <a:chExt cx="2159691" cy="1228589"/>
          </a:xfrm>
        </p:grpSpPr>
        <p:pic>
          <p:nvPicPr>
            <p:cNvPr id="7" name="Imagen 6">
              <a:extLst>
                <a:ext uri="{FF2B5EF4-FFF2-40B4-BE49-F238E27FC236}">
                  <a16:creationId xmlns:a16="http://schemas.microsoft.com/office/drawing/2014/main" id="{D51A14A3-3343-BC98-B273-46303ECA5B67}"/>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5DDF60CE-D17D-D760-3556-8EF8F65DE8F1}"/>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
        <p:nvSpPr>
          <p:cNvPr id="10" name="CuadroTexto 9">
            <a:extLst>
              <a:ext uri="{FF2B5EF4-FFF2-40B4-BE49-F238E27FC236}">
                <a16:creationId xmlns:a16="http://schemas.microsoft.com/office/drawing/2014/main" id="{80381330-DC2E-764A-6E1B-A03440331292}"/>
              </a:ext>
            </a:extLst>
          </p:cNvPr>
          <p:cNvSpPr txBox="1"/>
          <p:nvPr/>
        </p:nvSpPr>
        <p:spPr>
          <a:xfrm>
            <a:off x="1276350" y="1961287"/>
            <a:ext cx="8439150" cy="4401205"/>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The CTBTO employs a calibration method for its stations, which involves both manufacturer-provided calibration and on-site calibration. However, the local calibration method may differ from the CTBTO's approach, and there may be challenges in validating the manufacturer's information and conducting regular calibrations.</a:t>
            </a:r>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Due to limited resources or technical expertise, the local network may face challenges in independently validating the accuracy of the manufacturer's calibration information.</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This can lead to uncertainties in the calibration process and potential discrepancies between the expected and actual performance of the station.</a:t>
            </a:r>
          </a:p>
          <a:p>
            <a:pPr marL="342900" indent="-342900" algn="just">
              <a:buFont typeface="Arial" panose="020B0604020202020204" pitchFamily="34" charset="0"/>
              <a:buChar char="•"/>
            </a:pPr>
            <a:endParaRPr lang="es-419"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Conclusion</a:t>
            </a:r>
            <a:endParaRPr lang="en-A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67AA9793-E886-1539-3975-F3EAE40002D9}"/>
              </a:ext>
            </a:extLst>
          </p:cNvPr>
          <p:cNvGrpSpPr/>
          <p:nvPr/>
        </p:nvGrpSpPr>
        <p:grpSpPr>
          <a:xfrm>
            <a:off x="10777543" y="251090"/>
            <a:ext cx="1259205" cy="741357"/>
            <a:chOff x="9843743" y="253529"/>
            <a:chExt cx="2159691" cy="1228589"/>
          </a:xfrm>
        </p:grpSpPr>
        <p:pic>
          <p:nvPicPr>
            <p:cNvPr id="7" name="Imagen 6">
              <a:extLst>
                <a:ext uri="{FF2B5EF4-FFF2-40B4-BE49-F238E27FC236}">
                  <a16:creationId xmlns:a16="http://schemas.microsoft.com/office/drawing/2014/main" id="{2A6315A6-2660-7193-AA31-4842FD006DBA}"/>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D2F3CACC-B1E3-FFDC-4240-DC34D2C26116}"/>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
        <p:nvSpPr>
          <p:cNvPr id="10" name="CuadroTexto 9">
            <a:extLst>
              <a:ext uri="{FF2B5EF4-FFF2-40B4-BE49-F238E27FC236}">
                <a16:creationId xmlns:a16="http://schemas.microsoft.com/office/drawing/2014/main" id="{F7F63A5C-C84F-B813-8E71-2E401BB4E118}"/>
              </a:ext>
            </a:extLst>
          </p:cNvPr>
          <p:cNvSpPr txBox="1"/>
          <p:nvPr/>
        </p:nvSpPr>
        <p:spPr>
          <a:xfrm>
            <a:off x="1427291" y="2155629"/>
            <a:ext cx="8469183" cy="3896131"/>
          </a:xfrm>
          <a:prstGeom prst="rect">
            <a:avLst/>
          </a:prstGeom>
          <a:noFill/>
        </p:spPr>
        <p:txBody>
          <a:bodyPr wrap="square">
            <a:spAutoFit/>
          </a:bodyPr>
          <a:lstStyle/>
          <a:p>
            <a:pPr marL="0" marR="0" algn="just">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It is important for local seismic stations to address these challenges and work towards implementing standardized calibration procedures in line with the CTBTO's quality control system. By collaborating closely with the CTBTO and following their guidelines, the integration of local seismic data into the CTBTO's network can be improved, enhancing the overall quality of seismic data and enabling its use for various civil applications.</a:t>
            </a:r>
          </a:p>
          <a:p>
            <a:pPr marL="0" marR="0" algn="just">
              <a:lnSpc>
                <a:spcPct val="107000"/>
              </a:lnSpc>
              <a:spcBef>
                <a:spcPts val="0"/>
              </a:spcBef>
              <a:spcAft>
                <a:spcPts val="800"/>
              </a:spcAft>
            </a:pPr>
            <a:endParaRPr lang="es-419" sz="2000" kern="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By achieving these objectives and implementing the proposed actions, the integration of NDCs will be enhanced, leading to improved seismic data quality and enabling the CTBTO to contribute to various civil applications.</a:t>
            </a:r>
            <a:endParaRPr lang="es-419"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References</a:t>
            </a:r>
            <a:endParaRPr lang="en-AT" sz="5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P5.3-609</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46AA452B-CBA5-ED18-7B45-27BA0942B1DD}"/>
              </a:ext>
            </a:extLst>
          </p:cNvPr>
          <p:cNvGrpSpPr/>
          <p:nvPr/>
        </p:nvGrpSpPr>
        <p:grpSpPr>
          <a:xfrm>
            <a:off x="10777543" y="251090"/>
            <a:ext cx="1259205" cy="741357"/>
            <a:chOff x="9843743" y="253529"/>
            <a:chExt cx="2159691" cy="1228589"/>
          </a:xfrm>
        </p:grpSpPr>
        <p:pic>
          <p:nvPicPr>
            <p:cNvPr id="7" name="Imagen 6">
              <a:extLst>
                <a:ext uri="{FF2B5EF4-FFF2-40B4-BE49-F238E27FC236}">
                  <a16:creationId xmlns:a16="http://schemas.microsoft.com/office/drawing/2014/main" id="{A4995234-9C7D-3E76-4980-26154593145D}"/>
                </a:ext>
              </a:extLst>
            </p:cNvPr>
            <p:cNvPicPr>
              <a:picLocks noChangeAspect="1"/>
            </p:cNvPicPr>
            <p:nvPr/>
          </p:nvPicPr>
          <p:blipFill>
            <a:blip r:embed="rId2"/>
            <a:stretch>
              <a:fillRect/>
            </a:stretch>
          </p:blipFill>
          <p:spPr>
            <a:xfrm>
              <a:off x="9843743" y="253529"/>
              <a:ext cx="1033768" cy="1228589"/>
            </a:xfrm>
            <a:prstGeom prst="rect">
              <a:avLst/>
            </a:prstGeom>
          </p:spPr>
        </p:pic>
        <p:pic>
          <p:nvPicPr>
            <p:cNvPr id="8" name="Imagen 7">
              <a:extLst>
                <a:ext uri="{FF2B5EF4-FFF2-40B4-BE49-F238E27FC236}">
                  <a16:creationId xmlns:a16="http://schemas.microsoft.com/office/drawing/2014/main" id="{EE8F8A40-A932-F85D-50BD-8CC45CB4B5A2}"/>
                </a:ext>
              </a:extLst>
            </p:cNvPr>
            <p:cNvPicPr>
              <a:picLocks noChangeAspect="1"/>
            </p:cNvPicPr>
            <p:nvPr/>
          </p:nvPicPr>
          <p:blipFill rotWithShape="1">
            <a:blip r:embed="rId3"/>
            <a:srcRect l="6134" t="22383" r="6905" b="22257"/>
            <a:stretch/>
          </p:blipFill>
          <p:spPr>
            <a:xfrm>
              <a:off x="10877014" y="253529"/>
              <a:ext cx="1126420" cy="1228589"/>
            </a:xfrm>
            <a:prstGeom prst="rect">
              <a:avLst/>
            </a:prstGeom>
          </p:spPr>
        </p:pic>
      </p:grpSp>
      <p:sp>
        <p:nvSpPr>
          <p:cNvPr id="12" name="CuadroTexto 11">
            <a:extLst>
              <a:ext uri="{FF2B5EF4-FFF2-40B4-BE49-F238E27FC236}">
                <a16:creationId xmlns:a16="http://schemas.microsoft.com/office/drawing/2014/main" id="{9F752E54-53B5-FBDA-55D9-35A6828BAD06}"/>
              </a:ext>
            </a:extLst>
          </p:cNvPr>
          <p:cNvSpPr txBox="1"/>
          <p:nvPr/>
        </p:nvSpPr>
        <p:spPr>
          <a:xfrm>
            <a:off x="1047749" y="1833860"/>
            <a:ext cx="8353425" cy="4401205"/>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CTBT/WGB/TL-11,17/15/Rev.7. (December 16, 2020). Operational Manual for Seismological Monitoring and the International Exchange of Seismological Data.</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CTBT/WGB/TL-1/33/Rev.2. (February18 2002). Command and Control of IMS Stations: Procedures for Issuing Commands.</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Command Structure for IMS Stations, CTBT/PTS/INF.280, 28 April 2000.</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CTBT/WGB/TL-11,17/15/Rev.7 Page 45 Procedures for international monitoring System station certification and revalidation.</a:t>
            </a: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16325</TotalTime>
  <Words>910</Words>
  <Application>Microsoft Office PowerPoint</Application>
  <PresentationFormat>Panorámica</PresentationFormat>
  <Paragraphs>75</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Wingdings</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LEONEL COLLADO, JOTTIN MICHELE</cp:lastModifiedBy>
  <cp:revision>36</cp:revision>
  <dcterms:created xsi:type="dcterms:W3CDTF">2023-04-18T13:25:54Z</dcterms:created>
  <dcterms:modified xsi:type="dcterms:W3CDTF">2023-06-03T01:07:40Z</dcterms:modified>
</cp:coreProperties>
</file>