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694"/>
  </p:normalViewPr>
  <p:slideViewPr>
    <p:cSldViewPr snapToGrid="0">
      <p:cViewPr varScale="1">
        <p:scale>
          <a:sx n="104" d="100"/>
          <a:sy n="104" d="100"/>
        </p:scale>
        <p:origin x="10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1AB4DC-58D5-C4A4-6BF9-8102961E9BDB}"/>
              </a:ext>
            </a:extLst>
          </p:cNvPr>
          <p:cNvSpPr txBox="1">
            <a:spLocks/>
          </p:cNvSpPr>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a:solidFill>
                  <a:schemeClr val="bg1"/>
                </a:solidFill>
                <a:latin typeface="Arial" panose="020B0604020202020204" pitchFamily="34" charset="0"/>
                <a:cs typeface="Arial" panose="020B0604020202020204" pitchFamily="34" charset="0"/>
              </a:rPr>
              <a:t>P5.3-263</a:t>
            </a:r>
            <a:endParaRPr lang="en-AT"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76C91B-333D-CF33-4FE9-81CDD42E9314}"/>
              </a:ext>
            </a:extLst>
          </p:cNvPr>
          <p:cNvSpPr txBox="1"/>
          <p:nvPr/>
        </p:nvSpPr>
        <p:spPr>
          <a:xfrm>
            <a:off x="2061274" y="26169"/>
            <a:ext cx="8547316" cy="1107996"/>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Development and Achievements of the NDC Capacity Building Project</a:t>
            </a:r>
            <a:endParaRPr lang="en-AT" b="1" dirty="0">
              <a:solidFill>
                <a:schemeClr val="bg1"/>
              </a:solidFill>
              <a:latin typeface="Arial" panose="020B0604020202020204" pitchFamily="34" charset="0"/>
              <a:cs typeface="Arial" panose="020B0604020202020204" pitchFamily="34" charset="0"/>
            </a:endParaRPr>
          </a:p>
          <a:p>
            <a:pPr algn="ctr"/>
            <a:endParaRPr lang="en-AT" sz="1600"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Alexander </a:t>
            </a:r>
            <a:r>
              <a:rPr lang="en-GB" dirty="0" err="1">
                <a:solidFill>
                  <a:schemeClr val="bg1"/>
                </a:solidFill>
                <a:latin typeface="Arial" panose="020B0604020202020204" pitchFamily="34" charset="0"/>
                <a:cs typeface="Arial" panose="020B0604020202020204" pitchFamily="34" charset="0"/>
              </a:rPr>
              <a:t>Poplavskiy</a:t>
            </a:r>
            <a:r>
              <a:rPr lang="en-GB" dirty="0">
                <a:solidFill>
                  <a:schemeClr val="bg1"/>
                </a:solidFill>
                <a:latin typeface="Arial" panose="020B0604020202020204" pitchFamily="34" charset="0"/>
                <a:cs typeface="Arial" panose="020B0604020202020204" pitchFamily="34" charset="0"/>
              </a:rPr>
              <a:t>, Misrak Fisseha, Waseem Allan</a:t>
            </a:r>
            <a:endParaRPr lang="en-AT" dirty="0">
              <a:solidFill>
                <a:schemeClr val="bg1"/>
              </a:solidFill>
              <a:latin typeface="Arial" panose="020B0604020202020204" pitchFamily="34" charset="0"/>
              <a:cs typeface="Arial" panose="020B0604020202020204" pitchFamily="34" charset="0"/>
            </a:endParaRPr>
          </a:p>
          <a:p>
            <a:pPr algn="ctr"/>
            <a:r>
              <a:rPr lang="en-GB" sz="1400" dirty="0">
                <a:solidFill>
                  <a:schemeClr val="bg1"/>
                </a:solidFill>
                <a:latin typeface="Arial" panose="020B0604020202020204" pitchFamily="34" charset="0"/>
                <a:cs typeface="Arial" panose="020B0604020202020204" pitchFamily="34" charset="0"/>
              </a:rPr>
              <a:t>CTBTO Preparatory Commission</a:t>
            </a:r>
            <a:endParaRPr lang="en-AT" sz="14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B6590CC-C274-FD25-D6E8-90FA2C4A99BC}"/>
              </a:ext>
            </a:extLst>
          </p:cNvPr>
          <p:cNvSpPr txBox="1"/>
          <p:nvPr/>
        </p:nvSpPr>
        <p:spPr>
          <a:xfrm>
            <a:off x="203200" y="1214735"/>
            <a:ext cx="6714836" cy="5170646"/>
          </a:xfrm>
          <a:prstGeom prst="rect">
            <a:avLst/>
          </a:prstGeom>
          <a:noFill/>
        </p:spPr>
        <p:txBody>
          <a:bodyPr wrap="square">
            <a:spAutoFit/>
          </a:bodyPr>
          <a:lstStyle/>
          <a:p>
            <a:pPr algn="just">
              <a:spcAft>
                <a:spcPts val="1800"/>
              </a:spcAft>
            </a:pPr>
            <a:r>
              <a:rPr lang="en-GB" sz="2000" b="0" i="0" dirty="0">
                <a:effectLst/>
                <a:latin typeface="Arial" panose="020B0604020202020204" pitchFamily="34" charset="0"/>
                <a:cs typeface="Arial" panose="020B0604020202020204" pitchFamily="34" charset="0"/>
              </a:rPr>
              <a:t>The National </a:t>
            </a:r>
            <a:r>
              <a:rPr lang="en-GB" sz="2000" dirty="0">
                <a:latin typeface="Arial" panose="020B0604020202020204" pitchFamily="34" charset="0"/>
                <a:cs typeface="Arial" panose="020B0604020202020204" pitchFamily="34" charset="0"/>
              </a:rPr>
              <a:t>Data </a:t>
            </a:r>
            <a:r>
              <a:rPr lang="en-GB" sz="2000" b="0" i="0" dirty="0">
                <a:effectLst/>
                <a:latin typeface="Arial" panose="020B0604020202020204" pitchFamily="34" charset="0"/>
                <a:cs typeface="Arial" panose="020B0604020202020204" pitchFamily="34" charset="0"/>
              </a:rPr>
              <a:t>Centres (NDC) are organizations with technical expertise in the monitoring and verification technologies of the Treaty. Capacity building of NDCs is the ongoing process that NDCs follow to enhance their capability to provide technical advice to their National Authorities with the aim of becoming self-sufficient in the establishment of a credible verification regime.</a:t>
            </a:r>
          </a:p>
          <a:p>
            <a:pPr algn="just">
              <a:spcAft>
                <a:spcPts val="1800"/>
              </a:spcAft>
            </a:pPr>
            <a:r>
              <a:rPr lang="en-GB" sz="2000" b="0" i="0" dirty="0">
                <a:effectLst/>
                <a:latin typeface="Arial" panose="020B0604020202020204" pitchFamily="34" charset="0"/>
                <a:cs typeface="Arial" panose="020B0604020202020204" pitchFamily="34" charset="0"/>
              </a:rPr>
              <a:t>The donation and installation of IT equipment, the so-called Capacity Building System (CBS), at National Data Centres (NDC) of States Signatories serves as a baseline example of the equipment required to establish an NDC. </a:t>
            </a:r>
          </a:p>
          <a:p>
            <a:pPr algn="just">
              <a:spcAft>
                <a:spcPts val="1800"/>
              </a:spcAft>
            </a:pPr>
            <a:r>
              <a:rPr lang="en-GB" sz="2000" b="0" i="0" dirty="0">
                <a:effectLst/>
                <a:latin typeface="Arial" panose="020B0604020202020204" pitchFamily="34" charset="0"/>
                <a:cs typeface="Arial" panose="020B0604020202020204" pitchFamily="34" charset="0"/>
              </a:rPr>
              <a:t>The poster describes the current status, achievements and historical development of the project, which is funded by the European Union and the Provisional Technical Secretariat.</a:t>
            </a:r>
            <a:endParaRPr lang="en-GB" sz="2000" dirty="0"/>
          </a:p>
        </p:txBody>
      </p:sp>
      <p:pic>
        <p:nvPicPr>
          <p:cNvPr id="6" name="Picture 5">
            <a:extLst>
              <a:ext uri="{FF2B5EF4-FFF2-40B4-BE49-F238E27FC236}">
                <a16:creationId xmlns:a16="http://schemas.microsoft.com/office/drawing/2014/main" id="{1DD05964-5463-5674-045D-504F91EB6B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6614" y="1223732"/>
            <a:ext cx="4879893" cy="2637300"/>
          </a:xfrm>
          <a:prstGeom prst="rect">
            <a:avLst/>
          </a:prstGeom>
        </p:spPr>
      </p:pic>
      <p:pic>
        <p:nvPicPr>
          <p:cNvPr id="7" name="Picture 6">
            <a:extLst>
              <a:ext uri="{FF2B5EF4-FFF2-40B4-BE49-F238E27FC236}">
                <a16:creationId xmlns:a16="http://schemas.microsoft.com/office/drawing/2014/main" id="{A77BD0C3-10F5-2832-EE02-773CF8D1D294}"/>
              </a:ext>
            </a:extLst>
          </p:cNvPr>
          <p:cNvPicPr>
            <a:picLocks noChangeAspect="1"/>
          </p:cNvPicPr>
          <p:nvPr/>
        </p:nvPicPr>
        <p:blipFill rotWithShape="1">
          <a:blip r:embed="rId3">
            <a:extLst>
              <a:ext uri="{28A0092B-C50C-407E-A947-70E740481C1C}">
                <a14:useLocalDpi xmlns:a14="http://schemas.microsoft.com/office/drawing/2010/main" val="0"/>
              </a:ext>
            </a:extLst>
          </a:blip>
          <a:srcRect t="8781"/>
          <a:stretch/>
        </p:blipFill>
        <p:spPr>
          <a:xfrm>
            <a:off x="7136614" y="3925221"/>
            <a:ext cx="2528522" cy="2817324"/>
          </a:xfrm>
          <a:prstGeom prst="rect">
            <a:avLst/>
          </a:prstGeom>
        </p:spPr>
      </p:pic>
      <p:pic>
        <p:nvPicPr>
          <p:cNvPr id="8" name="Picture 7" descr="IMG_1279">
            <a:extLst>
              <a:ext uri="{FF2B5EF4-FFF2-40B4-BE49-F238E27FC236}">
                <a16:creationId xmlns:a16="http://schemas.microsoft.com/office/drawing/2014/main" id="{BE2CA034-4E0D-64AA-0F5E-3271055F20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237"/>
          <a:stretch/>
        </p:blipFill>
        <p:spPr bwMode="auto">
          <a:xfrm>
            <a:off x="9753601" y="3925221"/>
            <a:ext cx="2262908" cy="281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5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3046</TotalTime>
  <Words>149</Words>
  <Application>Microsoft Office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POPLAVSKIY Alexander</cp:lastModifiedBy>
  <cp:revision>21</cp:revision>
  <dcterms:created xsi:type="dcterms:W3CDTF">2023-04-18T13:25:54Z</dcterms:created>
  <dcterms:modified xsi:type="dcterms:W3CDTF">2023-06-10T20:22:18Z</dcterms:modified>
</cp:coreProperties>
</file>