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7" r:id="rId3"/>
    <p:sldId id="263" r:id="rId4"/>
    <p:sldId id="265" r:id="rId5"/>
    <p:sldId id="262" r:id="rId6"/>
    <p:sldId id="256" r:id="rId7"/>
    <p:sldId id="264"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7"/>
          </p14:sldIdLst>
        </p14:section>
        <p14:section name="Presentation Template" id="{D3474E28-4AA6-E748-B496-81F08868819A}">
          <p14:sldIdLst>
            <p14:sldId id="263"/>
            <p14:sldId id="265"/>
            <p14:sldId id="262"/>
            <p14:sldId id="256"/>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81" d="100"/>
          <a:sy n="81" d="100"/>
        </p:scale>
        <p:origin x="11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2.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3.xml"/><Relationship Id="rId5" Type="http://schemas.openxmlformats.org/officeDocument/2006/relationships/slide" Target="../slides/slide5.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2.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5.xml"/><Relationship Id="rId25" Type="http://schemas.openxmlformats.org/officeDocument/2006/relationships/slide" Target="../slides/slide3.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Technical Modernization of Kazakhstan National Data Center (KNDC) to Implement the Tasks in Support of the CTBTO</a:t>
            </a:r>
            <a:endParaRPr kumimoji="0" lang="en-A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T"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Igor Komarov, Dmitriy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Gordiyenko</a:t>
            </a:r>
            <a:endParaRPr kumimoji="0" lang="en-A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Kazakhstan National Data Center, Almaty, Kazakhstan </a:t>
            </a:r>
            <a:endParaRPr kumimoji="0" lang="en-AT"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60"/>
            <a:ext cx="2086776" cy="2066220"/>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2020-2022, under the financial support of Norwegian Center NORSAR there was technical modernization of Kazakhstan National Data Center of the NNC RK to implement the tasks in support of the CTBTO</a:t>
            </a:r>
            <a:r>
              <a:rPr kumimoji="0" lang="en-US" sz="1400" b="0" i="0" u="none" strike="noStrike" kern="1200" cap="none" spc="0" normalizeH="0" baseline="0" noProof="0" dirty="0">
                <a:ln>
                  <a:noFill/>
                </a:ln>
                <a:solidFill>
                  <a:prstClr val="black"/>
                </a:solidFill>
                <a:effectLst/>
                <a:uLnTx/>
                <a:uFillTx/>
                <a:latin typeface="Calibri Light" panose="020F0302020204030204"/>
                <a:ea typeface="+mj-ea"/>
                <a:cs typeface="+mj-cs"/>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P5.3-204</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KNDC acquires and stores seismic and acoustic data from the NNC RK seismic monitoring network stations, and from stations of other countries. For data acquisition and storage,  PostgreSQL and MySQL databases are used. </a:t>
            </a:r>
            <a:endParaRPr kumimoji="0" lang="ru-RU"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New equipment allowed for the creation of a fail-secure cluster from three virtualization servers under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Proxmox</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hypervisor system. To ensure the fail-secure operation of the system, the cluster uses a remote file system CEPH.</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This allowed supporting KNDC operation on a proper level and implement the tasks in support of the CTBTO</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Please do not use this space, a QR code will be automatically overlayed</a:t>
            </a:r>
            <a:endParaRPr kumimoji="0" lang="en-AT" sz="20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pic>
        <p:nvPicPr>
          <p:cNvPr id="11" name="Рисунок 10">
            <a:extLst>
              <a:ext uri="{FF2B5EF4-FFF2-40B4-BE49-F238E27FC236}">
                <a16:creationId xmlns:a16="http://schemas.microsoft.com/office/drawing/2014/main" id="{26A4CD5B-870C-4DF7-8918-4D1F6AD9B80B}"/>
              </a:ext>
            </a:extLst>
          </p:cNvPr>
          <p:cNvPicPr>
            <a:picLocks noChangeAspect="1"/>
          </p:cNvPicPr>
          <p:nvPr/>
        </p:nvPicPr>
        <p:blipFill>
          <a:blip r:embed="rId2"/>
          <a:stretch>
            <a:fillRect/>
          </a:stretch>
        </p:blipFill>
        <p:spPr>
          <a:xfrm>
            <a:off x="10835809" y="124299"/>
            <a:ext cx="1233521" cy="1233521"/>
          </a:xfrm>
          <a:prstGeom prst="rect">
            <a:avLst/>
          </a:prstGeom>
        </p:spPr>
      </p:pic>
    </p:spTree>
    <p:extLst>
      <p:ext uri="{BB962C8B-B14F-4D97-AF65-F5344CB8AC3E}">
        <p14:creationId xmlns:p14="http://schemas.microsoft.com/office/powerpoint/2010/main" val="134111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56300" y="18176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The equipment was installed in a server room of the Data Center</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P5.3-204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ED7F8B50-95C0-417A-81C9-17F68F1357B0}"/>
              </a:ext>
            </a:extLst>
          </p:cNvPr>
          <p:cNvPicPr>
            <a:picLocks noChangeAspect="1"/>
          </p:cNvPicPr>
          <p:nvPr/>
        </p:nvPicPr>
        <p:blipFill rotWithShape="1">
          <a:blip r:embed="rId2"/>
          <a:srcRect l="-1036" t="8042" r="2397" b="3130"/>
          <a:stretch>
            <a:fillRect/>
          </a:stretch>
        </p:blipFill>
        <p:spPr bwMode="auto">
          <a:xfrm>
            <a:off x="441642" y="1255764"/>
            <a:ext cx="3659018" cy="5526783"/>
          </a:xfrm>
          <a:prstGeom prst="rect">
            <a:avLst/>
          </a:prstGeom>
          <a:ln>
            <a:noFill/>
          </a:ln>
        </p:spPr>
      </p:pic>
      <p:pic>
        <p:nvPicPr>
          <p:cNvPr id="10" name="Рисунок 9">
            <a:extLst>
              <a:ext uri="{FF2B5EF4-FFF2-40B4-BE49-F238E27FC236}">
                <a16:creationId xmlns:a16="http://schemas.microsoft.com/office/drawing/2014/main" id="{B40D9FD7-B8C1-4F19-B9B6-ECBBD9CD29D0}"/>
              </a:ext>
            </a:extLst>
          </p:cNvPr>
          <p:cNvPicPr>
            <a:picLocks noChangeAspect="1"/>
          </p:cNvPicPr>
          <p:nvPr/>
        </p:nvPicPr>
        <p:blipFill rotWithShape="1">
          <a:blip r:embed="rId3"/>
          <a:srcRect r="-533" b="32713"/>
          <a:stretch>
            <a:fillRect/>
          </a:stretch>
        </p:blipFill>
        <p:spPr>
          <a:xfrm>
            <a:off x="4675695" y="2566092"/>
            <a:ext cx="5538822" cy="2083220"/>
          </a:xfrm>
          <a:prstGeom prst="rect">
            <a:avLst/>
          </a:prstGeom>
        </p:spPr>
      </p:pic>
      <p:pic>
        <p:nvPicPr>
          <p:cNvPr id="12" name="Рисунок 11">
            <a:extLst>
              <a:ext uri="{FF2B5EF4-FFF2-40B4-BE49-F238E27FC236}">
                <a16:creationId xmlns:a16="http://schemas.microsoft.com/office/drawing/2014/main" id="{9105E481-A7FE-4E7C-B0AC-15535A5EFF96}"/>
              </a:ext>
            </a:extLst>
          </p:cNvPr>
          <p:cNvPicPr>
            <a:picLocks noChangeAspect="1"/>
          </p:cNvPicPr>
          <p:nvPr/>
        </p:nvPicPr>
        <p:blipFill>
          <a:blip r:embed="rId4"/>
          <a:stretch>
            <a:fillRect/>
          </a:stretch>
        </p:blipFill>
        <p:spPr>
          <a:xfrm>
            <a:off x="10835809" y="124299"/>
            <a:ext cx="1233521" cy="1233521"/>
          </a:xfrm>
          <a:prstGeom prst="rect">
            <a:avLst/>
          </a:prstGeom>
        </p:spPr>
      </p:pic>
      <p:sp>
        <p:nvSpPr>
          <p:cNvPr id="3" name="Прямоугольник 2">
            <a:extLst>
              <a:ext uri="{FF2B5EF4-FFF2-40B4-BE49-F238E27FC236}">
                <a16:creationId xmlns:a16="http://schemas.microsoft.com/office/drawing/2014/main" id="{0E452E90-8B68-4BC5-A527-807A60316DF1}"/>
              </a:ext>
            </a:extLst>
          </p:cNvPr>
          <p:cNvSpPr/>
          <p:nvPr/>
        </p:nvSpPr>
        <p:spPr>
          <a:xfrm>
            <a:off x="4755401" y="5195676"/>
            <a:ext cx="5459116" cy="923330"/>
          </a:xfrm>
          <a:prstGeom prst="rect">
            <a:avLst/>
          </a:prstGeom>
        </p:spPr>
        <p:txBody>
          <a:bodyPr wrap="square">
            <a:spAutoFit/>
          </a:bodyPr>
          <a:lstStyle/>
          <a:p>
            <a:r>
              <a:rPr lang="en-US" dirty="0">
                <a:solidFill>
                  <a:srgbClr val="002060"/>
                </a:solidFill>
                <a:latin typeface="Calibri" panose="020F0502020204030204" pitchFamily="34" charset="0"/>
                <a:ea typeface="Calibri" panose="020F0502020204030204" pitchFamily="34" charset="0"/>
                <a:cs typeface="Arial" panose="020B0604020202020204" pitchFamily="34" charset="0"/>
              </a:rPr>
              <a:t>New equipment allowed for the creation of a cluster from virtualization servers consisting of three high-end servers under </a:t>
            </a:r>
            <a:r>
              <a:rPr lang="en-US" dirty="0" err="1">
                <a:solidFill>
                  <a:srgbClr val="002060"/>
                </a:solidFill>
                <a:latin typeface="Calibri" panose="020F0502020204030204" pitchFamily="34" charset="0"/>
                <a:ea typeface="Calibri" panose="020F0502020204030204" pitchFamily="34" charset="0"/>
                <a:cs typeface="Arial" panose="020B0604020202020204" pitchFamily="34" charset="0"/>
              </a:rPr>
              <a:t>Proxmox</a:t>
            </a:r>
            <a:r>
              <a:rPr lang="en-US" dirty="0">
                <a:solidFill>
                  <a:srgbClr val="002060"/>
                </a:solidFill>
                <a:latin typeface="Calibri" panose="020F0502020204030204" pitchFamily="34" charset="0"/>
                <a:ea typeface="Calibri" panose="020F0502020204030204" pitchFamily="34" charset="0"/>
                <a:cs typeface="Arial" panose="020B0604020202020204" pitchFamily="34" charset="0"/>
              </a:rPr>
              <a:t> virtualization system</a:t>
            </a:r>
            <a:endParaRPr lang="ru-RU" dirty="0">
              <a:solidFill>
                <a:srgbClr val="002060"/>
              </a:solidFill>
            </a:endParaRPr>
          </a:p>
        </p:txBody>
      </p:sp>
    </p:spTree>
    <p:extLst>
      <p:ext uri="{BB962C8B-B14F-4D97-AF65-F5344CB8AC3E}">
        <p14:creationId xmlns:p14="http://schemas.microsoft.com/office/powerpoint/2010/main" val="732286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National Nuclear Center stations network which</a:t>
            </a:r>
          </a:p>
          <a:p>
            <a:r>
              <a:rPr lang="en-US" sz="2000" dirty="0">
                <a:solidFill>
                  <a:schemeClr val="bg1"/>
                </a:solidFill>
                <a:latin typeface="Arial" panose="020B0604020202020204" pitchFamily="34" charset="0"/>
                <a:cs typeface="Arial" panose="020B0604020202020204" pitchFamily="34" charset="0"/>
              </a:rPr>
              <a:t> data arrive to the Data Center</a:t>
            </a:r>
            <a:r>
              <a:rPr lang="ru-RU" sz="2000" dirty="0">
                <a:solidFill>
                  <a:schemeClr val="bg1"/>
                </a:solidFill>
                <a:latin typeface="Arial" panose="020B0604020202020204" pitchFamily="34" charset="0"/>
                <a:cs typeface="Arial" panose="020B0604020202020204" pitchFamily="34" charset="0"/>
              </a:rPr>
              <a:t>.</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P5.3-204</a:t>
            </a: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73CDD138-6C0D-4964-86E7-3A6827154DF5}"/>
              </a:ext>
            </a:extLst>
          </p:cNvPr>
          <p:cNvPicPr>
            <a:picLocks noChangeAspect="1"/>
          </p:cNvPicPr>
          <p:nvPr/>
        </p:nvPicPr>
        <p:blipFill>
          <a:blip r:embed="rId2"/>
          <a:stretch>
            <a:fillRect/>
          </a:stretch>
        </p:blipFill>
        <p:spPr>
          <a:xfrm>
            <a:off x="10835809" y="124299"/>
            <a:ext cx="1233521" cy="1233521"/>
          </a:xfrm>
          <a:prstGeom prst="rect">
            <a:avLst/>
          </a:prstGeom>
        </p:spPr>
      </p:pic>
      <p:pic>
        <p:nvPicPr>
          <p:cNvPr id="3" name="Рисунок 2">
            <a:extLst>
              <a:ext uri="{FF2B5EF4-FFF2-40B4-BE49-F238E27FC236}">
                <a16:creationId xmlns:a16="http://schemas.microsoft.com/office/drawing/2014/main" id="{355FC22D-6042-4E3E-A780-EA250CB0B188}"/>
              </a:ext>
            </a:extLst>
          </p:cNvPr>
          <p:cNvPicPr>
            <a:picLocks noChangeAspect="1"/>
          </p:cNvPicPr>
          <p:nvPr/>
        </p:nvPicPr>
        <p:blipFill>
          <a:blip r:embed="rId3"/>
          <a:stretch>
            <a:fillRect/>
          </a:stretch>
        </p:blipFill>
        <p:spPr>
          <a:xfrm>
            <a:off x="1340934" y="1216419"/>
            <a:ext cx="8009451" cy="5500180"/>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8176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Virtual servers running on PROXMOX virtualization server</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P5.3-204</a:t>
            </a: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3430710D-AEDA-45A7-B0D5-CD2510556ACB}"/>
              </a:ext>
            </a:extLst>
          </p:cNvPr>
          <p:cNvPicPr/>
          <p:nvPr/>
        </p:nvPicPr>
        <p:blipFill>
          <a:blip r:embed="rId2" cstate="print">
            <a:extLst>
              <a:ext uri="{28A0092B-C50C-407E-A947-70E740481C1C}">
                <a14:useLocalDpi xmlns:a14="http://schemas.microsoft.com/office/drawing/2010/main" val="0"/>
              </a:ext>
            </a:extLst>
          </a:blip>
          <a:srcRect l="-3" t="-6" r="-3" b="-6"/>
          <a:stretch>
            <a:fillRect/>
          </a:stretch>
        </p:blipFill>
        <p:spPr bwMode="auto">
          <a:xfrm>
            <a:off x="329940" y="1192740"/>
            <a:ext cx="6117994" cy="3303845"/>
          </a:xfrm>
          <a:prstGeom prst="rect">
            <a:avLst/>
          </a:prstGeom>
          <a:solidFill>
            <a:srgbClr val="FFFFFF"/>
          </a:solidFill>
          <a:ln>
            <a:noFill/>
          </a:ln>
        </p:spPr>
      </p:pic>
      <p:pic>
        <p:nvPicPr>
          <p:cNvPr id="8" name="Рисунок 7">
            <a:extLst>
              <a:ext uri="{FF2B5EF4-FFF2-40B4-BE49-F238E27FC236}">
                <a16:creationId xmlns:a16="http://schemas.microsoft.com/office/drawing/2014/main" id="{E2DDE86F-87B2-4222-B354-42767D55A709}"/>
              </a:ext>
            </a:extLst>
          </p:cNvPr>
          <p:cNvPicPr>
            <a:picLocks noChangeAspect="1"/>
          </p:cNvPicPr>
          <p:nvPr/>
        </p:nvPicPr>
        <p:blipFill>
          <a:blip r:embed="rId3"/>
          <a:stretch>
            <a:fillRect/>
          </a:stretch>
        </p:blipFill>
        <p:spPr>
          <a:xfrm>
            <a:off x="10835809" y="124299"/>
            <a:ext cx="1233521" cy="1233521"/>
          </a:xfrm>
          <a:prstGeom prst="rect">
            <a:avLst/>
          </a:prstGeom>
        </p:spPr>
      </p:pic>
      <p:pic>
        <p:nvPicPr>
          <p:cNvPr id="9" name="Рисунок 8">
            <a:extLst>
              <a:ext uri="{FF2B5EF4-FFF2-40B4-BE49-F238E27FC236}">
                <a16:creationId xmlns:a16="http://schemas.microsoft.com/office/drawing/2014/main" id="{CB7EC1ED-DB86-485B-828E-0E9E5A637090}"/>
              </a:ext>
            </a:extLst>
          </p:cNvPr>
          <p:cNvPicPr>
            <a:picLocks noChangeAspect="1"/>
          </p:cNvPicPr>
          <p:nvPr/>
        </p:nvPicPr>
        <p:blipFill>
          <a:blip r:embed="rId4"/>
          <a:stretch>
            <a:fillRect/>
          </a:stretch>
        </p:blipFill>
        <p:spPr>
          <a:xfrm>
            <a:off x="3840734" y="4072379"/>
            <a:ext cx="6663735" cy="2547051"/>
          </a:xfrm>
          <a:prstGeom prst="rect">
            <a:avLst/>
          </a:prstGeom>
        </p:spPr>
      </p:pic>
      <p:sp>
        <p:nvSpPr>
          <p:cNvPr id="3" name="Прямоугольник 2">
            <a:extLst>
              <a:ext uri="{FF2B5EF4-FFF2-40B4-BE49-F238E27FC236}">
                <a16:creationId xmlns:a16="http://schemas.microsoft.com/office/drawing/2014/main" id="{63B6D002-116A-41E3-B09B-6577DA3530F4}"/>
              </a:ext>
            </a:extLst>
          </p:cNvPr>
          <p:cNvSpPr/>
          <p:nvPr/>
        </p:nvSpPr>
        <p:spPr>
          <a:xfrm>
            <a:off x="329940" y="4741930"/>
            <a:ext cx="3510794" cy="1477328"/>
          </a:xfrm>
          <a:prstGeom prst="rect">
            <a:avLst/>
          </a:prstGeom>
        </p:spPr>
        <p:txBody>
          <a:bodyPr wrap="square">
            <a:spAutoFit/>
          </a:bodyPr>
          <a:lstStyle/>
          <a:p>
            <a:r>
              <a:rPr lang="en-US" dirty="0">
                <a:solidFill>
                  <a:srgbClr val="002060"/>
                </a:solidFill>
                <a:latin typeface="Calibri" panose="020F0502020204030204" pitchFamily="34" charset="0"/>
                <a:ea typeface="Calibri" panose="020F0502020204030204" pitchFamily="34" charset="0"/>
                <a:cs typeface="Arial" panose="020B0604020202020204" pitchFamily="34" charset="0"/>
              </a:rPr>
              <a:t>Software for data acquisition from different stations and its storage in the databases PostgreSQL and MySQL, functioning of </a:t>
            </a:r>
            <a:r>
              <a:rPr lang="en-US" dirty="0" err="1">
                <a:solidFill>
                  <a:srgbClr val="002060"/>
                </a:solidFill>
                <a:latin typeface="Calibri" panose="020F0502020204030204" pitchFamily="34" charset="0"/>
                <a:ea typeface="Calibri" panose="020F0502020204030204" pitchFamily="34" charset="0"/>
                <a:cs typeface="Arial" panose="020B0604020202020204" pitchFamily="34" charset="0"/>
              </a:rPr>
              <a:t>Seedlink</a:t>
            </a:r>
            <a:r>
              <a:rPr lang="en-US" dirty="0">
                <a:solidFill>
                  <a:srgbClr val="002060"/>
                </a:solidFill>
                <a:latin typeface="Calibri" panose="020F0502020204030204" pitchFamily="34" charset="0"/>
                <a:ea typeface="Calibri" panose="020F0502020204030204" pitchFamily="34" charset="0"/>
                <a:cs typeface="Arial" panose="020B0604020202020204" pitchFamily="34" charset="0"/>
              </a:rPr>
              <a:t> server</a:t>
            </a:r>
            <a:endParaRPr lang="ru-RU" dirty="0">
              <a:solidFill>
                <a:srgbClr val="002060"/>
              </a:solidFill>
            </a:endParaRPr>
          </a:p>
        </p:txBody>
      </p:sp>
    </p:spTree>
    <p:extLst>
      <p:ext uri="{BB962C8B-B14F-4D97-AF65-F5344CB8AC3E}">
        <p14:creationId xmlns:p14="http://schemas.microsoft.com/office/powerpoint/2010/main" val="222970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18176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Structural scheme of virtualization cluster built on </a:t>
            </a:r>
            <a:r>
              <a:rPr lang="en-US" sz="2000" dirty="0" err="1">
                <a:solidFill>
                  <a:schemeClr val="bg1"/>
                </a:solidFill>
                <a:latin typeface="Arial" panose="020B0604020202020204" pitchFamily="34" charset="0"/>
                <a:cs typeface="Arial" panose="020B0604020202020204" pitchFamily="34" charset="0"/>
              </a:rPr>
              <a:t>Proxmox</a:t>
            </a:r>
            <a:r>
              <a:rPr lang="en-US" sz="2000" dirty="0">
                <a:solidFill>
                  <a:schemeClr val="bg1"/>
                </a:solidFill>
                <a:latin typeface="Arial" panose="020B0604020202020204" pitchFamily="34" charset="0"/>
                <a:cs typeface="Arial" panose="020B0604020202020204" pitchFamily="34" charset="0"/>
              </a:rPr>
              <a:t> platform</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P5.3-204</a:t>
            </a: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1476A186-58F5-B591-A452-46BC6768C5C9}"/>
              </a:ext>
            </a:extLst>
          </p:cNvPr>
          <p:cNvPicPr/>
          <p:nvPr/>
        </p:nvPicPr>
        <p:blipFill>
          <a:blip r:embed="rId2"/>
          <a:stretch>
            <a:fillRect/>
          </a:stretch>
        </p:blipFill>
        <p:spPr>
          <a:xfrm>
            <a:off x="1291473" y="1480008"/>
            <a:ext cx="8389855" cy="4260915"/>
          </a:xfrm>
          <a:prstGeom prst="rect">
            <a:avLst/>
          </a:prstGeom>
        </p:spPr>
      </p:pic>
      <p:pic>
        <p:nvPicPr>
          <p:cNvPr id="8" name="Рисунок 7">
            <a:extLst>
              <a:ext uri="{FF2B5EF4-FFF2-40B4-BE49-F238E27FC236}">
                <a16:creationId xmlns:a16="http://schemas.microsoft.com/office/drawing/2014/main" id="{F36FF333-CC93-4578-9DDE-A37A225BCAE1}"/>
              </a:ext>
            </a:extLst>
          </p:cNvPr>
          <p:cNvPicPr>
            <a:picLocks noChangeAspect="1"/>
          </p:cNvPicPr>
          <p:nvPr/>
        </p:nvPicPr>
        <p:blipFill>
          <a:blip r:embed="rId3"/>
          <a:stretch>
            <a:fillRect/>
          </a:stretch>
        </p:blipFill>
        <p:spPr>
          <a:xfrm>
            <a:off x="10835809" y="124299"/>
            <a:ext cx="1233521" cy="1233521"/>
          </a:xfrm>
          <a:prstGeom prst="rect">
            <a:avLst/>
          </a:prstGeom>
        </p:spPr>
      </p:pic>
      <p:sp>
        <p:nvSpPr>
          <p:cNvPr id="3" name="Прямоугольник 2">
            <a:extLst>
              <a:ext uri="{FF2B5EF4-FFF2-40B4-BE49-F238E27FC236}">
                <a16:creationId xmlns:a16="http://schemas.microsoft.com/office/drawing/2014/main" id="{8A5CCD1B-3EE8-4428-8283-07F30DA37A82}"/>
              </a:ext>
            </a:extLst>
          </p:cNvPr>
          <p:cNvSpPr/>
          <p:nvPr/>
        </p:nvSpPr>
        <p:spPr>
          <a:xfrm>
            <a:off x="1523999" y="5871255"/>
            <a:ext cx="7924801" cy="646331"/>
          </a:xfrm>
          <a:prstGeom prst="rect">
            <a:avLst/>
          </a:prstGeom>
        </p:spPr>
        <p:txBody>
          <a:bodyPr wrap="square">
            <a:spAutoFit/>
          </a:bodyPr>
          <a:lstStyle/>
          <a:p>
            <a:r>
              <a:rPr lang="en-US" dirty="0">
                <a:solidFill>
                  <a:srgbClr val="002060"/>
                </a:solidFill>
                <a:latin typeface="Calibri" panose="020F0502020204030204" pitchFamily="34" charset="0"/>
                <a:ea typeface="Calibri" panose="020F0502020204030204" pitchFamily="34" charset="0"/>
                <a:cs typeface="Arial" panose="020B0604020202020204" pitchFamily="34" charset="0"/>
              </a:rPr>
              <a:t>To ensure the fail-secure operation of the system, a cluster with remote file system CEPH was created as well as data storage systems built on RAID technologies. </a:t>
            </a:r>
            <a:endParaRPr lang="ru-RU" dirty="0">
              <a:solidFill>
                <a:srgbClr val="002060"/>
              </a:solidFill>
            </a:endParaRPr>
          </a:p>
        </p:txBody>
      </p:sp>
    </p:spTree>
    <p:extLst>
      <p:ext uri="{BB962C8B-B14F-4D97-AF65-F5344CB8AC3E}">
        <p14:creationId xmlns:p14="http://schemas.microsoft.com/office/powerpoint/2010/main" val="607453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085246" y="18176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Arrangement of remote work during the lockdown (COVID-19)</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P5.3-204</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360">
            <a:extLst>
              <a:ext uri="{FF2B5EF4-FFF2-40B4-BE49-F238E27FC236}">
                <a16:creationId xmlns:a16="http://schemas.microsoft.com/office/drawing/2014/main" id="{8BD778C1-70AA-474C-8A02-F88802BAFA63}"/>
              </a:ext>
            </a:extLst>
          </p:cNvPr>
          <p:cNvPicPr/>
          <p:nvPr/>
        </p:nvPicPr>
        <p:blipFill>
          <a:blip r:embed="rId2"/>
          <a:stretch>
            <a:fillRect/>
          </a:stretch>
        </p:blipFill>
        <p:spPr>
          <a:xfrm>
            <a:off x="2309567" y="1357820"/>
            <a:ext cx="6447935" cy="3696876"/>
          </a:xfrm>
          <a:prstGeom prst="rect">
            <a:avLst/>
          </a:prstGeom>
          <a:ln>
            <a:noFill/>
          </a:ln>
        </p:spPr>
      </p:pic>
      <p:pic>
        <p:nvPicPr>
          <p:cNvPr id="8" name="Рисунок 7">
            <a:extLst>
              <a:ext uri="{FF2B5EF4-FFF2-40B4-BE49-F238E27FC236}">
                <a16:creationId xmlns:a16="http://schemas.microsoft.com/office/drawing/2014/main" id="{61693B68-DC54-449A-A71B-AC58592F04F0}"/>
              </a:ext>
            </a:extLst>
          </p:cNvPr>
          <p:cNvPicPr>
            <a:picLocks noChangeAspect="1"/>
          </p:cNvPicPr>
          <p:nvPr/>
        </p:nvPicPr>
        <p:blipFill>
          <a:blip r:embed="rId3"/>
          <a:stretch>
            <a:fillRect/>
          </a:stretch>
        </p:blipFill>
        <p:spPr>
          <a:xfrm>
            <a:off x="10835809" y="124299"/>
            <a:ext cx="1233521" cy="1233521"/>
          </a:xfrm>
          <a:prstGeom prst="rect">
            <a:avLst/>
          </a:prstGeom>
        </p:spPr>
      </p:pic>
      <p:sp>
        <p:nvSpPr>
          <p:cNvPr id="3" name="Прямоугольник 2">
            <a:extLst>
              <a:ext uri="{FF2B5EF4-FFF2-40B4-BE49-F238E27FC236}">
                <a16:creationId xmlns:a16="http://schemas.microsoft.com/office/drawing/2014/main" id="{F965D5A8-5725-490C-832E-74DA724B72A7}"/>
              </a:ext>
            </a:extLst>
          </p:cNvPr>
          <p:cNvSpPr/>
          <p:nvPr/>
        </p:nvSpPr>
        <p:spPr>
          <a:xfrm>
            <a:off x="386498" y="5181834"/>
            <a:ext cx="9832157" cy="1264642"/>
          </a:xfrm>
          <a:prstGeom prst="rect">
            <a:avLst/>
          </a:prstGeom>
        </p:spPr>
        <p:txBody>
          <a:bodyPr wrap="square">
            <a:spAutoFit/>
          </a:bodyPr>
          <a:lstStyle/>
          <a:p>
            <a:pPr algn="ctr">
              <a:lnSpc>
                <a:spcPct val="107000"/>
              </a:lnSpc>
              <a:spcAft>
                <a:spcPts val="800"/>
              </a:spcAft>
            </a:pPr>
            <a:r>
              <a:rPr lang="en-US" kern="1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rPr>
              <a:t>New equipment purchased under financial support of NORSAR allowed for significant modernization of the existing information system of the Data Center and to support reliable and fail-secure operation of the whole system on acquisition, automated and interactive processing of arriving data. It was especially crucial during the pandemic period when Data Center staff worked from home. </a:t>
            </a:r>
            <a:endParaRPr lang="ru-RU" kern="1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84455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3396</TotalTime>
  <Words>432</Words>
  <Application>Microsoft Office PowerPoint</Application>
  <PresentationFormat>Широкоэкранный</PresentationFormat>
  <Paragraphs>30</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6</vt:i4>
      </vt:variant>
    </vt:vector>
  </HeadingPairs>
  <TitlesOfParts>
    <vt:vector size="11" baseType="lpstr">
      <vt:lpstr>Arial</vt:lpstr>
      <vt:lpstr>Calibri</vt:lpstr>
      <vt:lpstr>Calibri Light</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kndc</cp:lastModifiedBy>
  <cp:revision>64</cp:revision>
  <dcterms:created xsi:type="dcterms:W3CDTF">2023-04-18T13:25:54Z</dcterms:created>
  <dcterms:modified xsi:type="dcterms:W3CDTF">2023-06-06T03:25:16Z</dcterms:modified>
</cp:coreProperties>
</file>