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707"/>
  </p:normalViewPr>
  <p:slideViewPr>
    <p:cSldViewPr snapToGrid="0">
      <p:cViewPr varScale="1">
        <p:scale>
          <a:sx n="178" d="100"/>
          <a:sy n="178" d="100"/>
        </p:scale>
        <p:origin x="1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err="1">
                <a:solidFill>
                  <a:srgbClr val="CB6D0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b="1" i="0" dirty="0">
                <a:solidFill>
                  <a:srgbClr val="CB6D0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Hidalgo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OVSICORI-UNA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Since 2010 we have been using Antelope as our main acquisition system and processing system. In 2018 we had our first contact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a CTBTO training. As we become more involved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every day, we are planning our transition.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moved data acquisition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move the automatic earthquake processing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keep Antelope for manual locations and as a database system.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several simulations, we got better and faster automatic earthquake solutions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found more available data analysis tools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found easier ways on making our own software to analyze data.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13 years running Antelope we are planning our last move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Both systems are great but we don’t have enough resources to keep Antelope licenses for a longer time.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CF014415-5A56-3443-8A80-EE6F12FB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14" y="209752"/>
            <a:ext cx="1770794" cy="11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8409B415-ABD7-71D3-CD1F-CCE9A4C7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12" y="180261"/>
            <a:ext cx="1503119" cy="966636"/>
          </a:xfrm>
          <a:prstGeom prst="rect">
            <a:avLst/>
          </a:prstGeom>
        </p:spPr>
      </p:pic>
      <p:pic>
        <p:nvPicPr>
          <p:cNvPr id="6" name="Picture 10" descr="Grey Map of Costa Rica with Provinces | Free Vector Maps">
            <a:extLst>
              <a:ext uri="{FF2B5EF4-FFF2-40B4-BE49-F238E27FC236}">
                <a16:creationId xmlns:a16="http://schemas.microsoft.com/office/drawing/2014/main" id="{E06AEC01-32AF-8500-3803-A522B358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77" y="4753874"/>
            <a:ext cx="2348891" cy="17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ismic Signals">
            <a:extLst>
              <a:ext uri="{FF2B5EF4-FFF2-40B4-BE49-F238E27FC236}">
                <a16:creationId xmlns:a16="http://schemas.microsoft.com/office/drawing/2014/main" id="{3D88BD99-6295-5CD5-FA19-B1E727B2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20" y="5371419"/>
            <a:ext cx="3406951" cy="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olcano Eruption And Lava Drawing. Download a Free Preview or High Quality  Adobe Illustrator Ai, EPS, PDF and Hig… | Volcano cartoon, Cartoon  illustration, Drawings">
            <a:extLst>
              <a:ext uri="{FF2B5EF4-FFF2-40B4-BE49-F238E27FC236}">
                <a16:creationId xmlns:a16="http://schemas.microsoft.com/office/drawing/2014/main" id="{6ABB4DAD-6FE8-8F44-87EE-3A31F5D2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41" y="5247207"/>
            <a:ext cx="734124" cy="7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ata Flow Within Antelope">
            <a:extLst>
              <a:ext uri="{FF2B5EF4-FFF2-40B4-BE49-F238E27FC236}">
                <a16:creationId xmlns:a16="http://schemas.microsoft.com/office/drawing/2014/main" id="{CD2FB64B-0FA9-2F99-9AFB-5FC69DBB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56" y="1806999"/>
            <a:ext cx="1767727" cy="18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G_8451.JPG">
            <a:extLst>
              <a:ext uri="{FF2B5EF4-FFF2-40B4-BE49-F238E27FC236}">
                <a16:creationId xmlns:a16="http://schemas.microsoft.com/office/drawing/2014/main" id="{40B3D3E6-097A-7A3B-8B8D-5486F243C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8679" y="2273183"/>
            <a:ext cx="2116800" cy="12899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34B9D4-1707-060B-08F2-BABA8DE21428}"/>
              </a:ext>
            </a:extLst>
          </p:cNvPr>
          <p:cNvSpPr txBox="1"/>
          <p:nvPr/>
        </p:nvSpPr>
        <p:spPr>
          <a:xfrm>
            <a:off x="172233" y="1690062"/>
            <a:ext cx="5149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OVSICORI is in charge of earthquake and volcanoes monitoring in Costa Rica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 budget injection</a:t>
            </a:r>
            <a:endParaRPr lang="en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2010 we have been using Antelope as our main acquisition and processing system.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2018 we had our first contact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a CTBTO training. </a:t>
            </a:r>
          </a:p>
          <a:p>
            <a:pPr marL="342900" indent="-342900">
              <a:buFontTx/>
              <a:buChar char="-"/>
            </a:pPr>
            <a:r>
              <a:rPr lang="en-CR" sz="2000" dirty="0"/>
              <a:t>COVID-19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Government cuts our  budget.</a:t>
            </a:r>
          </a:p>
          <a:p>
            <a:endParaRPr lang="es-ES_tradnl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B08EB-4774-BE53-4D25-9FCB115FC881}"/>
              </a:ext>
            </a:extLst>
          </p:cNvPr>
          <p:cNvSpPr txBox="1"/>
          <p:nvPr/>
        </p:nvSpPr>
        <p:spPr>
          <a:xfrm>
            <a:off x="5703811" y="3653372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2010 </a:t>
            </a:r>
            <a:r>
              <a:rPr lang="es-ES_tradnl" dirty="0" err="1"/>
              <a:t>Acquisition</a:t>
            </a:r>
            <a:r>
              <a:rPr lang="es-ES_tradnl" dirty="0"/>
              <a:t> and</a:t>
            </a:r>
          </a:p>
          <a:p>
            <a:r>
              <a:rPr lang="es-ES_tradnl" dirty="0"/>
              <a:t>Processing </a:t>
            </a:r>
            <a:r>
              <a:rPr lang="es-ES_tradnl" dirty="0" err="1"/>
              <a:t>system</a:t>
            </a:r>
            <a:endParaRPr lang="es-ES_trad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CD7BF-378C-BE2B-3469-27ABD1FA743D}"/>
              </a:ext>
            </a:extLst>
          </p:cNvPr>
          <p:cNvSpPr txBox="1"/>
          <p:nvPr/>
        </p:nvSpPr>
        <p:spPr>
          <a:xfrm>
            <a:off x="8652124" y="4107543"/>
            <a:ext cx="163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2007-Technology </a:t>
            </a:r>
            <a:r>
              <a:rPr lang="es-ES_tradnl" dirty="0" err="1"/>
              <a:t>Investment</a:t>
            </a:r>
            <a:endParaRPr lang="es-ES_tradn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972CB2-EADA-F610-61B3-4838F1E69489}"/>
              </a:ext>
            </a:extLst>
          </p:cNvPr>
          <p:cNvCxnSpPr/>
          <p:nvPr/>
        </p:nvCxnSpPr>
        <p:spPr>
          <a:xfrm flipH="1">
            <a:off x="7088451" y="5247207"/>
            <a:ext cx="771720" cy="27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C07838-D7AF-2ECF-D24B-90D8E2FEA8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955314" y="5208045"/>
            <a:ext cx="786527" cy="39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6A95F9DF-5C10-5CA4-54F7-289845D4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061" y="5044089"/>
            <a:ext cx="744219" cy="478597"/>
          </a:xfrm>
          <a:prstGeom prst="rect">
            <a:avLst/>
          </a:prstGeom>
        </p:spPr>
      </p:pic>
      <p:pic>
        <p:nvPicPr>
          <p:cNvPr id="18" name="Picture 17" descr=" SC training on CTBTO">
            <a:extLst>
              <a:ext uri="{FF2B5EF4-FFF2-40B4-BE49-F238E27FC236}">
                <a16:creationId xmlns:a16="http://schemas.microsoft.com/office/drawing/2014/main" id="{4E1C7F46-868F-0E55-D5E3-0F1AD6A27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95" y="5024725"/>
            <a:ext cx="2421431" cy="13620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F04ED8-0F19-7BB4-CC93-5E6773364C41}"/>
              </a:ext>
            </a:extLst>
          </p:cNvPr>
          <p:cNvSpPr txBox="1"/>
          <p:nvPr/>
        </p:nvSpPr>
        <p:spPr>
          <a:xfrm>
            <a:off x="415194" y="6421493"/>
            <a:ext cx="457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2018 CTBTO -  </a:t>
            </a:r>
            <a:r>
              <a:rPr lang="es-ES_tradnl" dirty="0" err="1"/>
              <a:t>Seiscomp</a:t>
            </a:r>
            <a:r>
              <a:rPr lang="es-ES_tradnl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AAEC83AB-5100-7FAC-9856-6E7B0957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12" y="180261"/>
            <a:ext cx="1503119" cy="966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D6990-4127-0BED-6B07-668D83080FF1}"/>
              </a:ext>
            </a:extLst>
          </p:cNvPr>
          <p:cNvSpPr txBox="1"/>
          <p:nvPr/>
        </p:nvSpPr>
        <p:spPr>
          <a:xfrm>
            <a:off x="216646" y="2886631"/>
            <a:ext cx="5269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a system that fit to our budget.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our automatic locations efficiency. </a:t>
            </a:r>
            <a:endParaRPr lang="en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everything we learn about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since 2018.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Keep our </a:t>
            </a:r>
            <a:r>
              <a:rPr lang="en-US" sz="2000" dirty="0" err="1"/>
              <a:t>Seiscomp</a:t>
            </a:r>
            <a:r>
              <a:rPr lang="en-US" sz="2000" dirty="0"/>
              <a:t> knowledge updated.</a:t>
            </a:r>
          </a:p>
          <a:p>
            <a:endParaRPr lang="es-ES_tradnl" sz="2000" dirty="0"/>
          </a:p>
        </p:txBody>
      </p:sp>
      <p:pic>
        <p:nvPicPr>
          <p:cNvPr id="8" name="Picture 7" descr="A picture containing sketch, circle, drawing&#10;&#10;Description automatically generated">
            <a:extLst>
              <a:ext uri="{FF2B5EF4-FFF2-40B4-BE49-F238E27FC236}">
                <a16:creationId xmlns:a16="http://schemas.microsoft.com/office/drawing/2014/main" id="{964186AE-3E0D-1C35-6FD0-0024ED74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23484"/>
            <a:ext cx="4603395" cy="3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975A7F1B-CA7C-CE31-837C-2A54A4E9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12" y="180261"/>
            <a:ext cx="1503119" cy="966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D1374-78AC-CFBF-7150-D495B5ACB0DD}"/>
              </a:ext>
            </a:extLst>
          </p:cNvPr>
          <p:cNvSpPr txBox="1"/>
          <p:nvPr/>
        </p:nvSpPr>
        <p:spPr>
          <a:xfrm>
            <a:off x="600528" y="2371022"/>
            <a:ext cx="6150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Researching and training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since 2018 CTBTO course.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moved data acquisition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move the automatic earthquake processing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keep Antelope for manual locations and as a database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steps, analysts training and move Antelope catalogs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SeisComP">
            <a:extLst>
              <a:ext uri="{FF2B5EF4-FFF2-40B4-BE49-F238E27FC236}">
                <a16:creationId xmlns:a16="http://schemas.microsoft.com/office/drawing/2014/main" id="{7F8FB62C-F076-0050-13C6-28FA9ADD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1" y="5036748"/>
            <a:ext cx="2682666" cy="10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BDF74-B812-ECD1-FBE7-6E2872979AA0}"/>
              </a:ext>
            </a:extLst>
          </p:cNvPr>
          <p:cNvSpPr txBox="1"/>
          <p:nvPr/>
        </p:nvSpPr>
        <p:spPr>
          <a:xfrm>
            <a:off x="3325325" y="5234544"/>
            <a:ext cx="2482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Automatic</a:t>
            </a:r>
            <a:r>
              <a:rPr lang="es-ES_tradnl" dirty="0"/>
              <a:t> </a:t>
            </a:r>
            <a:r>
              <a:rPr lang="es-ES_tradnl" dirty="0" err="1"/>
              <a:t>locations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Main</a:t>
            </a:r>
            <a:r>
              <a:rPr lang="es-ES_tradnl" dirty="0"/>
              <a:t> </a:t>
            </a:r>
            <a:r>
              <a:rPr lang="es-ES_tradnl" dirty="0" err="1"/>
              <a:t>Acquisition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endParaRPr lang="es-ES_trad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5D11B2-FC4F-526F-30A6-D9F566DA5E3D}"/>
              </a:ext>
            </a:extLst>
          </p:cNvPr>
          <p:cNvCxnSpPr/>
          <p:nvPr/>
        </p:nvCxnSpPr>
        <p:spPr>
          <a:xfrm flipV="1">
            <a:off x="2939144" y="5464031"/>
            <a:ext cx="386181" cy="5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08D7F3-68CD-0A21-C4D4-DF8E7BDCBF6E}"/>
              </a:ext>
            </a:extLst>
          </p:cNvPr>
          <p:cNvCxnSpPr/>
          <p:nvPr/>
        </p:nvCxnSpPr>
        <p:spPr>
          <a:xfrm>
            <a:off x="2939144" y="5740400"/>
            <a:ext cx="386181" cy="464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ata Flow Within Antelope">
            <a:extLst>
              <a:ext uri="{FF2B5EF4-FFF2-40B4-BE49-F238E27FC236}">
                <a16:creationId xmlns:a16="http://schemas.microsoft.com/office/drawing/2014/main" id="{ED39C412-F3B0-41FD-0FC5-515330A53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10" y="1908453"/>
            <a:ext cx="1767727" cy="18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B67945-040F-C26B-6690-E372DCFD0323}"/>
              </a:ext>
            </a:extLst>
          </p:cNvPr>
          <p:cNvSpPr txBox="1"/>
          <p:nvPr/>
        </p:nvSpPr>
        <p:spPr>
          <a:xfrm>
            <a:off x="8563429" y="2090057"/>
            <a:ext cx="2014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Database</a:t>
            </a:r>
            <a:r>
              <a:rPr lang="es-ES_tradnl" dirty="0"/>
              <a:t> (</a:t>
            </a:r>
            <a:r>
              <a:rPr lang="es-ES_tradnl" dirty="0" err="1"/>
              <a:t>catalogs</a:t>
            </a:r>
            <a:r>
              <a:rPr lang="es-ES_tradnl" dirty="0"/>
              <a:t>)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Manual </a:t>
            </a:r>
            <a:r>
              <a:rPr lang="es-ES_tradnl" dirty="0" err="1"/>
              <a:t>locations</a:t>
            </a:r>
            <a:endParaRPr lang="es-ES_tradn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1912DC-30E4-60DB-D9DC-DF84FF55EFB2}"/>
              </a:ext>
            </a:extLst>
          </p:cNvPr>
          <p:cNvCxnSpPr/>
          <p:nvPr/>
        </p:nvCxnSpPr>
        <p:spPr>
          <a:xfrm flipV="1">
            <a:off x="7975600" y="2271486"/>
            <a:ext cx="667657" cy="31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BD2274-1879-5D46-398E-4146C65C2703}"/>
              </a:ext>
            </a:extLst>
          </p:cNvPr>
          <p:cNvCxnSpPr/>
          <p:nvPr/>
        </p:nvCxnSpPr>
        <p:spPr>
          <a:xfrm>
            <a:off x="7975600" y="2917371"/>
            <a:ext cx="667657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graphics, clipart, design, illustration&#10;&#10;Description automatically generated">
            <a:extLst>
              <a:ext uri="{FF2B5EF4-FFF2-40B4-BE49-F238E27FC236}">
                <a16:creationId xmlns:a16="http://schemas.microsoft.com/office/drawing/2014/main" id="{C3D55066-5F26-51CD-FE46-75EAD0085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270" y="3897422"/>
            <a:ext cx="2888130" cy="23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190CC43B-D827-9A30-6FEB-E09467A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12" y="180261"/>
            <a:ext cx="1503119" cy="966636"/>
          </a:xfrm>
          <a:prstGeom prst="rect">
            <a:avLst/>
          </a:prstGeom>
        </p:spPr>
      </p:pic>
      <p:pic>
        <p:nvPicPr>
          <p:cNvPr id="7" name="Picture 2" descr="SeisComP">
            <a:extLst>
              <a:ext uri="{FF2B5EF4-FFF2-40B4-BE49-F238E27FC236}">
                <a16:creationId xmlns:a16="http://schemas.microsoft.com/office/drawing/2014/main" id="{39D62DCC-CFEE-474D-AAE6-E97A688D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65" y="4251778"/>
            <a:ext cx="3540589" cy="14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2A914-3EA5-221A-51D0-050B5BD66142}"/>
              </a:ext>
            </a:extLst>
          </p:cNvPr>
          <p:cNvSpPr txBox="1"/>
          <p:nvPr/>
        </p:nvSpPr>
        <p:spPr>
          <a:xfrm>
            <a:off x="469900" y="1971265"/>
            <a:ext cx="6150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several simulations, we got better and faster automatic earthquake solutions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found more available data analysis tools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found easier ways on making our own software to analyze data.</a:t>
            </a:r>
          </a:p>
        </p:txBody>
      </p:sp>
      <p:pic>
        <p:nvPicPr>
          <p:cNvPr id="9" name="Picture 8" descr="A picture containing clock, wall clock&#10;&#10;Description automatically generated">
            <a:extLst>
              <a:ext uri="{FF2B5EF4-FFF2-40B4-BE49-F238E27FC236}">
                <a16:creationId xmlns:a16="http://schemas.microsoft.com/office/drawing/2014/main" id="{542D3AD6-280D-AF7C-104E-BAE48625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3997778"/>
            <a:ext cx="2759910" cy="20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OVSICORI-UNA after CTBTO course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P3.2-238</a:t>
            </a:r>
            <a:endParaRPr lang="en-AT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ircle, graphics, logo&#10;&#10;Description automatically generated">
            <a:extLst>
              <a:ext uri="{FF2B5EF4-FFF2-40B4-BE49-F238E27FC236}">
                <a16:creationId xmlns:a16="http://schemas.microsoft.com/office/drawing/2014/main" id="{B66BA2B4-411C-61F9-631C-13F0EAA8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12" y="180261"/>
            <a:ext cx="1503119" cy="966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B3B59-41F1-01D3-4D4B-CF9F308C6DA3}"/>
              </a:ext>
            </a:extLst>
          </p:cNvPr>
          <p:cNvSpPr txBox="1"/>
          <p:nvPr/>
        </p:nvSpPr>
        <p:spPr>
          <a:xfrm>
            <a:off x="2647040" y="2109151"/>
            <a:ext cx="5553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13 years running Antelope we are planning our last move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Both systems are great but we don’t have enough resources to keep Antelope licenses for a longer time.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Seiscomp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have proved to us that is a wonderful system which works for our needs.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eisComP">
            <a:extLst>
              <a:ext uri="{FF2B5EF4-FFF2-40B4-BE49-F238E27FC236}">
                <a16:creationId xmlns:a16="http://schemas.microsoft.com/office/drawing/2014/main" id="{9B136964-6CBE-D850-F726-11A51BFC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8" y="4285763"/>
            <a:ext cx="3540589" cy="14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ata Flow Within Antelope">
            <a:extLst>
              <a:ext uri="{FF2B5EF4-FFF2-40B4-BE49-F238E27FC236}">
                <a16:creationId xmlns:a16="http://schemas.microsoft.com/office/drawing/2014/main" id="{95468A3F-2988-6EF9-EA71-BA73DBEC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9" y="4214523"/>
            <a:ext cx="1767727" cy="18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2214668-17A3-3620-F876-EEEC90521DF3}"/>
              </a:ext>
            </a:extLst>
          </p:cNvPr>
          <p:cNvSpPr/>
          <p:nvPr/>
        </p:nvSpPr>
        <p:spPr>
          <a:xfrm>
            <a:off x="3960736" y="4891314"/>
            <a:ext cx="1888522" cy="486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6922</TotalTime>
  <Words>521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CHRISTIAN GARITA  HIDALGO</cp:lastModifiedBy>
  <cp:revision>35</cp:revision>
  <dcterms:created xsi:type="dcterms:W3CDTF">2023-04-18T13:25:54Z</dcterms:created>
  <dcterms:modified xsi:type="dcterms:W3CDTF">2023-06-05T21:40:10Z</dcterms:modified>
</cp:coreProperties>
</file>