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7" r:id="rId5"/>
    <p:sldId id="268" r:id="rId6"/>
    <p:sldId id="264" r:id="rId7"/>
    <p:sldId id="269" r:id="rId8"/>
    <p:sldId id="265"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7"/>
            <p14:sldId id="268"/>
            <p14:sldId id="264"/>
            <p14:sldId id="269"/>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05" d="100"/>
          <a:sy n="105" d="100"/>
        </p:scale>
        <p:origin x="129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7.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19"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451100" y="278271"/>
            <a:ext cx="7620000" cy="1231106"/>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Capacity Building and Technical Assistance Cooperation in Jordan National Data </a:t>
            </a:r>
            <a:r>
              <a:rPr lang="en-US" dirty="0" smtClean="0">
                <a:solidFill>
                  <a:schemeClr val="bg1"/>
                </a:solidFill>
                <a:latin typeface="Arial" panose="020B0604020202020204" pitchFamily="34" charset="0"/>
                <a:cs typeface="Arial" panose="020B0604020202020204" pitchFamily="34" charset="0"/>
              </a:rPr>
              <a:t>Centre</a:t>
            </a:r>
          </a:p>
          <a:p>
            <a:pPr algn="ctr"/>
            <a:endParaRPr lang="en-US" sz="600" dirty="0">
              <a:solidFill>
                <a:schemeClr val="bg1"/>
              </a:solidFill>
              <a:latin typeface="Arial" panose="020B0604020202020204" pitchFamily="34" charset="0"/>
              <a:cs typeface="Arial" panose="020B0604020202020204" pitchFamily="34" charset="0"/>
            </a:endParaRPr>
          </a:p>
          <a:p>
            <a:pPr algn="ctr"/>
            <a:r>
              <a:rPr lang="en-US" sz="1600" dirty="0" smtClean="0">
                <a:solidFill>
                  <a:schemeClr val="bg1"/>
                </a:solidFill>
                <a:latin typeface="Arial" panose="020B0604020202020204" pitchFamily="34" charset="0"/>
                <a:cs typeface="Arial" panose="020B0604020202020204" pitchFamily="34" charset="0"/>
              </a:rPr>
              <a:t>Murad </a:t>
            </a:r>
            <a:r>
              <a:rPr lang="en-US" sz="1600" dirty="0" err="1" smtClean="0">
                <a:solidFill>
                  <a:schemeClr val="bg1"/>
                </a:solidFill>
                <a:latin typeface="Arial" panose="020B0604020202020204" pitchFamily="34" charset="0"/>
                <a:cs typeface="Arial" panose="020B0604020202020204" pitchFamily="34" charset="0"/>
              </a:rPr>
              <a:t>Alhomaimat</a:t>
            </a:r>
            <a:endParaRPr lang="x-none"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Jordanian Seismological Observatory/Jordan National Data Center</a:t>
            </a:r>
            <a:endParaRPr lang="en-AT" sz="16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r>
              <a:rPr lang="en-US" sz="1200" dirty="0">
                <a:latin typeface="Arial" pitchFamily="34" charset="0"/>
                <a:cs typeface="Arial" pitchFamily="34" charset="0"/>
              </a:rPr>
              <a:t>The Jordan National Data Centre (NDC), established in 2004, has been utilizing the NDC in a box package, along with IMS data and IDC products, to analyze seismic events. </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P5.3-422</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Local Earthquakes </a:t>
            </a:r>
            <a:r>
              <a:rPr lang="en-US" sz="1200" dirty="0" smtClean="0">
                <a:latin typeface="Arial" panose="020B0604020202020204" pitchFamily="34" charset="0"/>
                <a:cs typeface="Arial" panose="020B0604020202020204" pitchFamily="34" charset="0"/>
              </a:rPr>
              <a:t>Events</a:t>
            </a:r>
          </a:p>
          <a:p>
            <a:pPr marL="171450" indent="-171450" algn="just">
              <a:lnSpc>
                <a:spcPct val="15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Local</a:t>
            </a:r>
            <a:r>
              <a:rPr lang="en-US" sz="1200" dirty="0">
                <a:latin typeface="Arial" panose="020B0604020202020204" pitchFamily="34" charset="0"/>
                <a:cs typeface="Arial" panose="020B0604020202020204" pitchFamily="34" charset="0"/>
              </a:rPr>
              <a:t> E</a:t>
            </a:r>
            <a:r>
              <a:rPr lang="en-US" sz="1200" dirty="0" smtClean="0">
                <a:latin typeface="Arial" panose="020B0604020202020204" pitchFamily="34" charset="0"/>
                <a:cs typeface="Arial" panose="020B0604020202020204" pitchFamily="34" charset="0"/>
              </a:rPr>
              <a:t>xplosion </a:t>
            </a:r>
            <a:r>
              <a:rPr lang="en-US" sz="1200" dirty="0">
                <a:latin typeface="Arial" panose="020B0604020202020204" pitchFamily="34" charset="0"/>
                <a:cs typeface="Arial" panose="020B0604020202020204" pitchFamily="34" charset="0"/>
              </a:rPr>
              <a:t>Events</a:t>
            </a:r>
          </a:p>
          <a:p>
            <a:pPr marL="171450" indent="-171450" algn="just">
              <a:lnSpc>
                <a:spcPct val="15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NDC-In-A-Box </a:t>
            </a:r>
            <a:r>
              <a:rPr lang="en-US" sz="1200" dirty="0">
                <a:latin typeface="Arial" panose="020B0604020202020204" pitchFamily="34" charset="0"/>
                <a:cs typeface="Arial" panose="020B0604020202020204" pitchFamily="34" charset="0"/>
              </a:rPr>
              <a:t>Package Software</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The establishment of the Jordan National Data Centre (NDC) and utilization of the NDC in a box package software have enhanced event relocation capabilities and </a:t>
            </a:r>
            <a:r>
              <a:rPr lang="en-US" sz="1200" dirty="0" smtClean="0">
                <a:latin typeface="Arial" panose="020B0604020202020204" pitchFamily="34" charset="0"/>
                <a:cs typeface="Arial" panose="020B0604020202020204" pitchFamily="34" charset="0"/>
              </a:rPr>
              <a:t>strengthened.</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3047999"/>
            <a:ext cx="2086773" cy="1977079"/>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The establishment of the Jordan National Data Centre (NDC) and utilization of the NDC in a box package software have enhanced event relocation capabilities and strengthened seismic data analysis</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75355"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5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object 6"/>
          <p:cNvPicPr/>
          <p:nvPr/>
        </p:nvPicPr>
        <p:blipFill>
          <a:blip r:embed="rId2" cstate="print"/>
          <a:stretch>
            <a:fillRect/>
          </a:stretch>
        </p:blipFill>
        <p:spPr>
          <a:xfrm>
            <a:off x="10424964" y="710802"/>
            <a:ext cx="948492" cy="44134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355" y="520534"/>
            <a:ext cx="1642946" cy="559293"/>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Capacity Building and Technical Assistance Cooperation in Jordan National Data Centre</a:t>
            </a:r>
            <a:endParaRPr lang="en-US" sz="1800" dirty="0">
              <a:latin typeface="Arial" pitchFamily="34" charset="0"/>
              <a:cs typeface="Arial"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P5.3-422</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080750"/>
            <a:ext cx="6830568" cy="5632311"/>
          </a:xfrm>
          <a:prstGeom prst="rect">
            <a:avLst/>
          </a:prstGeom>
        </p:spPr>
        <p:txBody>
          <a:bodyPr wrap="square">
            <a:spAutoFit/>
          </a:bodyPr>
          <a:lstStyle/>
          <a:p>
            <a:pPr algn="just"/>
            <a:r>
              <a:rPr lang="en-US" sz="2000" b="1" dirty="0" smtClean="0">
                <a:latin typeface="Arial" pitchFamily="34" charset="0"/>
                <a:cs typeface="Arial" pitchFamily="34" charset="0"/>
              </a:rPr>
              <a:t>Introduction</a:t>
            </a:r>
          </a:p>
          <a:p>
            <a:pPr algn="just"/>
            <a:endParaRPr lang="en-US" sz="2000" b="1" dirty="0" smtClean="0">
              <a:latin typeface="Arial" pitchFamily="34" charset="0"/>
              <a:cs typeface="Arial" pitchFamily="34" charset="0"/>
            </a:endParaRPr>
          </a:p>
          <a:p>
            <a:pPr algn="just"/>
            <a:r>
              <a:rPr lang="en-US" sz="2000" dirty="0">
                <a:latin typeface="Arial" pitchFamily="34" charset="0"/>
                <a:cs typeface="Arial" pitchFamily="34" charset="0"/>
              </a:rPr>
              <a:t>In 1999, Jordan signed the Facility Agreement to establish and upgrade the seismic auxiliary monitoring station hosted in Jordan to implement the Comprehensive Nuclear-Test-Ban Treaty (CTBT). Jordan signed the treaty on 26 September 1996 and ratified it on 25 August 1998. Since the Jordan National Data Centre (NDC) was established in 2004 and started receiving data from International Monitoring System (IMS) data from International Data Centre (IDC) products, the NDC utilized the NDC in a box package, IMS data, and IDC products for analysis of the seismic events by requesting data from IDC products and using it to relocate the events by using different software. As a result of the application of IMS data and IDC products, the NDC can strengthen its in-house capability, particularly in data analysis, and participate in any NDC-related exercises organized by the CTBTO.</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041" y="272465"/>
            <a:ext cx="1642946" cy="559293"/>
          </a:xfrm>
          <a:prstGeom prst="rect">
            <a:avLst/>
          </a:prstGeom>
        </p:spPr>
      </p:pic>
      <p:pic>
        <p:nvPicPr>
          <p:cNvPr id="6" name="Picture 5"/>
          <p:cNvPicPr>
            <a:picLocks noChangeAspect="1"/>
          </p:cNvPicPr>
          <p:nvPr/>
        </p:nvPicPr>
        <p:blipFill rotWithShape="1">
          <a:blip r:embed="rId3"/>
          <a:srcRect l="7645" r="14178"/>
          <a:stretch/>
        </p:blipFill>
        <p:spPr>
          <a:xfrm>
            <a:off x="8659368" y="1805411"/>
            <a:ext cx="1810512" cy="1817346"/>
          </a:xfrm>
          <a:prstGeom prst="rect">
            <a:avLst/>
          </a:prstGeom>
        </p:spPr>
      </p:pic>
      <p:pic>
        <p:nvPicPr>
          <p:cNvPr id="9" name="Picture 8"/>
          <p:cNvPicPr>
            <a:picLocks noChangeAspect="1"/>
          </p:cNvPicPr>
          <p:nvPr/>
        </p:nvPicPr>
        <p:blipFill rotWithShape="1">
          <a:blip r:embed="rId4"/>
          <a:srcRect r="7476"/>
          <a:stretch/>
        </p:blipFill>
        <p:spPr>
          <a:xfrm>
            <a:off x="6848856" y="1803101"/>
            <a:ext cx="1810512" cy="1819656"/>
          </a:xfrm>
          <a:prstGeom prst="rect">
            <a:avLst/>
          </a:prstGeom>
        </p:spPr>
      </p:pic>
      <p:pic>
        <p:nvPicPr>
          <p:cNvPr id="10" name="Picture 9"/>
          <p:cNvPicPr>
            <a:picLocks noChangeAspect="1"/>
          </p:cNvPicPr>
          <p:nvPr/>
        </p:nvPicPr>
        <p:blipFill rotWithShape="1">
          <a:blip r:embed="rId5"/>
          <a:srcRect r="34147"/>
          <a:stretch/>
        </p:blipFill>
        <p:spPr>
          <a:xfrm>
            <a:off x="6848857" y="3695737"/>
            <a:ext cx="3767328" cy="921983"/>
          </a:xfrm>
          <a:prstGeom prst="rect">
            <a:avLst/>
          </a:prstGeom>
        </p:spPr>
      </p:pic>
      <p:pic>
        <p:nvPicPr>
          <p:cNvPr id="11" name="Picture 10"/>
          <p:cNvPicPr>
            <a:picLocks noChangeAspect="1"/>
          </p:cNvPicPr>
          <p:nvPr/>
        </p:nvPicPr>
        <p:blipFill rotWithShape="1">
          <a:blip r:embed="rId6"/>
          <a:srcRect b="32121"/>
          <a:stretch/>
        </p:blipFill>
        <p:spPr>
          <a:xfrm>
            <a:off x="6848856" y="4657537"/>
            <a:ext cx="3767328" cy="854710"/>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Capacity Building and Technical Assistance Cooperation in Jordan National Data Centre</a:t>
            </a: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P5.3-422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326" y="272464"/>
            <a:ext cx="1642946" cy="559293"/>
          </a:xfrm>
          <a:prstGeom prst="rect">
            <a:avLst/>
          </a:prstGeom>
        </p:spPr>
      </p:pic>
      <p:sp>
        <p:nvSpPr>
          <p:cNvPr id="14" name="Rectangle 13"/>
          <p:cNvSpPr/>
          <p:nvPr/>
        </p:nvSpPr>
        <p:spPr>
          <a:xfrm>
            <a:off x="137160" y="1036811"/>
            <a:ext cx="9948672" cy="5262979"/>
          </a:xfrm>
          <a:prstGeom prst="rect">
            <a:avLst/>
          </a:prstGeom>
        </p:spPr>
        <p:txBody>
          <a:bodyPr wrap="square">
            <a:spAutoFit/>
          </a:bodyPr>
          <a:lstStyle/>
          <a:p>
            <a:pPr algn="just">
              <a:lnSpc>
                <a:spcPct val="150000"/>
              </a:lnSpc>
            </a:pPr>
            <a:r>
              <a:rPr lang="en-US" sz="2000" b="1" dirty="0" smtClean="0">
                <a:latin typeface="Arial" pitchFamily="34" charset="0"/>
                <a:cs typeface="Arial" pitchFamily="34" charset="0"/>
              </a:rPr>
              <a:t>Objectives</a:t>
            </a:r>
          </a:p>
          <a:p>
            <a:pPr marL="800100" lvl="1" indent="-342900" algn="just">
              <a:buFont typeface="Arial" panose="020B0604020202020204" pitchFamily="34" charset="0"/>
              <a:buChar char="•"/>
            </a:pPr>
            <a:r>
              <a:rPr lang="en-US" dirty="0">
                <a:latin typeface="Arial" pitchFamily="34" charset="0"/>
                <a:cs typeface="Arial" pitchFamily="34" charset="0"/>
              </a:rPr>
              <a:t>Highlight the establishment of the Jordan National Data Centre (NDC) and the significance of its capacity-building systems (CBSs) in the context of the Comprehensive Nuclear-Test-Ban Treaty (CTBT) implementation.</a:t>
            </a:r>
          </a:p>
          <a:p>
            <a:pPr marL="800100" lvl="1" indent="-342900" algn="just">
              <a:buFont typeface="Arial" panose="020B0604020202020204" pitchFamily="34" charset="0"/>
              <a:buChar char="•"/>
            </a:pPr>
            <a:r>
              <a:rPr lang="en-US" dirty="0" smtClean="0">
                <a:latin typeface="Arial" pitchFamily="34" charset="0"/>
                <a:cs typeface="Arial" pitchFamily="34" charset="0"/>
              </a:rPr>
              <a:t>Explore </a:t>
            </a:r>
            <a:r>
              <a:rPr lang="en-US" dirty="0">
                <a:latin typeface="Arial" pitchFamily="34" charset="0"/>
                <a:cs typeface="Arial" pitchFamily="34" charset="0"/>
              </a:rPr>
              <a:t>the utilization of International Monitoring System (IMS) data and International Data Centre (IDC) products, emphasizing their role in accessing and analyzing seismic data for comprehensive evaluation.</a:t>
            </a:r>
          </a:p>
          <a:p>
            <a:pPr marL="800100" lvl="1" indent="-342900" algn="just">
              <a:buFont typeface="Arial" panose="020B0604020202020204" pitchFamily="34" charset="0"/>
              <a:buChar char="•"/>
            </a:pPr>
            <a:r>
              <a:rPr lang="en-US" dirty="0" smtClean="0">
                <a:latin typeface="Arial" pitchFamily="34" charset="0"/>
                <a:cs typeface="Arial" pitchFamily="34" charset="0"/>
              </a:rPr>
              <a:t>Showcase </a:t>
            </a:r>
            <a:r>
              <a:rPr lang="en-US" dirty="0">
                <a:latin typeface="Arial" pitchFamily="34" charset="0"/>
                <a:cs typeface="Arial" pitchFamily="34" charset="0"/>
              </a:rPr>
              <a:t>the effective utilization of the NDC in a box package software, demonstrating its capabilities in seismic data analysis and its specific contribution to enhancing event relocation capabilities.</a:t>
            </a:r>
          </a:p>
          <a:p>
            <a:pPr marL="800100" lvl="1" indent="-342900" algn="just">
              <a:buFont typeface="Arial" panose="020B0604020202020204" pitchFamily="34" charset="0"/>
              <a:buChar char="•"/>
            </a:pPr>
            <a:r>
              <a:rPr lang="en-US" dirty="0" smtClean="0">
                <a:latin typeface="Arial" pitchFamily="34" charset="0"/>
                <a:cs typeface="Arial" pitchFamily="34" charset="0"/>
              </a:rPr>
              <a:t>Discuss </a:t>
            </a:r>
            <a:r>
              <a:rPr lang="en-US" dirty="0">
                <a:latin typeface="Arial" pitchFamily="34" charset="0"/>
                <a:cs typeface="Arial" pitchFamily="34" charset="0"/>
              </a:rPr>
              <a:t>the vital role of the AS056 Tal-</a:t>
            </a:r>
            <a:r>
              <a:rPr lang="en-US" dirty="0" err="1">
                <a:latin typeface="Arial" pitchFamily="34" charset="0"/>
                <a:cs typeface="Arial" pitchFamily="34" charset="0"/>
              </a:rPr>
              <a:t>Alasfar</a:t>
            </a:r>
            <a:r>
              <a:rPr lang="en-US" dirty="0">
                <a:latin typeface="Arial" pitchFamily="34" charset="0"/>
                <a:cs typeface="Arial" pitchFamily="34" charset="0"/>
              </a:rPr>
              <a:t> Station in terms of continuous monitoring, operation, and maintenance of seismic waveform data, thus actively supporting the successful implementation of the CTBT.</a:t>
            </a:r>
          </a:p>
          <a:p>
            <a:pPr lvl="1" algn="just"/>
            <a:r>
              <a:rPr lang="en-US" dirty="0" smtClean="0">
                <a:latin typeface="Arial" pitchFamily="34" charset="0"/>
                <a:cs typeface="Arial" pitchFamily="34" charset="0"/>
              </a:rPr>
              <a:t>Through </a:t>
            </a:r>
            <a:r>
              <a:rPr lang="en-US" dirty="0">
                <a:latin typeface="Arial" pitchFamily="34" charset="0"/>
                <a:cs typeface="Arial" pitchFamily="34" charset="0"/>
              </a:rPr>
              <a:t>this presentation, we aim to provide a comprehensive understanding of the establishment of the Jordan NDC, the utilization of IMS data and IDC products, and the successful implementation of capacity-building systems. By showcasing the practical application of the NDC in seismic data analysis, we will highlight its valuable contribution to enhancing event relocation capabilities and reinforcing the objectives of the CTBT.</a:t>
            </a:r>
            <a:endParaRPr lang="en-US" b="1" dirty="0"/>
          </a:p>
        </p:txBody>
      </p:sp>
    </p:spTree>
    <p:extLst>
      <p:ext uri="{BB962C8B-B14F-4D97-AF65-F5344CB8AC3E}">
        <p14:creationId xmlns:p14="http://schemas.microsoft.com/office/powerpoint/2010/main" val="393735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011" y="3870270"/>
            <a:ext cx="2622665" cy="908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P5.3-422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2" descr="Log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93" y="275855"/>
            <a:ext cx="1652471" cy="5592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9"/>
          <p:cNvSpPr txBox="1">
            <a:spLocks/>
          </p:cNvSpPr>
          <p:nvPr/>
        </p:nvSpPr>
        <p:spPr>
          <a:xfrm>
            <a:off x="161925" y="1219200"/>
            <a:ext cx="3295650" cy="352425"/>
          </a:xfrm>
          <a:prstGeom prst="rect">
            <a:avLst/>
          </a:prstGeom>
          <a:ln>
            <a:no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dirty="0" smtClean="0">
                <a:latin typeface="Arial" panose="020B0604020202020204" pitchFamily="34" charset="0"/>
                <a:cs typeface="Arial" panose="020B0604020202020204" pitchFamily="34" charset="0"/>
              </a:rPr>
              <a:t>Methods and data:</a:t>
            </a:r>
            <a:endParaRPr lang="en-US" sz="2000" b="1" dirty="0">
              <a:latin typeface="Arial" panose="020B0604020202020204" pitchFamily="34" charset="0"/>
              <a:cs typeface="Arial" panose="020B0604020202020204" pitchFamily="34" charset="0"/>
            </a:endParaRPr>
          </a:p>
        </p:txBody>
      </p:sp>
      <p:sp>
        <p:nvSpPr>
          <p:cNvPr id="10" name="Content Placeholder 9"/>
          <p:cNvSpPr txBox="1">
            <a:spLocks/>
          </p:cNvSpPr>
          <p:nvPr/>
        </p:nvSpPr>
        <p:spPr>
          <a:xfrm>
            <a:off x="144249" y="1570481"/>
            <a:ext cx="3467629" cy="5159375"/>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800" b="1" dirty="0" smtClean="0">
                <a:latin typeface="Arial" panose="020B0604020202020204" pitchFamily="34" charset="0"/>
                <a:cs typeface="Arial" panose="020B0604020202020204" pitchFamily="34" charset="0"/>
              </a:rPr>
              <a:t>Tal </a:t>
            </a:r>
            <a:r>
              <a:rPr lang="en-US" sz="1800" b="1" dirty="0" err="1" smtClean="0">
                <a:latin typeface="Arial" panose="020B0604020202020204" pitchFamily="34" charset="0"/>
                <a:cs typeface="Arial" panose="020B0604020202020204" pitchFamily="34" charset="0"/>
              </a:rPr>
              <a:t>Alasfer</a:t>
            </a:r>
            <a:r>
              <a:rPr lang="en-US" sz="1800" b="1" dirty="0" smtClean="0">
                <a:latin typeface="Arial" panose="020B0604020202020204" pitchFamily="34" charset="0"/>
                <a:cs typeface="Arial" panose="020B0604020202020204" pitchFamily="34" charset="0"/>
              </a:rPr>
              <a:t> Station AS056</a:t>
            </a:r>
          </a:p>
          <a:p>
            <a:pPr algn="just">
              <a:lnSpc>
                <a:spcPct val="100000"/>
              </a:lnSpc>
              <a:spcBef>
                <a:spcPts val="0"/>
              </a:spcBef>
            </a:pPr>
            <a:r>
              <a:rPr lang="en-US" sz="1800" dirty="0">
                <a:latin typeface="Arial" pitchFamily="34" charset="0"/>
                <a:cs typeface="Arial" pitchFamily="34" charset="0"/>
              </a:rPr>
              <a:t>Jordan's commitment to nuclear non-proliferation is exemplified by its signed and ratified Comprehensive Nuclear-Test-Ban Treaty (CTBT) and the host of the Tel-ALASFAR Auxiliary Seismic Station (AS056)</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just">
              <a:lnSpc>
                <a:spcPct val="100000"/>
              </a:lnSpc>
            </a:pPr>
            <a:endParaRPr lang="en-US" sz="2000" b="1" dirty="0">
              <a:latin typeface="Arial" panose="020B0604020202020204" pitchFamily="34" charset="0"/>
              <a:cs typeface="Arial" panose="020B0604020202020204" pitchFamily="34" charset="0"/>
            </a:endParaRPr>
          </a:p>
        </p:txBody>
      </p:sp>
      <p:sp>
        <p:nvSpPr>
          <p:cNvPr id="11" name="Content Placeholder 9"/>
          <p:cNvSpPr txBox="1">
            <a:spLocks/>
          </p:cNvSpPr>
          <p:nvPr/>
        </p:nvSpPr>
        <p:spPr>
          <a:xfrm>
            <a:off x="7116084" y="1570482"/>
            <a:ext cx="3640327" cy="5160518"/>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smtClean="0">
                <a:latin typeface="Arial" panose="020B0604020202020204" pitchFamily="34" charset="0"/>
                <a:cs typeface="Arial" panose="020B0604020202020204" pitchFamily="34" charset="0"/>
              </a:rPr>
              <a:t>NDC-In-A-Box Package Software</a:t>
            </a:r>
            <a:endParaRPr lang="en-US" sz="1800" b="1" dirty="0">
              <a:latin typeface="Arial" panose="020B0604020202020204" pitchFamily="34" charset="0"/>
              <a:cs typeface="Arial" panose="020B0604020202020204" pitchFamily="34" charset="0"/>
            </a:endParaRPr>
          </a:p>
        </p:txBody>
      </p:sp>
      <p:sp>
        <p:nvSpPr>
          <p:cNvPr id="12" name="Content Placeholder 9"/>
          <p:cNvSpPr txBox="1">
            <a:spLocks/>
          </p:cNvSpPr>
          <p:nvPr/>
        </p:nvSpPr>
        <p:spPr>
          <a:xfrm>
            <a:off x="3635883" y="1570481"/>
            <a:ext cx="3486532" cy="5159374"/>
          </a:xfrm>
          <a:prstGeom prst="rect">
            <a:avLst/>
          </a:prstGeom>
          <a:ln>
            <a:solidFill>
              <a:schemeClr val="accent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b="1" dirty="0" smtClean="0">
                <a:latin typeface="Arial" panose="020B0604020202020204" pitchFamily="34" charset="0"/>
                <a:cs typeface="Arial" panose="020B0604020202020204" pitchFamily="34" charset="0"/>
              </a:rPr>
              <a:t>Local Earthquakes Events</a:t>
            </a:r>
          </a:p>
          <a:p>
            <a:pPr algn="just">
              <a:lnSpc>
                <a:spcPct val="100000"/>
              </a:lnSpc>
            </a:pPr>
            <a:endParaRPr lang="en-US" sz="1800" dirty="0">
              <a:latin typeface="Arial" panose="020B0604020202020204" pitchFamily="34" charset="0"/>
              <a:cs typeface="Arial" panose="020B0604020202020204" pitchFamily="34" charset="0"/>
            </a:endParaRPr>
          </a:p>
          <a:p>
            <a:pPr algn="just">
              <a:lnSpc>
                <a:spcPct val="100000"/>
              </a:lnSpc>
            </a:pPr>
            <a:endParaRPr lang="en-US" sz="1800" dirty="0" smtClean="0">
              <a:latin typeface="Arial" panose="020B0604020202020204" pitchFamily="34" charset="0"/>
              <a:cs typeface="Arial" panose="020B0604020202020204" pitchFamily="34" charset="0"/>
            </a:endParaRPr>
          </a:p>
          <a:p>
            <a:pPr algn="just">
              <a:lnSpc>
                <a:spcPct val="100000"/>
              </a:lnSpc>
            </a:pPr>
            <a:endParaRPr lang="en-US" sz="1800" dirty="0">
              <a:latin typeface="Arial" panose="020B0604020202020204" pitchFamily="34" charset="0"/>
              <a:cs typeface="Arial" panose="020B0604020202020204" pitchFamily="34" charset="0"/>
            </a:endParaRPr>
          </a:p>
          <a:p>
            <a:pPr algn="just">
              <a:lnSpc>
                <a:spcPct val="100000"/>
              </a:lnSpc>
            </a:pPr>
            <a:endParaRPr lang="en-US" sz="1800" dirty="0" smtClean="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Al- </a:t>
            </a:r>
            <a:r>
              <a:rPr lang="en-US" sz="1800" dirty="0" err="1">
                <a:latin typeface="Arial" panose="020B0604020202020204" pitchFamily="34" charset="0"/>
                <a:cs typeface="Arial" panose="020B0604020202020204" pitchFamily="34" charset="0"/>
              </a:rPr>
              <a:t>shadiyah</a:t>
            </a:r>
            <a:r>
              <a:rPr lang="en-US" sz="1800" dirty="0">
                <a:latin typeface="Arial" panose="020B0604020202020204" pitchFamily="34" charset="0"/>
                <a:cs typeface="Arial" panose="020B0604020202020204" pitchFamily="34" charset="0"/>
              </a:rPr>
              <a:t> phosphate explosion detected by Jordan Seismological Observatory, 17-08-2022 at 10:33:55 </a:t>
            </a:r>
            <a:r>
              <a:rPr lang="en-US" sz="1800" dirty="0" smtClean="0">
                <a:latin typeface="Arial" panose="020B0604020202020204" pitchFamily="34" charset="0"/>
                <a:cs typeface="Arial" panose="020B0604020202020204" pitchFamily="34" charset="0"/>
              </a:rPr>
              <a:t>am</a:t>
            </a:r>
          </a:p>
          <a:p>
            <a:pPr marL="285750" indent="-285750" algn="just">
              <a:lnSpc>
                <a:spcPct val="100000"/>
              </a:lnSpc>
              <a:buFont typeface="Arial" panose="020B0604020202020204" pitchFamily="34" charset="0"/>
              <a:buChar char="•"/>
            </a:pPr>
            <a:r>
              <a:rPr lang="en-US" sz="1800" dirty="0" smtClean="0">
                <a:latin typeface="Arial" panose="020B0604020202020204" pitchFamily="34" charset="0"/>
                <a:cs typeface="Arial" panose="020B0604020202020204" pitchFamily="34" charset="0"/>
              </a:rPr>
              <a:t>.Building </a:t>
            </a:r>
            <a:r>
              <a:rPr lang="en-US" sz="1800" dirty="0">
                <a:latin typeface="Arial" panose="020B0604020202020204" pitchFamily="34" charset="0"/>
                <a:cs typeface="Arial" panose="020B0604020202020204" pitchFamily="34" charset="0"/>
              </a:rPr>
              <a:t>stone quarry explosion detected by Jordan Seismological Observatory, 24-08-2022 at 07:07:46 am</a:t>
            </a:r>
          </a:p>
          <a:p>
            <a:pPr algn="just">
              <a:lnSpc>
                <a:spcPct val="100000"/>
              </a:lnSpc>
            </a:pPr>
            <a:endParaRPr lang="en-US" sz="1800" dirty="0" smtClean="0">
              <a:latin typeface="Arial" panose="020B0604020202020204" pitchFamily="34" charset="0"/>
              <a:cs typeface="Arial" panose="020B0604020202020204" pitchFamily="34" charset="0"/>
            </a:endParaRPr>
          </a:p>
          <a:p>
            <a:pPr algn="just">
              <a:lnSpc>
                <a:spcPct val="100000"/>
              </a:lnSpc>
            </a:pPr>
            <a:r>
              <a:rPr lang="en-US" sz="1800" dirty="0" smtClean="0">
                <a:latin typeface="Arial" panose="020B0604020202020204" pitchFamily="34" charset="0"/>
                <a:cs typeface="Arial" panose="020B0604020202020204" pitchFamily="34" charset="0"/>
              </a:rPr>
              <a:t> </a:t>
            </a:r>
          </a:p>
          <a:p>
            <a:pPr algn="just">
              <a:lnSpc>
                <a:spcPct val="100000"/>
              </a:lnSpc>
            </a:pPr>
            <a:endParaRPr lang="en-US" sz="1800" dirty="0" smtClean="0">
              <a:latin typeface="Arial" panose="020B0604020202020204" pitchFamily="34" charset="0"/>
              <a:cs typeface="Arial" panose="020B0604020202020204" pitchFamily="34" charset="0"/>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61925" y="4119143"/>
            <a:ext cx="1863712" cy="261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2144193" y="4118068"/>
            <a:ext cx="1413504" cy="1375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2138425" y="5536207"/>
            <a:ext cx="1409586" cy="1192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Capacity Building and Technical Assistance Cooperation in Jordan National Data Centre</a:t>
            </a:r>
          </a:p>
        </p:txBody>
      </p:sp>
      <p:graphicFrame>
        <p:nvGraphicFramePr>
          <p:cNvPr id="2" name="Table 1"/>
          <p:cNvGraphicFramePr>
            <a:graphicFrameLocks noGrp="1"/>
          </p:cNvGraphicFramePr>
          <p:nvPr>
            <p:extLst>
              <p:ext uri="{D42A27DB-BD31-4B8C-83A1-F6EECF244321}">
                <p14:modId xmlns:p14="http://schemas.microsoft.com/office/powerpoint/2010/main" val="3362101543"/>
              </p:ext>
            </p:extLst>
          </p:nvPr>
        </p:nvGraphicFramePr>
        <p:xfrm>
          <a:off x="3705226" y="2131614"/>
          <a:ext cx="3332672" cy="1115102"/>
        </p:xfrm>
        <a:graphic>
          <a:graphicData uri="http://schemas.openxmlformats.org/drawingml/2006/table">
            <a:tbl>
              <a:tblPr/>
              <a:tblGrid>
                <a:gridCol w="978970">
                  <a:extLst>
                    <a:ext uri="{9D8B030D-6E8A-4147-A177-3AD203B41FA5}">
                      <a16:colId xmlns:a16="http://schemas.microsoft.com/office/drawing/2014/main" val="1508221698"/>
                    </a:ext>
                  </a:extLst>
                </a:gridCol>
                <a:gridCol w="738504">
                  <a:extLst>
                    <a:ext uri="{9D8B030D-6E8A-4147-A177-3AD203B41FA5}">
                      <a16:colId xmlns:a16="http://schemas.microsoft.com/office/drawing/2014/main" val="2250752088"/>
                    </a:ext>
                  </a:extLst>
                </a:gridCol>
                <a:gridCol w="807599">
                  <a:extLst>
                    <a:ext uri="{9D8B030D-6E8A-4147-A177-3AD203B41FA5}">
                      <a16:colId xmlns:a16="http://schemas.microsoft.com/office/drawing/2014/main" val="580317375"/>
                    </a:ext>
                  </a:extLst>
                </a:gridCol>
                <a:gridCol w="807599">
                  <a:extLst>
                    <a:ext uri="{9D8B030D-6E8A-4147-A177-3AD203B41FA5}">
                      <a16:colId xmlns:a16="http://schemas.microsoft.com/office/drawing/2014/main" val="1279046833"/>
                    </a:ext>
                  </a:extLst>
                </a:gridCol>
              </a:tblGrid>
              <a:tr h="188984">
                <a:tc rowSpan="2">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Date</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Time</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Local </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01226459"/>
                  </a:ext>
                </a:extLst>
              </a:tr>
              <a:tr h="228442">
                <a:tc vMerge="1">
                  <a:txBody>
                    <a:bodyPr/>
                    <a:lstStyle/>
                    <a:p>
                      <a:endParaRPr lang="en-US"/>
                    </a:p>
                  </a:txBody>
                  <a:tcPr/>
                </a:tc>
                <a:tc vMerge="1">
                  <a:txBody>
                    <a:bodyPr/>
                    <a:lstStyle/>
                    <a:p>
                      <a:endParaRPr lang="en-US"/>
                    </a:p>
                  </a:txBody>
                  <a:tcPr/>
                </a:tc>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Latitude</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Longitude</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721968"/>
                  </a:ext>
                </a:extLst>
              </a:tr>
              <a:tr h="188984">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2021/4/11</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dirty="0" smtClean="0">
                          <a:ln>
                            <a:noFill/>
                          </a:ln>
                          <a:solidFill>
                            <a:srgbClr val="000000"/>
                          </a:solidFill>
                          <a:effectLst/>
                          <a:latin typeface="Arial" panose="020B0604020202020204" pitchFamily="34" charset="0"/>
                          <a:cs typeface="Arial" panose="020B0604020202020204" pitchFamily="34" charset="0"/>
                        </a:rPr>
                        <a:t>01:55:45</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29.2683</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34.8392</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667988"/>
                  </a:ext>
                </a:extLst>
              </a:tr>
              <a:tr h="193088">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2021/5/11</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12:50:45</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30.8453</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35.4827</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390293"/>
                  </a:ext>
                </a:extLst>
              </a:tr>
              <a:tr h="193088">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2021/6/15</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23:08:53</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a:ln>
                            <a:noFill/>
                          </a:ln>
                          <a:solidFill>
                            <a:srgbClr val="000000"/>
                          </a:solidFill>
                          <a:effectLst/>
                          <a:latin typeface="Arial" panose="020B0604020202020204" pitchFamily="34" charset="0"/>
                          <a:cs typeface="Arial" panose="020B0604020202020204" pitchFamily="34" charset="0"/>
                        </a:rPr>
                        <a:t>30.0732</a:t>
                      </a:r>
                      <a:endParaRPr lang="en-US" sz="500" kern="140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1400"/>
                        </a:spcAft>
                      </a:pPr>
                      <a:r>
                        <a:rPr lang="en-US" sz="1400" kern="1400" dirty="0">
                          <a:ln>
                            <a:noFill/>
                          </a:ln>
                          <a:solidFill>
                            <a:srgbClr val="000000"/>
                          </a:solidFill>
                          <a:effectLst/>
                          <a:latin typeface="Arial" panose="020B0604020202020204" pitchFamily="34" charset="0"/>
                          <a:cs typeface="Arial" panose="020B0604020202020204" pitchFamily="34" charset="0"/>
                        </a:rPr>
                        <a:t>35.2028</a:t>
                      </a:r>
                      <a:endParaRPr lang="en-US" sz="500" kern="1400" dirty="0">
                        <a:ln>
                          <a:noFill/>
                        </a:ln>
                        <a:solidFill>
                          <a:srgbClr val="000000"/>
                        </a:solidFill>
                        <a:effectLst/>
                        <a:latin typeface="Arial" panose="020B0604020202020204" pitchFamily="34" charset="0"/>
                        <a:cs typeface="Arial" panose="020B0604020202020204" pitchFamily="34" charset="0"/>
                      </a:endParaRPr>
                    </a:p>
                  </a:txBody>
                  <a:tcPr marL="8305" marR="8305" marT="8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973921"/>
                  </a:ext>
                </a:extLst>
              </a:tr>
            </a:tbl>
          </a:graphicData>
        </a:graphic>
      </p:graphicFrame>
      <p:pic>
        <p:nvPicPr>
          <p:cNvPr id="7" name="Picture 6"/>
          <p:cNvPicPr>
            <a:picLocks noChangeAspect="1"/>
          </p:cNvPicPr>
          <p:nvPr/>
        </p:nvPicPr>
        <p:blipFill>
          <a:blip r:embed="rId7"/>
          <a:stretch>
            <a:fillRect/>
          </a:stretch>
        </p:blipFill>
        <p:spPr>
          <a:xfrm>
            <a:off x="7146420" y="2148532"/>
            <a:ext cx="2899807" cy="1585912"/>
          </a:xfrm>
          <a:prstGeom prst="rect">
            <a:avLst/>
          </a:prstGeom>
        </p:spPr>
      </p:pic>
      <p:pic>
        <p:nvPicPr>
          <p:cNvPr id="13" name="Picture 12"/>
          <p:cNvPicPr>
            <a:picLocks noChangeAspect="1"/>
          </p:cNvPicPr>
          <p:nvPr/>
        </p:nvPicPr>
        <p:blipFill>
          <a:blip r:embed="rId8"/>
          <a:stretch>
            <a:fillRect/>
          </a:stretch>
        </p:blipFill>
        <p:spPr>
          <a:xfrm>
            <a:off x="9516778" y="2148532"/>
            <a:ext cx="1215270" cy="1098184"/>
          </a:xfrm>
          <a:prstGeom prst="rect">
            <a:avLst/>
          </a:prstGeom>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2324" y="3886601"/>
            <a:ext cx="1963835" cy="891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b="47678"/>
          <a:stretch/>
        </p:blipFill>
        <p:spPr>
          <a:xfrm>
            <a:off x="7450450" y="4930728"/>
            <a:ext cx="2971593" cy="1475269"/>
          </a:xfrm>
          <a:prstGeom prst="rect">
            <a:avLst/>
          </a:prstGeom>
        </p:spPr>
      </p:pic>
    </p:spTree>
    <p:extLst>
      <p:ext uri="{BB962C8B-B14F-4D97-AF65-F5344CB8AC3E}">
        <p14:creationId xmlns:p14="http://schemas.microsoft.com/office/powerpoint/2010/main" val="141871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Capacity Building and Technical Assistance Cooperation in Jordan National Data Centre</a:t>
            </a: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P5.3-422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39700" y="1116108"/>
            <a:ext cx="10477500" cy="400110"/>
          </a:xfrm>
          <a:prstGeom prst="rect">
            <a:avLst/>
          </a:prstGeom>
        </p:spPr>
        <p:txBody>
          <a:bodyPr wrap="square">
            <a:spAutoFit/>
          </a:bodyPr>
          <a:lstStyle/>
          <a:p>
            <a:pPr algn="just"/>
            <a:r>
              <a:rPr lang="en-US" sz="2000" b="1" dirty="0" smtClean="0">
                <a:latin typeface="Arial" pitchFamily="34" charset="0"/>
                <a:cs typeface="Arial" pitchFamily="34" charset="0"/>
              </a:rPr>
              <a:t>Results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05" y="296031"/>
            <a:ext cx="1642946" cy="559293"/>
          </a:xfrm>
          <a:prstGeom prst="rect">
            <a:avLst/>
          </a:prstGeom>
        </p:spPr>
      </p:pic>
      <p:pic>
        <p:nvPicPr>
          <p:cNvPr id="8" name="Picture 7"/>
          <p:cNvPicPr>
            <a:picLocks noChangeAspect="1"/>
          </p:cNvPicPr>
          <p:nvPr/>
        </p:nvPicPr>
        <p:blipFill>
          <a:blip r:embed="rId3"/>
          <a:stretch>
            <a:fillRect/>
          </a:stretch>
        </p:blipFill>
        <p:spPr>
          <a:xfrm>
            <a:off x="1302935" y="1153880"/>
            <a:ext cx="4075515" cy="2738282"/>
          </a:xfrm>
          <a:prstGeom prst="rect">
            <a:avLst/>
          </a:prstGeom>
        </p:spPr>
      </p:pic>
      <p:pic>
        <p:nvPicPr>
          <p:cNvPr id="9" name="Picture 8"/>
          <p:cNvPicPr>
            <a:picLocks noChangeAspect="1"/>
          </p:cNvPicPr>
          <p:nvPr/>
        </p:nvPicPr>
        <p:blipFill>
          <a:blip r:embed="rId4"/>
          <a:stretch>
            <a:fillRect/>
          </a:stretch>
        </p:blipFill>
        <p:spPr>
          <a:xfrm>
            <a:off x="6096199" y="1153880"/>
            <a:ext cx="4200094" cy="2738282"/>
          </a:xfrm>
          <a:prstGeom prst="rect">
            <a:avLst/>
          </a:prstGeom>
        </p:spPr>
      </p:pic>
      <p:pic>
        <p:nvPicPr>
          <p:cNvPr id="10" name="Picture 9"/>
          <p:cNvPicPr>
            <a:picLocks noChangeAspect="1"/>
          </p:cNvPicPr>
          <p:nvPr/>
        </p:nvPicPr>
        <p:blipFill>
          <a:blip r:embed="rId5"/>
          <a:stretch>
            <a:fillRect/>
          </a:stretch>
        </p:blipFill>
        <p:spPr>
          <a:xfrm>
            <a:off x="3511692" y="3892162"/>
            <a:ext cx="4200095" cy="2727268"/>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Capacity Building and Technical Assistance Cooperation in Jordan National Data Centre</a:t>
            </a: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P5.3-422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139700" y="1116108"/>
            <a:ext cx="10477500" cy="400110"/>
          </a:xfrm>
          <a:prstGeom prst="rect">
            <a:avLst/>
          </a:prstGeom>
        </p:spPr>
        <p:txBody>
          <a:bodyPr wrap="square">
            <a:spAutoFit/>
          </a:bodyPr>
          <a:lstStyle/>
          <a:p>
            <a:pPr algn="just"/>
            <a:r>
              <a:rPr lang="en-US" sz="2000" b="1" dirty="0" smtClean="0">
                <a:latin typeface="Arial" pitchFamily="34" charset="0"/>
                <a:cs typeface="Arial" pitchFamily="34" charset="0"/>
              </a:rPr>
              <a:t>Results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05" y="296031"/>
            <a:ext cx="1642946" cy="559293"/>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612" t="7018" r="21781" b="57267"/>
          <a:stretch/>
        </p:blipFill>
        <p:spPr>
          <a:xfrm>
            <a:off x="209667" y="1483537"/>
            <a:ext cx="2501647" cy="1483388"/>
          </a:xfrm>
          <a:prstGeom prst="rect">
            <a:avLst/>
          </a:prstGeom>
        </p:spPr>
      </p:pic>
      <p:pic>
        <p:nvPicPr>
          <p:cNvPr id="12" name="Picture 2" descr="F:\IRBD\JPG.jpg"/>
          <p:cNvPicPr>
            <a:picLocks noChangeAspect="1" noChangeArrowheads="1"/>
          </p:cNvPicPr>
          <p:nvPr/>
        </p:nvPicPr>
        <p:blipFill rotWithShape="1">
          <a:blip r:embed="rId4">
            <a:extLst>
              <a:ext uri="{28A0092B-C50C-407E-A947-70E740481C1C}">
                <a14:useLocalDpi xmlns:a14="http://schemas.microsoft.com/office/drawing/2010/main" val="0"/>
              </a:ext>
            </a:extLst>
          </a:blip>
          <a:srcRect l="22998" b="48730"/>
          <a:stretch/>
        </p:blipFill>
        <p:spPr bwMode="auto">
          <a:xfrm>
            <a:off x="5777972" y="1470008"/>
            <a:ext cx="2478681" cy="15104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635166" y="1453836"/>
            <a:ext cx="3061546" cy="646331"/>
          </a:xfrm>
          <a:prstGeom prst="rect">
            <a:avLst/>
          </a:prstGeom>
        </p:spPr>
        <p:txBody>
          <a:bodyPr wrap="square">
            <a:spAutoFit/>
          </a:bodyPr>
          <a:lstStyle/>
          <a:p>
            <a:pPr algn="just"/>
            <a:r>
              <a:rPr lang="en-US" altLang="ar-JO" sz="1200" b="1" dirty="0" smtClean="0">
                <a:latin typeface="Arial" pitchFamily="34" charset="0"/>
                <a:cs typeface="Arial" pitchFamily="34" charset="0"/>
              </a:rPr>
              <a:t>Building </a:t>
            </a:r>
            <a:r>
              <a:rPr lang="en-US" altLang="ar-JO" sz="1200" b="1" dirty="0">
                <a:latin typeface="Arial" pitchFamily="34" charset="0"/>
                <a:cs typeface="Arial" pitchFamily="34" charset="0"/>
              </a:rPr>
              <a:t>s</a:t>
            </a:r>
            <a:r>
              <a:rPr lang="en-US" altLang="ar-JO" sz="1200" b="1" dirty="0" smtClean="0">
                <a:latin typeface="Arial" pitchFamily="34" charset="0"/>
                <a:cs typeface="Arial" pitchFamily="34" charset="0"/>
              </a:rPr>
              <a:t>tone quarry</a:t>
            </a:r>
            <a:r>
              <a:rPr lang="en-US" sz="1200" b="1" dirty="0" smtClean="0">
                <a:latin typeface="Arial" pitchFamily="34" charset="0"/>
                <a:cs typeface="Arial" pitchFamily="34" charset="0"/>
              </a:rPr>
              <a:t> explosion detected by </a:t>
            </a:r>
            <a:r>
              <a:rPr lang="en-US" altLang="ar-JO" sz="1200" b="1" dirty="0" smtClean="0">
                <a:latin typeface="Arial" pitchFamily="34" charset="0"/>
                <a:cs typeface="Arial" pitchFamily="34" charset="0"/>
              </a:rPr>
              <a:t>Jordan </a:t>
            </a:r>
            <a:r>
              <a:rPr lang="en-US" altLang="ar-JO" sz="1200" b="1" dirty="0">
                <a:latin typeface="Arial" pitchFamily="34" charset="0"/>
                <a:cs typeface="Arial" pitchFamily="34" charset="0"/>
              </a:rPr>
              <a:t>Seismological </a:t>
            </a:r>
            <a:r>
              <a:rPr lang="en-US" altLang="ar-JO" sz="1200" b="1" dirty="0" smtClean="0">
                <a:latin typeface="Arial" pitchFamily="34" charset="0"/>
                <a:cs typeface="Arial" pitchFamily="34" charset="0"/>
              </a:rPr>
              <a:t>Observatory, 24-08-2022 at 07:07:46 am</a:t>
            </a:r>
            <a:endParaRPr lang="ar-JO" sz="1200" b="1" dirty="0">
              <a:latin typeface="Arial" pitchFamily="34" charset="0"/>
              <a:cs typeface="Arial" pitchFamily="34" charset="0"/>
            </a:endParaRPr>
          </a:p>
        </p:txBody>
      </p:sp>
      <p:sp>
        <p:nvSpPr>
          <p:cNvPr id="8" name="Rectangle 7"/>
          <p:cNvSpPr/>
          <p:nvPr/>
        </p:nvSpPr>
        <p:spPr>
          <a:xfrm>
            <a:off x="209667" y="3917042"/>
            <a:ext cx="10477500" cy="2585323"/>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establishment of the Jordan National Data Centre (NDC) and utilization of the NDC in a box package software have enhanced event relocation capabilities and strengthened seismic data analysis.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AS056 Tal-</a:t>
            </a:r>
            <a:r>
              <a:rPr lang="en-US" dirty="0" err="1">
                <a:latin typeface="Arial" panose="020B0604020202020204" pitchFamily="34" charset="0"/>
                <a:cs typeface="Arial" panose="020B0604020202020204" pitchFamily="34" charset="0"/>
              </a:rPr>
              <a:t>Alasfar</a:t>
            </a:r>
            <a:r>
              <a:rPr lang="en-US" dirty="0">
                <a:latin typeface="Arial" panose="020B0604020202020204" pitchFamily="34" charset="0"/>
                <a:cs typeface="Arial" panose="020B0604020202020204" pitchFamily="34" charset="0"/>
              </a:rPr>
              <a:t> Station's continuous monitoring and maintenance of seismic waveform data have made significant contributions to the successful implementation of the Comprehensive Nuclear-Test-Ban Treaty (CTBT).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NDC's effective utilization of International Monitoring System (IMS) data and International Data Centre (IDC) products has improved access to and analysis of seismic data for comprehensive evaluation.</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50711" b="2483"/>
          <a:stretch/>
        </p:blipFill>
        <p:spPr>
          <a:xfrm>
            <a:off x="6874973" y="2337940"/>
            <a:ext cx="3104856" cy="1414024"/>
          </a:xfrm>
          <a:prstGeom prst="rect">
            <a:avLst/>
          </a:prstGeom>
        </p:spPr>
      </p:pic>
      <p:sp>
        <p:nvSpPr>
          <p:cNvPr id="16" name="Rectangle 15"/>
          <p:cNvSpPr/>
          <p:nvPr/>
        </p:nvSpPr>
        <p:spPr>
          <a:xfrm>
            <a:off x="8256653" y="1483537"/>
            <a:ext cx="2593829" cy="830997"/>
          </a:xfrm>
          <a:prstGeom prst="rect">
            <a:avLst/>
          </a:prstGeom>
        </p:spPr>
        <p:txBody>
          <a:bodyPr wrap="square">
            <a:spAutoFit/>
          </a:bodyPr>
          <a:lstStyle/>
          <a:p>
            <a:pPr algn="just"/>
            <a:r>
              <a:rPr lang="en-US" sz="1200" b="1" dirty="0" smtClean="0">
                <a:latin typeface="Arial" pitchFamily="34" charset="0"/>
                <a:cs typeface="Arial" pitchFamily="34" charset="0"/>
              </a:rPr>
              <a:t>Al- </a:t>
            </a:r>
            <a:r>
              <a:rPr lang="en-US" sz="1200" b="1" dirty="0">
                <a:latin typeface="Arial" pitchFamily="34" charset="0"/>
                <a:cs typeface="Arial" pitchFamily="34" charset="0"/>
              </a:rPr>
              <a:t>shadiyah phosphate </a:t>
            </a:r>
            <a:r>
              <a:rPr lang="en-US" sz="1200" b="1" dirty="0" smtClean="0">
                <a:latin typeface="Arial" pitchFamily="34" charset="0"/>
                <a:cs typeface="Arial" pitchFamily="34" charset="0"/>
              </a:rPr>
              <a:t>explosion detected by </a:t>
            </a:r>
            <a:r>
              <a:rPr lang="en-US" altLang="ar-JO" sz="1200" b="1" dirty="0" smtClean="0">
                <a:latin typeface="Arial" pitchFamily="34" charset="0"/>
                <a:cs typeface="Arial" pitchFamily="34" charset="0"/>
              </a:rPr>
              <a:t>Jordan </a:t>
            </a:r>
            <a:r>
              <a:rPr lang="en-US" altLang="ar-JO" sz="1200" b="1" dirty="0">
                <a:latin typeface="Arial" pitchFamily="34" charset="0"/>
                <a:cs typeface="Arial" pitchFamily="34" charset="0"/>
              </a:rPr>
              <a:t>Seismological </a:t>
            </a:r>
            <a:r>
              <a:rPr lang="en-US" altLang="ar-JO" sz="1200" b="1" dirty="0" smtClean="0">
                <a:latin typeface="Arial" pitchFamily="34" charset="0"/>
                <a:cs typeface="Arial" pitchFamily="34" charset="0"/>
              </a:rPr>
              <a:t>Observatory, 17-08-2022 at 10:33:55 am</a:t>
            </a:r>
            <a:endParaRPr lang="ar-JO" sz="1200" b="1" dirty="0">
              <a:latin typeface="Arial" pitchFamily="34" charset="0"/>
              <a:cs typeface="Arial" pitchFamily="34" charset="0"/>
            </a:endParaRPr>
          </a:p>
        </p:txBody>
      </p:sp>
      <p:pic>
        <p:nvPicPr>
          <p:cNvPr id="17" name="Picture 2" descr="F:\IRBD\JPG.jpg"/>
          <p:cNvPicPr>
            <a:picLocks noChangeAspect="1" noChangeArrowheads="1"/>
          </p:cNvPicPr>
          <p:nvPr/>
        </p:nvPicPr>
        <p:blipFill rotWithShape="1">
          <a:blip r:embed="rId4">
            <a:extLst>
              <a:ext uri="{28A0092B-C50C-407E-A947-70E740481C1C}">
                <a14:useLocalDpi xmlns:a14="http://schemas.microsoft.com/office/drawing/2010/main" val="0"/>
              </a:ext>
            </a:extLst>
          </a:blip>
          <a:srcRect t="50999"/>
          <a:stretch/>
        </p:blipFill>
        <p:spPr bwMode="auto">
          <a:xfrm>
            <a:off x="1932843" y="2304858"/>
            <a:ext cx="3218954" cy="144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Capacity Building and Technical Assistance Cooperation in Jordan National Data Centre</a:t>
            </a: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P5.3-422</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05" y="272465"/>
            <a:ext cx="1642946" cy="559293"/>
          </a:xfrm>
          <a:prstGeom prst="rect">
            <a:avLst/>
          </a:prstGeom>
        </p:spPr>
      </p:pic>
      <p:sp>
        <p:nvSpPr>
          <p:cNvPr id="9" name="Rectangle 8"/>
          <p:cNvSpPr/>
          <p:nvPr/>
        </p:nvSpPr>
        <p:spPr>
          <a:xfrm>
            <a:off x="0" y="1166160"/>
            <a:ext cx="10566400" cy="4616648"/>
          </a:xfrm>
          <a:prstGeom prst="rect">
            <a:avLst/>
          </a:prstGeom>
        </p:spPr>
        <p:txBody>
          <a:bodyPr wrap="square">
            <a:spAutoFit/>
          </a:bodyPr>
          <a:lstStyle/>
          <a:p>
            <a:pPr algn="just"/>
            <a:r>
              <a:rPr lang="en-US" sz="2000" b="1" dirty="0" smtClean="0">
                <a:latin typeface="Arial" panose="020B0604020202020204" pitchFamily="34" charset="0"/>
                <a:cs typeface="Arial" panose="020B0604020202020204" pitchFamily="34" charset="0"/>
              </a:rPr>
              <a:t>Conclusion</a:t>
            </a:r>
          </a:p>
          <a:p>
            <a:pPr algn="just"/>
            <a:endParaRPr lang="en-US" sz="1000"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Jordan NDC's establishment and development support the implementation of the CTBT, reflecting Jordan's commitment to nuclear non-proliferation</a:t>
            </a:r>
            <a:r>
              <a:rPr lang="en-US"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By </a:t>
            </a:r>
            <a:r>
              <a:rPr lang="en-US" sz="2000" dirty="0" err="1" smtClean="0">
                <a:latin typeface="Arial" panose="020B0604020202020204" pitchFamily="34" charset="0"/>
                <a:cs typeface="Arial" panose="020B0604020202020204" pitchFamily="34" charset="0"/>
              </a:rPr>
              <a:t>utilizaing</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NDC in a box package software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continuously monitoring seismic activities, the NDC enhances event relocation capabilities and contributes to the global effort of maintaining peace and security</a:t>
            </a:r>
            <a:r>
              <a:rPr lang="en-US"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By effectively accessing and analyzing seismic data, the Jordan NDC plays a crucial role in regional and global efforts towards nuclear disarmament and non-proliferation. Its contributions to the verification and monitoring of nuclear test ban activities are essential for maintaining global peace and security.</a:t>
            </a:r>
          </a:p>
          <a:p>
            <a:pPr marL="342900" indent="-342900" algn="just">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In conclusion, the Jordan NDC, through its capacity-building systems, advanced software utilization, and continuous monitoring efforts, demonstrates Jordan's commitment to the CTBT and its vital role in strengthening the global nuclear non-proliferation regime.</a:t>
            </a: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3721</TotalTime>
  <Words>1017</Words>
  <Application>Microsoft Office PowerPoint</Application>
  <PresentationFormat>Widescreen</PresentationFormat>
  <Paragraphs>86</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murad alhmaimat</cp:lastModifiedBy>
  <cp:revision>82</cp:revision>
  <dcterms:created xsi:type="dcterms:W3CDTF">2023-04-18T13:25:54Z</dcterms:created>
  <dcterms:modified xsi:type="dcterms:W3CDTF">2023-06-11T10:22:37Z</dcterms:modified>
</cp:coreProperties>
</file>