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AT"/>
    </a:defPPr>
    <a:lvl1pPr marL="0" algn="l" defTabSz="914026" rtl="0" eaLnBrk="1" latinLnBrk="0" hangingPunct="1">
      <a:defRPr sz="1800" kern="1200">
        <a:solidFill>
          <a:schemeClr val="tx1"/>
        </a:solidFill>
        <a:latin typeface="+mn-lt"/>
        <a:ea typeface="+mn-ea"/>
        <a:cs typeface="+mn-cs"/>
      </a:defRPr>
    </a:lvl1pPr>
    <a:lvl2pPr marL="457013" algn="l" defTabSz="914026" rtl="0" eaLnBrk="1" latinLnBrk="0" hangingPunct="1">
      <a:defRPr sz="1800" kern="1200">
        <a:solidFill>
          <a:schemeClr val="tx1"/>
        </a:solidFill>
        <a:latin typeface="+mn-lt"/>
        <a:ea typeface="+mn-ea"/>
        <a:cs typeface="+mn-cs"/>
      </a:defRPr>
    </a:lvl2pPr>
    <a:lvl3pPr marL="914026" algn="l" defTabSz="914026" rtl="0" eaLnBrk="1" latinLnBrk="0" hangingPunct="1">
      <a:defRPr sz="1800" kern="1200">
        <a:solidFill>
          <a:schemeClr val="tx1"/>
        </a:solidFill>
        <a:latin typeface="+mn-lt"/>
        <a:ea typeface="+mn-ea"/>
        <a:cs typeface="+mn-cs"/>
      </a:defRPr>
    </a:lvl3pPr>
    <a:lvl4pPr marL="1371039" algn="l" defTabSz="914026" rtl="0" eaLnBrk="1" latinLnBrk="0" hangingPunct="1">
      <a:defRPr sz="1800" kern="1200">
        <a:solidFill>
          <a:schemeClr val="tx1"/>
        </a:solidFill>
        <a:latin typeface="+mn-lt"/>
        <a:ea typeface="+mn-ea"/>
        <a:cs typeface="+mn-cs"/>
      </a:defRPr>
    </a:lvl4pPr>
    <a:lvl5pPr marL="1828053" algn="l" defTabSz="914026" rtl="0" eaLnBrk="1" latinLnBrk="0" hangingPunct="1">
      <a:defRPr sz="1800" kern="1200">
        <a:solidFill>
          <a:schemeClr val="tx1"/>
        </a:solidFill>
        <a:latin typeface="+mn-lt"/>
        <a:ea typeface="+mn-ea"/>
        <a:cs typeface="+mn-cs"/>
      </a:defRPr>
    </a:lvl5pPr>
    <a:lvl6pPr marL="2285065" algn="l" defTabSz="914026" rtl="0" eaLnBrk="1" latinLnBrk="0" hangingPunct="1">
      <a:defRPr sz="1800" kern="1200">
        <a:solidFill>
          <a:schemeClr val="tx1"/>
        </a:solidFill>
        <a:latin typeface="+mn-lt"/>
        <a:ea typeface="+mn-ea"/>
        <a:cs typeface="+mn-cs"/>
      </a:defRPr>
    </a:lvl6pPr>
    <a:lvl7pPr marL="2742079" algn="l" defTabSz="914026" rtl="0" eaLnBrk="1" latinLnBrk="0" hangingPunct="1">
      <a:defRPr sz="1800" kern="1200">
        <a:solidFill>
          <a:schemeClr val="tx1"/>
        </a:solidFill>
        <a:latin typeface="+mn-lt"/>
        <a:ea typeface="+mn-ea"/>
        <a:cs typeface="+mn-cs"/>
      </a:defRPr>
    </a:lvl7pPr>
    <a:lvl8pPr marL="3199092" algn="l" defTabSz="914026" rtl="0" eaLnBrk="1" latinLnBrk="0" hangingPunct="1">
      <a:defRPr sz="1800" kern="1200">
        <a:solidFill>
          <a:schemeClr val="tx1"/>
        </a:solidFill>
        <a:latin typeface="+mn-lt"/>
        <a:ea typeface="+mn-ea"/>
        <a:cs typeface="+mn-cs"/>
      </a:defRPr>
    </a:lvl8pPr>
    <a:lvl9pPr marL="3656105" algn="l" defTabSz="91402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5F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7"/>
    <p:restoredTop sz="96374" autoAdjust="0"/>
  </p:normalViewPr>
  <p:slideViewPr>
    <p:cSldViewPr snapToGrid="0">
      <p:cViewPr>
        <p:scale>
          <a:sx n="100" d="100"/>
          <a:sy n="100" d="100"/>
        </p:scale>
        <p:origin x="1134"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65268-22D3-4C31-AAEC-D5A44DB08C5D}" type="datetimeFigureOut">
              <a:rPr lang="en-AE" smtClean="0"/>
              <a:t>13/06/2023</a:t>
            </a:fld>
            <a:endParaRPr lang="en-A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A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887F2-0ED1-48C6-823C-ABAFBB18876E}" type="slidenum">
              <a:rPr lang="en-AE" smtClean="0"/>
              <a:t>‹Nº›</a:t>
            </a:fld>
            <a:endParaRPr lang="en-AE"/>
          </a:p>
        </p:txBody>
      </p:sp>
    </p:spTree>
    <p:extLst>
      <p:ext uri="{BB962C8B-B14F-4D97-AF65-F5344CB8AC3E}">
        <p14:creationId xmlns:p14="http://schemas.microsoft.com/office/powerpoint/2010/main" val="196233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AE" dirty="0"/>
              <a:t> </a:t>
            </a:r>
          </a:p>
        </p:txBody>
      </p:sp>
      <p:sp>
        <p:nvSpPr>
          <p:cNvPr id="4" name="Marcador de número de diapositiva 3"/>
          <p:cNvSpPr>
            <a:spLocks noGrp="1"/>
          </p:cNvSpPr>
          <p:nvPr>
            <p:ph type="sldNum" sz="quarter" idx="5"/>
          </p:nvPr>
        </p:nvSpPr>
        <p:spPr/>
        <p:txBody>
          <a:bodyPr/>
          <a:lstStyle/>
          <a:p>
            <a:fld id="{693887F2-0ED1-48C6-823C-ABAFBB18876E}" type="slidenum">
              <a:rPr lang="en-AE" smtClean="0"/>
              <a:t>1</a:t>
            </a:fld>
            <a:endParaRPr lang="en-AE"/>
          </a:p>
        </p:txBody>
      </p:sp>
    </p:spTree>
    <p:extLst>
      <p:ext uri="{BB962C8B-B14F-4D97-AF65-F5344CB8AC3E}">
        <p14:creationId xmlns:p14="http://schemas.microsoft.com/office/powerpoint/2010/main" val="33782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4" indent="0" algn="ctr">
              <a:buNone/>
              <a:defRPr sz="2000"/>
            </a:lvl2pPr>
            <a:lvl3pPr marL="914368" indent="0" algn="ctr">
              <a:buNone/>
              <a:defRPr sz="1800"/>
            </a:lvl3pPr>
            <a:lvl4pPr marL="1371553" indent="0" algn="ctr">
              <a:buNone/>
              <a:defRPr sz="1600"/>
            </a:lvl4pPr>
            <a:lvl5pPr marL="1828737" indent="0" algn="ctr">
              <a:buNone/>
              <a:defRPr sz="1600"/>
            </a:lvl5pPr>
            <a:lvl6pPr marL="2285921" indent="0" algn="ctr">
              <a:buNone/>
              <a:defRPr sz="1600"/>
            </a:lvl6pPr>
            <a:lvl7pPr marL="2743105" indent="0" algn="ctr">
              <a:buNone/>
              <a:defRPr sz="1600"/>
            </a:lvl7pPr>
            <a:lvl8pPr marL="3200289" indent="0" algn="ctr">
              <a:buNone/>
              <a:defRPr sz="1600"/>
            </a:lvl8pPr>
            <a:lvl9pPr marL="3657473"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7"/>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1"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7"/>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41"/>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7"/>
            <a:ext cx="10515600" cy="1500187"/>
          </a:xfrm>
          <a:prstGeom prst="rect">
            <a:avLst/>
          </a:prstGeom>
        </p:spPr>
        <p:txBody>
          <a:bodyPr/>
          <a:lstStyle>
            <a:lvl1pPr marL="0" indent="0">
              <a:buNone/>
              <a:defRPr sz="2400">
                <a:solidFill>
                  <a:schemeClr val="tx1">
                    <a:tint val="75000"/>
                  </a:schemeClr>
                </a:solidFill>
              </a:defRPr>
            </a:lvl1pPr>
            <a:lvl2pPr marL="457184" indent="0">
              <a:buNone/>
              <a:defRPr sz="2000">
                <a:solidFill>
                  <a:schemeClr val="tx1">
                    <a:tint val="75000"/>
                  </a:schemeClr>
                </a:solidFill>
              </a:defRPr>
            </a:lvl2pPr>
            <a:lvl3pPr marL="914368" indent="0">
              <a:buNone/>
              <a:defRPr sz="1800">
                <a:solidFill>
                  <a:schemeClr val="tx1">
                    <a:tint val="75000"/>
                  </a:schemeClr>
                </a:solidFill>
              </a:defRPr>
            </a:lvl3pPr>
            <a:lvl4pPr marL="1371553" indent="0">
              <a:buNone/>
              <a:defRPr sz="1600">
                <a:solidFill>
                  <a:schemeClr val="tx1">
                    <a:tint val="75000"/>
                  </a:schemeClr>
                </a:solidFill>
              </a:defRPr>
            </a:lvl4pPr>
            <a:lvl5pPr marL="1828737" indent="0">
              <a:buNone/>
              <a:defRPr sz="1600">
                <a:solidFill>
                  <a:schemeClr val="tx1">
                    <a:tint val="75000"/>
                  </a:schemeClr>
                </a:solidFill>
              </a:defRPr>
            </a:lvl5pPr>
            <a:lvl6pPr marL="2285921" indent="0">
              <a:buNone/>
              <a:defRPr sz="1600">
                <a:solidFill>
                  <a:schemeClr val="tx1">
                    <a:tint val="75000"/>
                  </a:schemeClr>
                </a:solidFill>
              </a:defRPr>
            </a:lvl6pPr>
            <a:lvl7pPr marL="2743105" indent="0">
              <a:buNone/>
              <a:defRPr sz="1600">
                <a:solidFill>
                  <a:schemeClr val="tx1">
                    <a:tint val="75000"/>
                  </a:schemeClr>
                </a:solidFill>
              </a:defRPr>
            </a:lvl7pPr>
            <a:lvl8pPr marL="3200289" indent="0">
              <a:buNone/>
              <a:defRPr sz="1600">
                <a:solidFill>
                  <a:schemeClr val="tx1">
                    <a:tint val="75000"/>
                  </a:schemeClr>
                </a:solidFill>
              </a:defRPr>
            </a:lvl8pPr>
            <a:lvl9pPr marL="365747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7"/>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1"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06/13/2023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7"/>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91" y="1681163"/>
            <a:ext cx="5157787" cy="823912"/>
          </a:xfrm>
          <a:prstGeom prst="rect">
            <a:avLst/>
          </a:prstGeo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1" indent="0">
              <a:buNone/>
              <a:defRPr sz="1600" b="1"/>
            </a:lvl6pPr>
            <a:lvl7pPr marL="2743105" indent="0">
              <a:buNone/>
              <a:defRPr sz="1600" b="1"/>
            </a:lvl7pPr>
            <a:lvl8pPr marL="3200289" indent="0">
              <a:buNone/>
              <a:defRPr sz="1600" b="1"/>
            </a:lvl8pPr>
            <a:lvl9pPr marL="365747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91"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1" indent="0">
              <a:buNone/>
              <a:defRPr sz="1600" b="1"/>
            </a:lvl6pPr>
            <a:lvl7pPr marL="2743105" indent="0">
              <a:buNone/>
              <a:defRPr sz="1600" b="1"/>
            </a:lvl7pPr>
            <a:lvl8pPr marL="3200289" indent="0">
              <a:buNone/>
              <a:defRPr sz="1600" b="1"/>
            </a:lvl8pPr>
            <a:lvl9pPr marL="365747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06/13/2023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06/13/2023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06/13/2023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90"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8"/>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90" y="2057400"/>
            <a:ext cx="3932237" cy="3811588"/>
          </a:xfrm>
          <a:prstGeom prst="rect">
            <a:avLst/>
          </a:prstGeom>
        </p:spPr>
        <p:txBody>
          <a:bodyPr/>
          <a:lstStyle>
            <a:lvl1pPr marL="0" indent="0">
              <a:buNone/>
              <a:defRPr sz="1600"/>
            </a:lvl1pPr>
            <a:lvl2pPr marL="457184" indent="0">
              <a:buNone/>
              <a:defRPr sz="1400"/>
            </a:lvl2pPr>
            <a:lvl3pPr marL="914368" indent="0">
              <a:buNone/>
              <a:defRPr sz="1200"/>
            </a:lvl3pPr>
            <a:lvl4pPr marL="1371553" indent="0">
              <a:buNone/>
              <a:defRPr sz="1000"/>
            </a:lvl4pPr>
            <a:lvl5pPr marL="1828737" indent="0">
              <a:buNone/>
              <a:defRPr sz="1000"/>
            </a:lvl5pPr>
            <a:lvl6pPr marL="2285921" indent="0">
              <a:buNone/>
              <a:defRPr sz="1000"/>
            </a:lvl6pPr>
            <a:lvl7pPr marL="2743105" indent="0">
              <a:buNone/>
              <a:defRPr sz="1000"/>
            </a:lvl7pPr>
            <a:lvl8pPr marL="3200289" indent="0">
              <a:buNone/>
              <a:defRPr sz="1000"/>
            </a:lvl8pPr>
            <a:lvl9pPr marL="365747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06/13/2023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90"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8"/>
            <a:ext cx="6172200" cy="4873625"/>
          </a:xfrm>
          <a:prstGeom prst="rect">
            <a:avLst/>
          </a:prstGeo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1" indent="0">
              <a:buNone/>
              <a:defRPr sz="2000"/>
            </a:lvl6pPr>
            <a:lvl7pPr marL="2743105" indent="0">
              <a:buNone/>
              <a:defRPr sz="2000"/>
            </a:lvl7pPr>
            <a:lvl8pPr marL="3200289" indent="0">
              <a:buNone/>
              <a:defRPr sz="2000"/>
            </a:lvl8pPr>
            <a:lvl9pPr marL="3657473"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90" y="2057400"/>
            <a:ext cx="3932237" cy="3811588"/>
          </a:xfrm>
          <a:prstGeom prst="rect">
            <a:avLst/>
          </a:prstGeom>
        </p:spPr>
        <p:txBody>
          <a:bodyPr/>
          <a:lstStyle>
            <a:lvl1pPr marL="0" indent="0">
              <a:buNone/>
              <a:defRPr sz="1600"/>
            </a:lvl1pPr>
            <a:lvl2pPr marL="457184" indent="0">
              <a:buNone/>
              <a:defRPr sz="1400"/>
            </a:lvl2pPr>
            <a:lvl3pPr marL="914368" indent="0">
              <a:buNone/>
              <a:defRPr sz="1200"/>
            </a:lvl3pPr>
            <a:lvl4pPr marL="1371553" indent="0">
              <a:buNone/>
              <a:defRPr sz="1000"/>
            </a:lvl4pPr>
            <a:lvl5pPr marL="1828737" indent="0">
              <a:buNone/>
              <a:defRPr sz="1000"/>
            </a:lvl5pPr>
            <a:lvl6pPr marL="2285921" indent="0">
              <a:buNone/>
              <a:defRPr sz="1000"/>
            </a:lvl6pPr>
            <a:lvl7pPr marL="2743105" indent="0">
              <a:buNone/>
              <a:defRPr sz="1000"/>
            </a:lvl7pPr>
            <a:lvl8pPr marL="3200289" indent="0">
              <a:buNone/>
              <a:defRPr sz="1000"/>
            </a:lvl8pPr>
            <a:lvl9pPr marL="365747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06/13/2023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2"/>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4" y="806453"/>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874"/>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874"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874"/>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6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2" indent="-228592" algn="l" defTabSz="91436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6" indent="-228592" algn="l" defTabSz="91436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1" indent="-228592" algn="l" defTabSz="91436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5"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29"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13"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97"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81"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66"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1" algn="l" defTabSz="914368" rtl="0" eaLnBrk="1" latinLnBrk="0" hangingPunct="1">
        <a:defRPr sz="1800" kern="1200">
          <a:solidFill>
            <a:schemeClr val="tx1"/>
          </a:solidFill>
          <a:latin typeface="+mn-lt"/>
          <a:ea typeface="+mn-ea"/>
          <a:cs typeface="+mn-cs"/>
        </a:defRPr>
      </a:lvl6pPr>
      <a:lvl7pPr marL="2743105" algn="l" defTabSz="914368" rtl="0" eaLnBrk="1" latinLnBrk="0" hangingPunct="1">
        <a:defRPr sz="1800" kern="1200">
          <a:solidFill>
            <a:schemeClr val="tx1"/>
          </a:solidFill>
          <a:latin typeface="+mn-lt"/>
          <a:ea typeface="+mn-ea"/>
          <a:cs typeface="+mn-cs"/>
        </a:defRPr>
      </a:lvl7pPr>
      <a:lvl8pPr marL="3200289" algn="l" defTabSz="914368" rtl="0" eaLnBrk="1" latinLnBrk="0" hangingPunct="1">
        <a:defRPr sz="1800" kern="1200">
          <a:solidFill>
            <a:schemeClr val="tx1"/>
          </a:solidFill>
          <a:latin typeface="+mn-lt"/>
          <a:ea typeface="+mn-ea"/>
          <a:cs typeface="+mn-cs"/>
        </a:defRPr>
      </a:lvl8pPr>
      <a:lvl9pPr marL="3657473"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jpeg"/><Relationship Id="rId20" Type="http://schemas.openxmlformats.org/officeDocument/2006/relationships/image" Target="../media/image20.png"/><Relationship Id="rId29"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png"/><Relationship Id="rId27"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C982E7B-4432-50A3-AC3A-6CB90A355286}"/>
              </a:ext>
            </a:extLst>
          </p:cNvPr>
          <p:cNvPicPr>
            <a:picLocks noChangeAspect="1"/>
          </p:cNvPicPr>
          <p:nvPr/>
        </p:nvPicPr>
        <p:blipFill rotWithShape="1">
          <a:blip r:embed="rId3"/>
          <a:srcRect b="22050"/>
          <a:stretch/>
        </p:blipFill>
        <p:spPr>
          <a:xfrm>
            <a:off x="2217175" y="4464068"/>
            <a:ext cx="1683268" cy="1106298"/>
          </a:xfrm>
          <a:prstGeom prst="rect">
            <a:avLst/>
          </a:prstGeom>
        </p:spPr>
      </p:pic>
      <p:grpSp>
        <p:nvGrpSpPr>
          <p:cNvPr id="37" name="Grupo 36">
            <a:extLst>
              <a:ext uri="{FF2B5EF4-FFF2-40B4-BE49-F238E27FC236}">
                <a16:creationId xmlns:a16="http://schemas.microsoft.com/office/drawing/2014/main" id="{53D43815-6633-D831-DCEA-463AFAC1D468}"/>
              </a:ext>
            </a:extLst>
          </p:cNvPr>
          <p:cNvGrpSpPr/>
          <p:nvPr/>
        </p:nvGrpSpPr>
        <p:grpSpPr>
          <a:xfrm>
            <a:off x="1018519" y="4431225"/>
            <a:ext cx="2325003" cy="2430670"/>
            <a:chOff x="202456" y="1643743"/>
            <a:chExt cx="4728773" cy="5214257"/>
          </a:xfrm>
        </p:grpSpPr>
        <p:pic>
          <p:nvPicPr>
            <p:cNvPr id="38" name="Imagen 37">
              <a:extLst>
                <a:ext uri="{FF2B5EF4-FFF2-40B4-BE49-F238E27FC236}">
                  <a16:creationId xmlns:a16="http://schemas.microsoft.com/office/drawing/2014/main" id="{AB40FF0B-90F1-D936-F774-C547F3272A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381" b="4127"/>
            <a:stretch/>
          </p:blipFill>
          <p:spPr>
            <a:xfrm>
              <a:off x="202456" y="1643743"/>
              <a:ext cx="4728773" cy="5214257"/>
            </a:xfrm>
            <a:prstGeom prst="rect">
              <a:avLst/>
            </a:prstGeom>
          </p:spPr>
        </p:pic>
        <p:pic>
          <p:nvPicPr>
            <p:cNvPr id="39" name="Imagen 38">
              <a:extLst>
                <a:ext uri="{FF2B5EF4-FFF2-40B4-BE49-F238E27FC236}">
                  <a16:creationId xmlns:a16="http://schemas.microsoft.com/office/drawing/2014/main" id="{90636A57-C3D4-7E89-B01C-D782013F9041}"/>
                </a:ext>
              </a:extLst>
            </p:cNvPr>
            <p:cNvPicPr>
              <a:picLocks noChangeAspect="1"/>
            </p:cNvPicPr>
            <p:nvPr/>
          </p:nvPicPr>
          <p:blipFill>
            <a:blip r:embed="rId5"/>
            <a:stretch>
              <a:fillRect/>
            </a:stretch>
          </p:blipFill>
          <p:spPr>
            <a:xfrm>
              <a:off x="1723000" y="6076599"/>
              <a:ext cx="157162" cy="157162"/>
            </a:xfrm>
            <a:prstGeom prst="rect">
              <a:avLst/>
            </a:prstGeom>
          </p:spPr>
        </p:pic>
      </p:grpSp>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8" y="825628"/>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1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1870867" y="4892"/>
            <a:ext cx="8547316" cy="1123384"/>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Improvements of Data Analysis by NDC - Bolivia Using IMS Stations and NDC in a Box Programs</a:t>
            </a:r>
          </a:p>
          <a:p>
            <a:pPr algn="ctr"/>
            <a:endParaRPr lang="pt-BR" sz="300" dirty="0">
              <a:solidFill>
                <a:schemeClr val="bg1"/>
              </a:solidFill>
              <a:latin typeface="Arial" panose="020B0604020202020204" pitchFamily="34" charset="0"/>
              <a:cs typeface="Arial" panose="020B0604020202020204" pitchFamily="34" charset="0"/>
            </a:endParaRPr>
          </a:p>
          <a:p>
            <a:pPr algn="ctr"/>
            <a:r>
              <a:rPr lang="pt-BR" sz="1400" dirty="0">
                <a:solidFill>
                  <a:schemeClr val="bg1"/>
                </a:solidFill>
                <a:latin typeface="Arial" panose="020B0604020202020204" pitchFamily="34" charset="0"/>
                <a:cs typeface="Arial" panose="020B0604020202020204" pitchFamily="34" charset="0"/>
              </a:rPr>
              <a:t>Nieto M., Fernandez G., Tintaya R., Condori F.</a:t>
            </a:r>
          </a:p>
          <a:p>
            <a:pPr algn="ctr"/>
            <a:r>
              <a:rPr lang="es-BO" sz="1400" dirty="0">
                <a:solidFill>
                  <a:schemeClr val="bg1"/>
                </a:solidFill>
                <a:latin typeface="Arial" panose="020B0604020202020204" pitchFamily="34" charset="0"/>
                <a:cs typeface="Arial" panose="020B0604020202020204" pitchFamily="34" charset="0"/>
              </a:rPr>
              <a:t>Observatorio San Calixto</a:t>
            </a:r>
            <a:endParaRPr lang="en-AT" sz="1400" dirty="0">
              <a:solidFill>
                <a:schemeClr val="bg1"/>
              </a:solidFill>
              <a:latin typeface="Arial" panose="020B0604020202020204" pitchFamily="34" charset="0"/>
              <a:cs typeface="Arial" panose="020B0604020202020204" pitchFamily="34" charset="0"/>
            </a:endParaRPr>
          </a:p>
        </p:txBody>
      </p:sp>
      <p:sp>
        <p:nvSpPr>
          <p:cNvPr id="49" name="Rounded Rectangle 2">
            <a:extLst>
              <a:ext uri="{FF2B5EF4-FFF2-40B4-BE49-F238E27FC236}">
                <a16:creationId xmlns:a16="http://schemas.microsoft.com/office/drawing/2014/main" id="{9253556B-8E68-E8C9-7D97-4FF9D0F6C3C1}"/>
              </a:ext>
            </a:extLst>
          </p:cNvPr>
          <p:cNvSpPr/>
          <p:nvPr/>
        </p:nvSpPr>
        <p:spPr bwMode="auto">
          <a:xfrm>
            <a:off x="9995298" y="652268"/>
            <a:ext cx="968387" cy="238238"/>
          </a:xfrm>
          <a:prstGeom prst="roundRect">
            <a:avLst/>
          </a:prstGeom>
          <a:noFill/>
          <a:ln w="9525" cap="flat" cmpd="sng" algn="ctr">
            <a:noFill/>
            <a:prstDash val="solid"/>
            <a:round/>
            <a:headEnd type="none" w="med" len="med"/>
            <a:tailEnd type="none" w="med" len="med"/>
          </a:ln>
          <a:effectLst/>
        </p:spPr>
        <p:txBody>
          <a:bodyPr vert="horz" wrap="square" lIns="91317" tIns="45664" rIns="91317" bIns="45664" numCol="1" rtlCol="0" anchor="t" anchorCtr="0" compatLnSpc="1">
            <a:prstTxWarp prst="textNoShape">
              <a:avLst/>
            </a:prstTxWarp>
            <a:spAutoFit/>
          </a:bodyPr>
          <a:lstStyle/>
          <a:p>
            <a:pPr marL="0" marR="0" indent="0" algn="just" defTabSz="915988" rtl="0" eaLnBrk="0" fontAlgn="base" latinLnBrk="0" hangingPunct="0">
              <a:lnSpc>
                <a:spcPct val="100000"/>
              </a:lnSpc>
              <a:spcBef>
                <a:spcPct val="0"/>
              </a:spcBef>
              <a:spcAft>
                <a:spcPct val="0"/>
              </a:spcAft>
              <a:buClrTx/>
              <a:buSzTx/>
              <a:buFontTx/>
              <a:buNone/>
              <a:tabLst/>
            </a:pPr>
            <a:r>
              <a:rPr lang="en-US" sz="800" b="1" dirty="0">
                <a:latin typeface="Arial" panose="020B0604020202020204" pitchFamily="34" charset="0"/>
                <a:cs typeface="Arial" panose="020B0604020202020204" pitchFamily="34" charset="0"/>
              </a:rPr>
              <a:t>P1.2-462</a:t>
            </a:r>
          </a:p>
        </p:txBody>
      </p:sp>
      <p:sp>
        <p:nvSpPr>
          <p:cNvPr id="51" name="TextBox 5">
            <a:extLst>
              <a:ext uri="{FF2B5EF4-FFF2-40B4-BE49-F238E27FC236}">
                <a16:creationId xmlns:a16="http://schemas.microsoft.com/office/drawing/2014/main" id="{81ACB43B-E604-EAA8-36CD-35F711D58372}"/>
              </a:ext>
            </a:extLst>
          </p:cNvPr>
          <p:cNvSpPr txBox="1"/>
          <p:nvPr/>
        </p:nvSpPr>
        <p:spPr>
          <a:xfrm>
            <a:off x="10899631" y="845661"/>
            <a:ext cx="979122" cy="33855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ea typeface="Avenir Book" charset="0"/>
                <a:cs typeface="Arial" panose="020B0604020202020204" pitchFamily="34" charset="0"/>
              </a:rPr>
              <a:t>P5.3-451</a:t>
            </a:r>
          </a:p>
          <a:p>
            <a:pPr algn="ctr"/>
            <a:endParaRPr lang="en-GB" sz="800" dirty="0">
              <a:solidFill>
                <a:schemeClr val="bg1"/>
              </a:solidFill>
              <a:latin typeface="Arial" panose="020B0604020202020204" pitchFamily="34" charset="0"/>
              <a:ea typeface="Avenir Book" charset="0"/>
              <a:cs typeface="Arial" panose="020B0604020202020204" pitchFamily="34" charset="0"/>
            </a:endParaRPr>
          </a:p>
        </p:txBody>
      </p:sp>
      <p:pic>
        <p:nvPicPr>
          <p:cNvPr id="53" name="Imagen 52">
            <a:extLst>
              <a:ext uri="{FF2B5EF4-FFF2-40B4-BE49-F238E27FC236}">
                <a16:creationId xmlns:a16="http://schemas.microsoft.com/office/drawing/2014/main" id="{781132D5-4380-3015-6B19-EAF6C535E3FC}"/>
              </a:ext>
            </a:extLst>
          </p:cNvPr>
          <p:cNvPicPr>
            <a:picLocks noChangeAspect="1"/>
          </p:cNvPicPr>
          <p:nvPr/>
        </p:nvPicPr>
        <p:blipFill>
          <a:blip r:embed="rId6"/>
          <a:stretch>
            <a:fillRect/>
          </a:stretch>
        </p:blipFill>
        <p:spPr>
          <a:xfrm>
            <a:off x="10254513" y="-516577"/>
            <a:ext cx="589204" cy="277959"/>
          </a:xfrm>
          <a:prstGeom prst="rect">
            <a:avLst/>
          </a:prstGeom>
          <a:effectLst>
            <a:glow rad="25400">
              <a:schemeClr val="bg1">
                <a:lumMod val="85000"/>
                <a:alpha val="61000"/>
              </a:schemeClr>
            </a:glow>
          </a:effectLst>
        </p:spPr>
      </p:pic>
      <p:grpSp>
        <p:nvGrpSpPr>
          <p:cNvPr id="54" name="Grupo 53">
            <a:extLst>
              <a:ext uri="{FF2B5EF4-FFF2-40B4-BE49-F238E27FC236}">
                <a16:creationId xmlns:a16="http://schemas.microsoft.com/office/drawing/2014/main" id="{8146B72C-BC5C-DCBC-A1B2-F792C92447E3}"/>
              </a:ext>
            </a:extLst>
          </p:cNvPr>
          <p:cNvGrpSpPr/>
          <p:nvPr/>
        </p:nvGrpSpPr>
        <p:grpSpPr>
          <a:xfrm>
            <a:off x="0" y="1135211"/>
            <a:ext cx="3905041" cy="230990"/>
            <a:chOff x="8203" y="3703552"/>
            <a:chExt cx="13936397" cy="1030292"/>
          </a:xfrm>
        </p:grpSpPr>
        <p:pic>
          <p:nvPicPr>
            <p:cNvPr id="55" name="Imagen 54">
              <a:extLst>
                <a:ext uri="{FF2B5EF4-FFF2-40B4-BE49-F238E27FC236}">
                  <a16:creationId xmlns:a16="http://schemas.microsoft.com/office/drawing/2014/main" id="{11F3830C-7EA3-07CD-F131-559DB3080DC5}"/>
                </a:ext>
              </a:extLst>
            </p:cNvPr>
            <p:cNvPicPr>
              <a:picLocks noChangeAspect="1"/>
            </p:cNvPicPr>
            <p:nvPr/>
          </p:nvPicPr>
          <p:blipFill>
            <a:blip r:embed="rId7"/>
            <a:stretch>
              <a:fillRect/>
            </a:stretch>
          </p:blipFill>
          <p:spPr>
            <a:xfrm>
              <a:off x="8203" y="3703552"/>
              <a:ext cx="13936397" cy="1030292"/>
            </a:xfrm>
            <a:prstGeom prst="rect">
              <a:avLst/>
            </a:prstGeom>
          </p:spPr>
        </p:pic>
        <p:sp>
          <p:nvSpPr>
            <p:cNvPr id="56" name="CuadroTexto 55">
              <a:extLst>
                <a:ext uri="{FF2B5EF4-FFF2-40B4-BE49-F238E27FC236}">
                  <a16:creationId xmlns:a16="http://schemas.microsoft.com/office/drawing/2014/main" id="{52F2E8EB-3C6D-ADFC-92FC-17A952476F83}"/>
                </a:ext>
              </a:extLst>
            </p:cNvPr>
            <p:cNvSpPr txBox="1"/>
            <p:nvPr/>
          </p:nvSpPr>
          <p:spPr>
            <a:xfrm>
              <a:off x="8203" y="3741652"/>
              <a:ext cx="13928192" cy="960952"/>
            </a:xfrm>
            <a:prstGeom prst="rect">
              <a:avLst/>
            </a:prstGeom>
            <a:noFill/>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ABSTRACT</a:t>
              </a:r>
              <a:endParaRPr lang="es-BO" sz="800" dirty="0">
                <a:latin typeface="Arial" panose="020B0604020202020204" pitchFamily="34" charset="0"/>
                <a:cs typeface="Arial" panose="020B0604020202020204" pitchFamily="34" charset="0"/>
              </a:endParaRPr>
            </a:p>
          </p:txBody>
        </p:sp>
      </p:grpSp>
      <p:sp>
        <p:nvSpPr>
          <p:cNvPr id="57" name="CuadroTexto 56">
            <a:extLst>
              <a:ext uri="{FF2B5EF4-FFF2-40B4-BE49-F238E27FC236}">
                <a16:creationId xmlns:a16="http://schemas.microsoft.com/office/drawing/2014/main" id="{24135E50-B502-0C6F-EC06-5FD44BC16479}"/>
              </a:ext>
            </a:extLst>
          </p:cNvPr>
          <p:cNvSpPr txBox="1"/>
          <p:nvPr/>
        </p:nvSpPr>
        <p:spPr>
          <a:xfrm>
            <a:off x="40229" y="1414434"/>
            <a:ext cx="3902741" cy="2062103"/>
          </a:xfrm>
          <a:prstGeom prst="rect">
            <a:avLst/>
          </a:prstGeom>
          <a:noFill/>
        </p:spPr>
        <p:txBody>
          <a:bodyPr wrap="square" rtlCol="0">
            <a:spAutoFit/>
          </a:bodyPr>
          <a:lstStyle/>
          <a:p>
            <a:pPr algn="just"/>
            <a:r>
              <a:rPr lang="en-US" sz="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Since 2002, when Bolivian International Monitoring System (IMS) stations (IS08, LPAZ, and SIV) began transmitting data, the Bolivian National Data Centre (NDC) has made an effort to effectively participate in the verification regime of the Treaty using IMS stations and NDC in a box programs for integrating data acquisition, processing and analysis. Thanks to the different trainings of CTBTO, the real time integration of the local seismic stations IMS and Operations Support Centre has been carried out to monitor local, regional and global seismic and infrasonic events through the SeisComP4 acquisition system. All analysis of events data has been carried out, such as: daily routine, analysis of the Peru earthquake of May 26, 2022 using stations IS08, IS41, IS20 (infrasound), PS06, AS008, PS07, AS078, AS019, AS077 (seismic) and </a:t>
            </a:r>
            <a:r>
              <a:rPr lang="en-US" sz="8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Hunga</a:t>
            </a:r>
            <a:r>
              <a:rPr lang="en-US" sz="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Tonga-</a:t>
            </a:r>
            <a:r>
              <a:rPr lang="en-US" sz="8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Hunga</a:t>
            </a:r>
            <a:r>
              <a:rPr lang="en-US" sz="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8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Ha'apai</a:t>
            </a:r>
            <a:r>
              <a:rPr lang="en-US" sz="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volcano eruption January 15, 2022, through infrasound stations:</a:t>
            </a:r>
            <a:r>
              <a:rPr lang="nn-NO" sz="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I05AU, I07AU, I22FR, I36NZ, I39PW, I40PG and</a:t>
            </a:r>
            <a:r>
              <a:rPr lang="en-US" sz="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IS08. In addition, in recent years, all data analysis programs such as </a:t>
            </a:r>
            <a:r>
              <a:rPr lang="en-US" sz="8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Geotool</a:t>
            </a:r>
            <a:r>
              <a:rPr lang="en-US" sz="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DTK-GPMCC, DIVA, SeisComP4 have been updated so that NDC-Bolivia users can analyze data.</a:t>
            </a:r>
          </a:p>
          <a:p>
            <a:pPr algn="just"/>
            <a:endParaRPr lang="en-US" sz="800" dirty="0">
              <a:latin typeface="Arial" panose="020B0604020202020204" pitchFamily="34" charset="0"/>
              <a:cs typeface="Arial" panose="020B0604020202020204" pitchFamily="34" charset="0"/>
            </a:endParaRPr>
          </a:p>
        </p:txBody>
      </p:sp>
      <p:grpSp>
        <p:nvGrpSpPr>
          <p:cNvPr id="58" name="Grupo 57">
            <a:extLst>
              <a:ext uri="{FF2B5EF4-FFF2-40B4-BE49-F238E27FC236}">
                <a16:creationId xmlns:a16="http://schemas.microsoft.com/office/drawing/2014/main" id="{172DB99D-E461-6C9A-7293-18114179B6A3}"/>
              </a:ext>
            </a:extLst>
          </p:cNvPr>
          <p:cNvGrpSpPr/>
          <p:nvPr/>
        </p:nvGrpSpPr>
        <p:grpSpPr>
          <a:xfrm>
            <a:off x="-2299" y="3361042"/>
            <a:ext cx="3905041" cy="230990"/>
            <a:chOff x="8203" y="3703552"/>
            <a:chExt cx="13936397" cy="1030292"/>
          </a:xfrm>
        </p:grpSpPr>
        <p:pic>
          <p:nvPicPr>
            <p:cNvPr id="59" name="Imagen 58">
              <a:extLst>
                <a:ext uri="{FF2B5EF4-FFF2-40B4-BE49-F238E27FC236}">
                  <a16:creationId xmlns:a16="http://schemas.microsoft.com/office/drawing/2014/main" id="{801A5B5D-689F-3430-BA84-D16B95A89368}"/>
                </a:ext>
              </a:extLst>
            </p:cNvPr>
            <p:cNvPicPr>
              <a:picLocks noChangeAspect="1"/>
            </p:cNvPicPr>
            <p:nvPr/>
          </p:nvPicPr>
          <p:blipFill>
            <a:blip r:embed="rId7"/>
            <a:stretch>
              <a:fillRect/>
            </a:stretch>
          </p:blipFill>
          <p:spPr>
            <a:xfrm>
              <a:off x="8203" y="3703552"/>
              <a:ext cx="13936397" cy="1030292"/>
            </a:xfrm>
            <a:prstGeom prst="rect">
              <a:avLst/>
            </a:prstGeom>
          </p:spPr>
        </p:pic>
        <p:sp>
          <p:nvSpPr>
            <p:cNvPr id="60" name="CuadroTexto 59">
              <a:extLst>
                <a:ext uri="{FF2B5EF4-FFF2-40B4-BE49-F238E27FC236}">
                  <a16:creationId xmlns:a16="http://schemas.microsoft.com/office/drawing/2014/main" id="{978F8549-5003-AC56-5653-BDC65102294B}"/>
                </a:ext>
              </a:extLst>
            </p:cNvPr>
            <p:cNvSpPr txBox="1"/>
            <p:nvPr/>
          </p:nvSpPr>
          <p:spPr>
            <a:xfrm>
              <a:off x="8203" y="3741652"/>
              <a:ext cx="13928192" cy="960952"/>
            </a:xfrm>
            <a:prstGeom prst="rect">
              <a:avLst/>
            </a:prstGeom>
            <a:noFill/>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INTRODUCTION</a:t>
              </a:r>
              <a:endParaRPr lang="es-BO" sz="800" dirty="0">
                <a:latin typeface="Arial" panose="020B0604020202020204" pitchFamily="34" charset="0"/>
                <a:cs typeface="Arial" panose="020B0604020202020204" pitchFamily="34" charset="0"/>
              </a:endParaRPr>
            </a:p>
          </p:txBody>
        </p:sp>
      </p:grpSp>
      <p:sp>
        <p:nvSpPr>
          <p:cNvPr id="61" name="CuadroTexto 60">
            <a:extLst>
              <a:ext uri="{FF2B5EF4-FFF2-40B4-BE49-F238E27FC236}">
                <a16:creationId xmlns:a16="http://schemas.microsoft.com/office/drawing/2014/main" id="{CE87B305-DCAC-8074-A39F-28BF6A6D9C94}"/>
              </a:ext>
            </a:extLst>
          </p:cNvPr>
          <p:cNvSpPr txBox="1"/>
          <p:nvPr/>
        </p:nvSpPr>
        <p:spPr>
          <a:xfrm>
            <a:off x="-14934" y="3606116"/>
            <a:ext cx="3905041" cy="954107"/>
          </a:xfrm>
          <a:prstGeom prst="rect">
            <a:avLst/>
          </a:prstGeom>
          <a:noFill/>
        </p:spPr>
        <p:txBody>
          <a:bodyPr wrap="square" rtlCol="0">
            <a:spAutoFit/>
          </a:bodyPr>
          <a:lstStyle/>
          <a:p>
            <a:pPr algn="just"/>
            <a:r>
              <a:rPr lang="en-US" sz="800" dirty="0">
                <a:latin typeface="Arial" panose="020B0604020202020204" pitchFamily="34" charset="0"/>
                <a:cs typeface="Arial" panose="020B0604020202020204" pitchFamily="34" charset="0"/>
              </a:rPr>
              <a:t>Bolivia among the measures of implementation of the Comprehensive Nuclear Test Ban Treaty designates the San Calixto Observatory (OSC) as the National Data Center (NDC) to be part of the International Monitoring System (IMS). Bolivia contributes with 3 certified stations: a primary seismic station (LPAZ-PS06), an auxiliary seismic station (SIV- AS08) and an infrasound station (IS08) to the international monitoring network, which are integrated to the OSC Seismological Network.</a:t>
            </a:r>
            <a:endParaRPr lang="en-AE" sz="800" dirty="0">
              <a:latin typeface="Arial" panose="020B0604020202020204" pitchFamily="34" charset="0"/>
              <a:cs typeface="Arial" panose="020B0604020202020204" pitchFamily="34" charset="0"/>
            </a:endParaRPr>
          </a:p>
        </p:txBody>
      </p:sp>
      <p:grpSp>
        <p:nvGrpSpPr>
          <p:cNvPr id="68" name="Grupo 67">
            <a:extLst>
              <a:ext uri="{FF2B5EF4-FFF2-40B4-BE49-F238E27FC236}">
                <a16:creationId xmlns:a16="http://schemas.microsoft.com/office/drawing/2014/main" id="{786E94D6-8497-780C-EC13-96CBFDE6C6F3}"/>
              </a:ext>
            </a:extLst>
          </p:cNvPr>
          <p:cNvGrpSpPr/>
          <p:nvPr/>
        </p:nvGrpSpPr>
        <p:grpSpPr>
          <a:xfrm>
            <a:off x="4172130" y="2971339"/>
            <a:ext cx="3905041" cy="230990"/>
            <a:chOff x="8203" y="3703552"/>
            <a:chExt cx="13936397" cy="1030292"/>
          </a:xfrm>
        </p:grpSpPr>
        <p:pic>
          <p:nvPicPr>
            <p:cNvPr id="69" name="Imagen 68">
              <a:extLst>
                <a:ext uri="{FF2B5EF4-FFF2-40B4-BE49-F238E27FC236}">
                  <a16:creationId xmlns:a16="http://schemas.microsoft.com/office/drawing/2014/main" id="{5FE61E62-6527-2195-1054-F334D5E08D13}"/>
                </a:ext>
              </a:extLst>
            </p:cNvPr>
            <p:cNvPicPr>
              <a:picLocks noChangeAspect="1"/>
            </p:cNvPicPr>
            <p:nvPr/>
          </p:nvPicPr>
          <p:blipFill>
            <a:blip r:embed="rId7"/>
            <a:stretch>
              <a:fillRect/>
            </a:stretch>
          </p:blipFill>
          <p:spPr>
            <a:xfrm>
              <a:off x="8203" y="3703552"/>
              <a:ext cx="13936397" cy="1030292"/>
            </a:xfrm>
            <a:prstGeom prst="rect">
              <a:avLst/>
            </a:prstGeom>
          </p:spPr>
        </p:pic>
        <p:sp>
          <p:nvSpPr>
            <p:cNvPr id="70" name="CuadroTexto 69">
              <a:extLst>
                <a:ext uri="{FF2B5EF4-FFF2-40B4-BE49-F238E27FC236}">
                  <a16:creationId xmlns:a16="http://schemas.microsoft.com/office/drawing/2014/main" id="{C3DE92AE-CAB0-0A1D-2DDA-8341C957422B}"/>
                </a:ext>
              </a:extLst>
            </p:cNvPr>
            <p:cNvSpPr txBox="1"/>
            <p:nvPr/>
          </p:nvSpPr>
          <p:spPr>
            <a:xfrm>
              <a:off x="8203" y="3741652"/>
              <a:ext cx="13928192" cy="960952"/>
            </a:xfrm>
            <a:prstGeom prst="rect">
              <a:avLst/>
            </a:prstGeom>
            <a:noFill/>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RESULTS</a:t>
              </a:r>
              <a:endParaRPr lang="es-BO" sz="800" dirty="0">
                <a:latin typeface="Arial" panose="020B0604020202020204" pitchFamily="34" charset="0"/>
                <a:cs typeface="Arial" panose="020B0604020202020204" pitchFamily="34" charset="0"/>
              </a:endParaRPr>
            </a:p>
          </p:txBody>
        </p:sp>
      </p:grpSp>
      <p:grpSp>
        <p:nvGrpSpPr>
          <p:cNvPr id="73" name="Grupo 72">
            <a:extLst>
              <a:ext uri="{FF2B5EF4-FFF2-40B4-BE49-F238E27FC236}">
                <a16:creationId xmlns:a16="http://schemas.microsoft.com/office/drawing/2014/main" id="{017A574E-A308-3CB4-AF0F-2A37A1F2BD85}"/>
              </a:ext>
            </a:extLst>
          </p:cNvPr>
          <p:cNvGrpSpPr/>
          <p:nvPr/>
        </p:nvGrpSpPr>
        <p:grpSpPr>
          <a:xfrm>
            <a:off x="4173280" y="1134605"/>
            <a:ext cx="3905041" cy="230990"/>
            <a:chOff x="8203" y="3703552"/>
            <a:chExt cx="13936397" cy="1030292"/>
          </a:xfrm>
        </p:grpSpPr>
        <p:pic>
          <p:nvPicPr>
            <p:cNvPr id="74" name="Imagen 73">
              <a:extLst>
                <a:ext uri="{FF2B5EF4-FFF2-40B4-BE49-F238E27FC236}">
                  <a16:creationId xmlns:a16="http://schemas.microsoft.com/office/drawing/2014/main" id="{5E08BF64-47C7-0626-D170-DFC6DDE071B2}"/>
                </a:ext>
              </a:extLst>
            </p:cNvPr>
            <p:cNvPicPr>
              <a:picLocks noChangeAspect="1"/>
            </p:cNvPicPr>
            <p:nvPr/>
          </p:nvPicPr>
          <p:blipFill>
            <a:blip r:embed="rId7"/>
            <a:stretch>
              <a:fillRect/>
            </a:stretch>
          </p:blipFill>
          <p:spPr>
            <a:xfrm>
              <a:off x="8203" y="3703552"/>
              <a:ext cx="13936397" cy="1030292"/>
            </a:xfrm>
            <a:prstGeom prst="rect">
              <a:avLst/>
            </a:prstGeom>
          </p:spPr>
        </p:pic>
        <p:sp>
          <p:nvSpPr>
            <p:cNvPr id="75" name="CuadroTexto 74">
              <a:extLst>
                <a:ext uri="{FF2B5EF4-FFF2-40B4-BE49-F238E27FC236}">
                  <a16:creationId xmlns:a16="http://schemas.microsoft.com/office/drawing/2014/main" id="{3CF5A62A-2E3A-B406-D689-2090895A9D7E}"/>
                </a:ext>
              </a:extLst>
            </p:cNvPr>
            <p:cNvSpPr txBox="1"/>
            <p:nvPr/>
          </p:nvSpPr>
          <p:spPr>
            <a:xfrm>
              <a:off x="8203" y="3741652"/>
              <a:ext cx="13928192" cy="960952"/>
            </a:xfrm>
            <a:prstGeom prst="rect">
              <a:avLst/>
            </a:prstGeom>
            <a:noFill/>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METHODS</a:t>
              </a:r>
              <a:endParaRPr lang="es-BO" sz="800" dirty="0">
                <a:latin typeface="Arial" panose="020B0604020202020204" pitchFamily="34" charset="0"/>
                <a:cs typeface="Arial" panose="020B0604020202020204" pitchFamily="34" charset="0"/>
              </a:endParaRPr>
            </a:p>
          </p:txBody>
        </p:sp>
      </p:grpSp>
      <p:grpSp>
        <p:nvGrpSpPr>
          <p:cNvPr id="100" name="Grupo 99">
            <a:extLst>
              <a:ext uri="{FF2B5EF4-FFF2-40B4-BE49-F238E27FC236}">
                <a16:creationId xmlns:a16="http://schemas.microsoft.com/office/drawing/2014/main" id="{C5D13EDC-4430-3387-2824-65A2F291471E}"/>
              </a:ext>
            </a:extLst>
          </p:cNvPr>
          <p:cNvGrpSpPr/>
          <p:nvPr/>
        </p:nvGrpSpPr>
        <p:grpSpPr>
          <a:xfrm>
            <a:off x="23760" y="5668211"/>
            <a:ext cx="1309740" cy="1187253"/>
            <a:chOff x="23760" y="5668211"/>
            <a:chExt cx="1309740" cy="1187253"/>
          </a:xfrm>
        </p:grpSpPr>
        <p:sp>
          <p:nvSpPr>
            <p:cNvPr id="17" name="CuadroTexto 16">
              <a:extLst>
                <a:ext uri="{FF2B5EF4-FFF2-40B4-BE49-F238E27FC236}">
                  <a16:creationId xmlns:a16="http://schemas.microsoft.com/office/drawing/2014/main" id="{71EA64AB-2D1B-50CF-A006-CE7CE20F21D3}"/>
                </a:ext>
              </a:extLst>
            </p:cNvPr>
            <p:cNvSpPr txBox="1"/>
            <p:nvPr/>
          </p:nvSpPr>
          <p:spPr>
            <a:xfrm>
              <a:off x="23760" y="6550333"/>
              <a:ext cx="1016845" cy="305131"/>
            </a:xfrm>
            <a:prstGeom prst="rect">
              <a:avLst/>
            </a:prstGeom>
            <a:solidFill>
              <a:schemeClr val="tx1"/>
            </a:solidFill>
          </p:spPr>
          <p:txBody>
            <a:bodyPr wrap="square">
              <a:spAutoFit/>
            </a:bodyPr>
            <a:lstStyle/>
            <a:p>
              <a:pPr algn="ctr"/>
              <a:r>
                <a:rPr lang="es-BO" sz="600" b="1" dirty="0">
                  <a:solidFill>
                    <a:schemeClr val="bg1"/>
                  </a:solidFill>
                  <a:latin typeface="Times New Roman" panose="02020603050405020304" pitchFamily="18" charset="0"/>
                  <a:cs typeface="Times New Roman" panose="02020603050405020304" pitchFamily="18" charset="0"/>
                </a:rPr>
                <a:t>Sísmica Primaria</a:t>
              </a:r>
            </a:p>
            <a:p>
              <a:pPr algn="ctr"/>
              <a:r>
                <a:rPr lang="es-BO" sz="600" b="1" dirty="0">
                  <a:solidFill>
                    <a:schemeClr val="bg1"/>
                  </a:solidFill>
                  <a:latin typeface="Times New Roman" panose="02020603050405020304" pitchFamily="18" charset="0"/>
                  <a:cs typeface="Times New Roman" panose="02020603050405020304" pitchFamily="18" charset="0"/>
                </a:rPr>
                <a:t>LPAZ: 1993 / 2003</a:t>
              </a:r>
            </a:p>
          </p:txBody>
        </p:sp>
        <p:pic>
          <p:nvPicPr>
            <p:cNvPr id="18" name="Imagen 17">
              <a:extLst>
                <a:ext uri="{FF2B5EF4-FFF2-40B4-BE49-F238E27FC236}">
                  <a16:creationId xmlns:a16="http://schemas.microsoft.com/office/drawing/2014/main" id="{B8787DFD-4CA2-EFA0-B991-7B178098778A}"/>
                </a:ext>
              </a:extLst>
            </p:cNvPr>
            <p:cNvPicPr>
              <a:picLocks noChangeAspect="1"/>
            </p:cNvPicPr>
            <p:nvPr/>
          </p:nvPicPr>
          <p:blipFill rotWithShape="1">
            <a:blip r:embed="rId8"/>
            <a:srcRect b="14101"/>
            <a:stretch/>
          </p:blipFill>
          <p:spPr>
            <a:xfrm>
              <a:off x="23760" y="5677851"/>
              <a:ext cx="1016845" cy="893182"/>
            </a:xfrm>
            <a:prstGeom prst="rect">
              <a:avLst/>
            </a:prstGeom>
          </p:spPr>
        </p:pic>
        <p:cxnSp>
          <p:nvCxnSpPr>
            <p:cNvPr id="16" name="Conector recto de flecha 15">
              <a:extLst>
                <a:ext uri="{FF2B5EF4-FFF2-40B4-BE49-F238E27FC236}">
                  <a16:creationId xmlns:a16="http://schemas.microsoft.com/office/drawing/2014/main" id="{1A41E4A5-9CD2-BAD9-BDC0-97D2FDEC67C8}"/>
                </a:ext>
              </a:extLst>
            </p:cNvPr>
            <p:cNvCxnSpPr>
              <a:cxnSpLocks/>
            </p:cNvCxnSpPr>
            <p:nvPr/>
          </p:nvCxnSpPr>
          <p:spPr>
            <a:xfrm flipV="1">
              <a:off x="1037167" y="5668211"/>
              <a:ext cx="296333" cy="11601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08E3E655-0DB4-A1A3-F735-0FE300CD66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757" y="5721066"/>
              <a:ext cx="224618" cy="224144"/>
            </a:xfrm>
            <a:prstGeom prst="rect">
              <a:avLst/>
            </a:prstGeom>
          </p:spPr>
        </p:pic>
      </p:grpSp>
      <p:sp>
        <p:nvSpPr>
          <p:cNvPr id="27" name="CuadroTexto 26">
            <a:extLst>
              <a:ext uri="{FF2B5EF4-FFF2-40B4-BE49-F238E27FC236}">
                <a16:creationId xmlns:a16="http://schemas.microsoft.com/office/drawing/2014/main" id="{EE2E90DB-A73B-B8C3-4994-39DA3BA713CE}"/>
              </a:ext>
            </a:extLst>
          </p:cNvPr>
          <p:cNvSpPr txBox="1"/>
          <p:nvPr/>
        </p:nvSpPr>
        <p:spPr>
          <a:xfrm>
            <a:off x="4144629" y="3766226"/>
            <a:ext cx="3902741" cy="214482"/>
          </a:xfrm>
          <a:prstGeom prst="rect">
            <a:avLst/>
          </a:prstGeom>
          <a:noFill/>
        </p:spPr>
        <p:txBody>
          <a:bodyPr wrap="square">
            <a:spAutoFit/>
          </a:bodyPr>
          <a:lstStyle/>
          <a:p>
            <a:pPr algn="ctr">
              <a:lnSpc>
                <a:spcPct val="107000"/>
              </a:lnSpc>
              <a:spcAft>
                <a:spcPts val="800"/>
              </a:spcAft>
            </a:pPr>
            <a:r>
              <a:rPr lang="en-US" sz="800" b="1" kern="100" dirty="0">
                <a:effectLst/>
                <a:latin typeface="Arial" panose="020B0604020202020204" pitchFamily="34" charset="0"/>
                <a:ea typeface="Calibri" panose="020F0502020204030204" pitchFamily="34" charset="0"/>
                <a:cs typeface="Arial" panose="020B0604020202020204" pitchFamily="34" charset="0"/>
              </a:rPr>
              <a:t>Perú Earthquake of May 26, 2022</a:t>
            </a:r>
            <a:endParaRPr lang="es-BO" sz="800" b="1" kern="1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8" name="Grupo 27">
            <a:extLst>
              <a:ext uri="{FF2B5EF4-FFF2-40B4-BE49-F238E27FC236}">
                <a16:creationId xmlns:a16="http://schemas.microsoft.com/office/drawing/2014/main" id="{0A7B9AD4-0A0B-DEC5-CD37-638696F5B47D}"/>
              </a:ext>
            </a:extLst>
          </p:cNvPr>
          <p:cNvGrpSpPr/>
          <p:nvPr/>
        </p:nvGrpSpPr>
        <p:grpSpPr>
          <a:xfrm>
            <a:off x="8206392" y="5446861"/>
            <a:ext cx="3905041" cy="230990"/>
            <a:chOff x="8203" y="3703552"/>
            <a:chExt cx="13936397" cy="1030292"/>
          </a:xfrm>
        </p:grpSpPr>
        <p:pic>
          <p:nvPicPr>
            <p:cNvPr id="29" name="Imagen 28">
              <a:extLst>
                <a:ext uri="{FF2B5EF4-FFF2-40B4-BE49-F238E27FC236}">
                  <a16:creationId xmlns:a16="http://schemas.microsoft.com/office/drawing/2014/main" id="{9C39461D-0586-6F44-9819-B5E9613C8560}"/>
                </a:ext>
              </a:extLst>
            </p:cNvPr>
            <p:cNvPicPr>
              <a:picLocks noChangeAspect="1"/>
            </p:cNvPicPr>
            <p:nvPr/>
          </p:nvPicPr>
          <p:blipFill>
            <a:blip r:embed="rId7"/>
            <a:stretch>
              <a:fillRect/>
            </a:stretch>
          </p:blipFill>
          <p:spPr>
            <a:xfrm>
              <a:off x="8203" y="3703552"/>
              <a:ext cx="13936397" cy="1030292"/>
            </a:xfrm>
            <a:prstGeom prst="rect">
              <a:avLst/>
            </a:prstGeom>
          </p:spPr>
        </p:pic>
        <p:sp>
          <p:nvSpPr>
            <p:cNvPr id="30" name="CuadroTexto 29">
              <a:extLst>
                <a:ext uri="{FF2B5EF4-FFF2-40B4-BE49-F238E27FC236}">
                  <a16:creationId xmlns:a16="http://schemas.microsoft.com/office/drawing/2014/main" id="{BF542B41-D5B9-6754-1FD5-1C27F849943B}"/>
                </a:ext>
              </a:extLst>
            </p:cNvPr>
            <p:cNvSpPr txBox="1"/>
            <p:nvPr/>
          </p:nvSpPr>
          <p:spPr>
            <a:xfrm>
              <a:off x="8203" y="3741652"/>
              <a:ext cx="13928192" cy="960952"/>
            </a:xfrm>
            <a:prstGeom prst="rect">
              <a:avLst/>
            </a:prstGeom>
            <a:noFill/>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CONCLUSION</a:t>
              </a:r>
              <a:endParaRPr lang="es-BO" sz="800" dirty="0">
                <a:latin typeface="Arial" panose="020B0604020202020204" pitchFamily="34" charset="0"/>
                <a:cs typeface="Arial" panose="020B0604020202020204" pitchFamily="34" charset="0"/>
              </a:endParaRPr>
            </a:p>
          </p:txBody>
        </p:sp>
      </p:grpSp>
      <p:sp>
        <p:nvSpPr>
          <p:cNvPr id="35" name="CuadroTexto 34">
            <a:extLst>
              <a:ext uri="{FF2B5EF4-FFF2-40B4-BE49-F238E27FC236}">
                <a16:creationId xmlns:a16="http://schemas.microsoft.com/office/drawing/2014/main" id="{DCE34382-C1A2-6815-988F-1515E475767D}"/>
              </a:ext>
            </a:extLst>
          </p:cNvPr>
          <p:cNvSpPr txBox="1"/>
          <p:nvPr/>
        </p:nvSpPr>
        <p:spPr>
          <a:xfrm>
            <a:off x="8094780" y="5729724"/>
            <a:ext cx="4097220" cy="1077218"/>
          </a:xfrm>
          <a:prstGeom prst="rect">
            <a:avLst/>
          </a:prstGeom>
          <a:noFill/>
        </p:spPr>
        <p:txBody>
          <a:bodyPr wrap="square">
            <a:spAutoFit/>
          </a:bodyPr>
          <a:lstStyle/>
          <a:p>
            <a:pPr marL="171450" indent="-171450" algn="just">
              <a:buFont typeface="Arial" panose="020B0604020202020204" pitchFamily="34" charset="0"/>
              <a:buChar char="•"/>
            </a:pPr>
            <a:r>
              <a:rPr lang="en-US" sz="800" kern="100" dirty="0">
                <a:effectLst/>
                <a:latin typeface="Arial" panose="020B0604020202020204" pitchFamily="34" charset="0"/>
                <a:ea typeface="Calibri" panose="020F0502020204030204" pitchFamily="34" charset="0"/>
                <a:cs typeface="Arial" panose="020B0604020202020204" pitchFamily="34" charset="0"/>
              </a:rPr>
              <a:t>Bolivia actively participates not only in the processes inherent to the organization, but also in the field of scientific and civilian applications.</a:t>
            </a:r>
          </a:p>
          <a:p>
            <a:pPr marL="171450" indent="-171450" algn="just">
              <a:buFont typeface="Arial" panose="020B0604020202020204" pitchFamily="34" charset="0"/>
              <a:buChar char="•"/>
            </a:pPr>
            <a:r>
              <a:rPr lang="en-US" sz="800" kern="100" dirty="0">
                <a:effectLst/>
                <a:latin typeface="Arial" panose="020B0604020202020204" pitchFamily="34" charset="0"/>
                <a:ea typeface="Calibri" panose="020F0502020204030204" pitchFamily="34" charset="0"/>
                <a:cs typeface="Arial" panose="020B0604020202020204" pitchFamily="34" charset="0"/>
              </a:rPr>
              <a:t>IMS surveillance technologies represent a broad and unique technological platform that creates an excellent environment and development opportunities for member states. </a:t>
            </a:r>
            <a:endParaRPr lang="en-US" sz="800" kern="100" dirty="0">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Arial" panose="020B0604020202020204" pitchFamily="34" charset="0"/>
              <a:buChar char="•"/>
            </a:pPr>
            <a:r>
              <a:rPr lang="en-US" sz="800" kern="100" dirty="0">
                <a:effectLst/>
                <a:latin typeface="Arial" panose="020B0604020202020204" pitchFamily="34" charset="0"/>
                <a:ea typeface="Calibri" panose="020F0502020204030204" pitchFamily="34" charset="0"/>
                <a:cs typeface="Arial" panose="020B0604020202020204" pitchFamily="34" charset="0"/>
              </a:rPr>
              <a:t>Thanks to the different trainings offered by the CTBTO, the real-time integration of stations to monitor local, regional and global seismic and infrasound events has been carried out.</a:t>
            </a:r>
            <a:endParaRPr lang="es-BO" sz="8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1" name="Imagen 30">
            <a:extLst>
              <a:ext uri="{FF2B5EF4-FFF2-40B4-BE49-F238E27FC236}">
                <a16:creationId xmlns:a16="http://schemas.microsoft.com/office/drawing/2014/main" id="{FD1A77AC-212B-5715-5FE6-17BC1D6ECDCB}"/>
              </a:ext>
            </a:extLst>
          </p:cNvPr>
          <p:cNvPicPr>
            <a:picLocks noChangeAspect="1"/>
          </p:cNvPicPr>
          <p:nvPr/>
        </p:nvPicPr>
        <p:blipFill>
          <a:blip r:embed="rId10"/>
          <a:stretch>
            <a:fillRect/>
          </a:stretch>
        </p:blipFill>
        <p:spPr>
          <a:xfrm>
            <a:off x="4140457" y="5018327"/>
            <a:ext cx="1605229" cy="837757"/>
          </a:xfrm>
          <a:prstGeom prst="rect">
            <a:avLst/>
          </a:prstGeom>
        </p:spPr>
      </p:pic>
      <p:pic>
        <p:nvPicPr>
          <p:cNvPr id="33" name="Imagen 32">
            <a:extLst>
              <a:ext uri="{FF2B5EF4-FFF2-40B4-BE49-F238E27FC236}">
                <a16:creationId xmlns:a16="http://schemas.microsoft.com/office/drawing/2014/main" id="{7CB31EFF-A246-416C-BA4B-DCC7061E24C3}"/>
              </a:ext>
            </a:extLst>
          </p:cNvPr>
          <p:cNvPicPr>
            <a:picLocks noChangeAspect="1"/>
          </p:cNvPicPr>
          <p:nvPr/>
        </p:nvPicPr>
        <p:blipFill>
          <a:blip r:embed="rId11"/>
          <a:stretch>
            <a:fillRect/>
          </a:stretch>
        </p:blipFill>
        <p:spPr>
          <a:xfrm>
            <a:off x="4172130" y="3970756"/>
            <a:ext cx="1573556" cy="986624"/>
          </a:xfrm>
          <a:prstGeom prst="rect">
            <a:avLst/>
          </a:prstGeom>
        </p:spPr>
      </p:pic>
      <p:grpSp>
        <p:nvGrpSpPr>
          <p:cNvPr id="103" name="Grupo 102">
            <a:extLst>
              <a:ext uri="{FF2B5EF4-FFF2-40B4-BE49-F238E27FC236}">
                <a16:creationId xmlns:a16="http://schemas.microsoft.com/office/drawing/2014/main" id="{367273D4-153E-81F3-D758-BB99D3B27533}"/>
              </a:ext>
            </a:extLst>
          </p:cNvPr>
          <p:cNvGrpSpPr/>
          <p:nvPr/>
        </p:nvGrpSpPr>
        <p:grpSpPr>
          <a:xfrm>
            <a:off x="32054" y="4512483"/>
            <a:ext cx="1226207" cy="1133803"/>
            <a:chOff x="32054" y="4512483"/>
            <a:chExt cx="1226207" cy="1133803"/>
          </a:xfrm>
        </p:grpSpPr>
        <p:grpSp>
          <p:nvGrpSpPr>
            <p:cNvPr id="101" name="Grupo 100">
              <a:extLst>
                <a:ext uri="{FF2B5EF4-FFF2-40B4-BE49-F238E27FC236}">
                  <a16:creationId xmlns:a16="http://schemas.microsoft.com/office/drawing/2014/main" id="{86A3B090-75AF-B0A7-6465-821CD9869A7E}"/>
                </a:ext>
              </a:extLst>
            </p:cNvPr>
            <p:cNvGrpSpPr/>
            <p:nvPr/>
          </p:nvGrpSpPr>
          <p:grpSpPr>
            <a:xfrm>
              <a:off x="36064" y="4512483"/>
              <a:ext cx="1222197" cy="1133803"/>
              <a:chOff x="36064" y="4512483"/>
              <a:chExt cx="1222197" cy="1133803"/>
            </a:xfrm>
          </p:grpSpPr>
          <p:pic>
            <p:nvPicPr>
              <p:cNvPr id="11" name="Picture 4">
                <a:extLst>
                  <a:ext uri="{FF2B5EF4-FFF2-40B4-BE49-F238E27FC236}">
                    <a16:creationId xmlns:a16="http://schemas.microsoft.com/office/drawing/2014/main" id="{749D5C92-50D9-79AB-BA7A-B61606A9FEB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064" y="4512483"/>
                <a:ext cx="1012836" cy="86917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de flecha 8">
                <a:extLst>
                  <a:ext uri="{FF2B5EF4-FFF2-40B4-BE49-F238E27FC236}">
                    <a16:creationId xmlns:a16="http://schemas.microsoft.com/office/drawing/2014/main" id="{93693201-3813-1E59-31BD-7CBC1124064C}"/>
                  </a:ext>
                </a:extLst>
              </p:cNvPr>
              <p:cNvCxnSpPr>
                <a:cxnSpLocks/>
              </p:cNvCxnSpPr>
              <p:nvPr/>
            </p:nvCxnSpPr>
            <p:spPr>
              <a:xfrm>
                <a:off x="1048899" y="5495638"/>
                <a:ext cx="209362" cy="150648"/>
              </a:xfrm>
              <a:prstGeom prst="straightConnector1">
                <a:avLst/>
              </a:prstGeom>
              <a:ln w="12700">
                <a:solidFill>
                  <a:srgbClr val="65F42C"/>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Imagen 6">
              <a:extLst>
                <a:ext uri="{FF2B5EF4-FFF2-40B4-BE49-F238E27FC236}">
                  <a16:creationId xmlns:a16="http://schemas.microsoft.com/office/drawing/2014/main" id="{71FB4605-FCB2-3BF2-51D8-66DDA96B65E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70" y="4532784"/>
              <a:ext cx="214796" cy="225713"/>
            </a:xfrm>
            <a:prstGeom prst="rect">
              <a:avLst/>
            </a:prstGeom>
          </p:spPr>
        </p:pic>
        <p:sp>
          <p:nvSpPr>
            <p:cNvPr id="26" name="CuadroTexto 25">
              <a:extLst>
                <a:ext uri="{FF2B5EF4-FFF2-40B4-BE49-F238E27FC236}">
                  <a16:creationId xmlns:a16="http://schemas.microsoft.com/office/drawing/2014/main" id="{B5A265FA-63EC-CDD5-066F-CBA12D194A36}"/>
                </a:ext>
              </a:extLst>
            </p:cNvPr>
            <p:cNvSpPr txBox="1"/>
            <p:nvPr/>
          </p:nvSpPr>
          <p:spPr>
            <a:xfrm>
              <a:off x="32054" y="5364115"/>
              <a:ext cx="1016845" cy="276999"/>
            </a:xfrm>
            <a:prstGeom prst="rect">
              <a:avLst/>
            </a:prstGeom>
            <a:solidFill>
              <a:schemeClr val="tx1"/>
            </a:solidFill>
          </p:spPr>
          <p:txBody>
            <a:bodyPr wrap="square">
              <a:spAutoFit/>
            </a:bodyPr>
            <a:lstStyle/>
            <a:p>
              <a:pPr algn="ctr"/>
              <a:r>
                <a:rPr lang="es-BO" sz="600" b="1" dirty="0">
                  <a:solidFill>
                    <a:schemeClr val="bg1"/>
                  </a:solidFill>
                  <a:latin typeface="Times New Roman" panose="02020603050405020304" pitchFamily="18" charset="0"/>
                  <a:cs typeface="Times New Roman" panose="02020603050405020304" pitchFamily="18" charset="0"/>
                </a:rPr>
                <a:t>Estación de Infrasonido</a:t>
              </a:r>
            </a:p>
            <a:p>
              <a:pPr algn="ctr"/>
              <a:r>
                <a:rPr lang="es-BO" sz="600" b="1" dirty="0">
                  <a:solidFill>
                    <a:schemeClr val="bg1"/>
                  </a:solidFill>
                  <a:latin typeface="Times New Roman" panose="02020603050405020304" pitchFamily="18" charset="0"/>
                  <a:cs typeface="Times New Roman" panose="02020603050405020304" pitchFamily="18" charset="0"/>
                </a:rPr>
                <a:t>IS08: 1999  /  2002</a:t>
              </a:r>
            </a:p>
          </p:txBody>
        </p:sp>
      </p:grpSp>
      <p:grpSp>
        <p:nvGrpSpPr>
          <p:cNvPr id="102" name="Grupo 101">
            <a:extLst>
              <a:ext uri="{FF2B5EF4-FFF2-40B4-BE49-F238E27FC236}">
                <a16:creationId xmlns:a16="http://schemas.microsoft.com/office/drawing/2014/main" id="{6F45C8D6-97E3-5800-4FCC-1387E6FD19DC}"/>
              </a:ext>
            </a:extLst>
          </p:cNvPr>
          <p:cNvGrpSpPr/>
          <p:nvPr/>
        </p:nvGrpSpPr>
        <p:grpSpPr>
          <a:xfrm>
            <a:off x="2636679" y="5646286"/>
            <a:ext cx="1247314" cy="1222210"/>
            <a:chOff x="2636679" y="5646286"/>
            <a:chExt cx="1247314" cy="1222210"/>
          </a:xfrm>
        </p:grpSpPr>
        <p:pic>
          <p:nvPicPr>
            <p:cNvPr id="23" name="Imagen 22">
              <a:extLst>
                <a:ext uri="{FF2B5EF4-FFF2-40B4-BE49-F238E27FC236}">
                  <a16:creationId xmlns:a16="http://schemas.microsoft.com/office/drawing/2014/main" id="{FA2DA926-129B-0552-8895-5BAE992F41A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2842"/>
            <a:stretch/>
          </p:blipFill>
          <p:spPr>
            <a:xfrm>
              <a:off x="3012383" y="5668211"/>
              <a:ext cx="871610" cy="972347"/>
            </a:xfrm>
            <a:prstGeom prst="rect">
              <a:avLst/>
            </a:prstGeom>
          </p:spPr>
        </p:pic>
        <p:cxnSp>
          <p:nvCxnSpPr>
            <p:cNvPr id="24" name="Conector recto de flecha 23">
              <a:extLst>
                <a:ext uri="{FF2B5EF4-FFF2-40B4-BE49-F238E27FC236}">
                  <a16:creationId xmlns:a16="http://schemas.microsoft.com/office/drawing/2014/main" id="{A049587C-50D7-B3CD-4CDC-DAC67E855CAC}"/>
                </a:ext>
              </a:extLst>
            </p:cNvPr>
            <p:cNvCxnSpPr>
              <a:cxnSpLocks/>
              <a:stCxn id="22" idx="1"/>
            </p:cNvCxnSpPr>
            <p:nvPr/>
          </p:nvCxnSpPr>
          <p:spPr>
            <a:xfrm flipH="1" flipV="1">
              <a:off x="2636679" y="5646286"/>
              <a:ext cx="375704" cy="1083711"/>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606F763A-23AC-2889-B959-F2078D3E43B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39063" y="5694832"/>
              <a:ext cx="208644" cy="191709"/>
            </a:xfrm>
            <a:prstGeom prst="rect">
              <a:avLst/>
            </a:prstGeom>
          </p:spPr>
        </p:pic>
        <p:sp>
          <p:nvSpPr>
            <p:cNvPr id="22" name="CuadroTexto 21">
              <a:extLst>
                <a:ext uri="{FF2B5EF4-FFF2-40B4-BE49-F238E27FC236}">
                  <a16:creationId xmlns:a16="http://schemas.microsoft.com/office/drawing/2014/main" id="{1B1805EB-7D20-7218-4232-B146BADC8A72}"/>
                </a:ext>
              </a:extLst>
            </p:cNvPr>
            <p:cNvSpPr txBox="1"/>
            <p:nvPr/>
          </p:nvSpPr>
          <p:spPr>
            <a:xfrm>
              <a:off x="3012383" y="6591497"/>
              <a:ext cx="871610" cy="276999"/>
            </a:xfrm>
            <a:prstGeom prst="rect">
              <a:avLst/>
            </a:prstGeom>
            <a:solidFill>
              <a:schemeClr val="tx1"/>
            </a:solidFill>
          </p:spPr>
          <p:txBody>
            <a:bodyPr wrap="square">
              <a:spAutoFit/>
            </a:bodyPr>
            <a:lstStyle/>
            <a:p>
              <a:pPr algn="ctr"/>
              <a:r>
                <a:rPr lang="es-BO" sz="600" b="1" dirty="0">
                  <a:solidFill>
                    <a:schemeClr val="bg1"/>
                  </a:solidFill>
                  <a:latin typeface="Times New Roman" panose="02020603050405020304" pitchFamily="18" charset="0"/>
                  <a:cs typeface="Times New Roman" panose="02020603050405020304" pitchFamily="18" charset="0"/>
                </a:rPr>
                <a:t>Sísmica Auxiliar</a:t>
              </a:r>
            </a:p>
            <a:p>
              <a:pPr algn="ctr"/>
              <a:r>
                <a:rPr lang="es-BO" sz="600" b="1" dirty="0">
                  <a:solidFill>
                    <a:schemeClr val="bg1"/>
                  </a:solidFill>
                  <a:latin typeface="Times New Roman" panose="02020603050405020304" pitchFamily="18" charset="0"/>
                  <a:cs typeface="Times New Roman" panose="02020603050405020304" pitchFamily="18" charset="0"/>
                </a:rPr>
                <a:t>SIV: 1993 / 2008</a:t>
              </a:r>
            </a:p>
          </p:txBody>
        </p:sp>
      </p:grpSp>
      <p:pic>
        <p:nvPicPr>
          <p:cNvPr id="50" name="Imagen 49">
            <a:extLst>
              <a:ext uri="{FF2B5EF4-FFF2-40B4-BE49-F238E27FC236}">
                <a16:creationId xmlns:a16="http://schemas.microsoft.com/office/drawing/2014/main" id="{EDD95756-1B35-BB30-EB32-5354595836B0}"/>
              </a:ext>
            </a:extLst>
          </p:cNvPr>
          <p:cNvPicPr>
            <a:picLocks noChangeAspect="1"/>
          </p:cNvPicPr>
          <p:nvPr/>
        </p:nvPicPr>
        <p:blipFill>
          <a:blip r:embed="rId15"/>
          <a:stretch>
            <a:fillRect/>
          </a:stretch>
        </p:blipFill>
        <p:spPr>
          <a:xfrm>
            <a:off x="4315012" y="1365595"/>
            <a:ext cx="3759860" cy="1583623"/>
          </a:xfrm>
          <a:prstGeom prst="rect">
            <a:avLst/>
          </a:prstGeom>
        </p:spPr>
      </p:pic>
      <p:sp>
        <p:nvSpPr>
          <p:cNvPr id="63" name="CuadroTexto 62">
            <a:extLst>
              <a:ext uri="{FF2B5EF4-FFF2-40B4-BE49-F238E27FC236}">
                <a16:creationId xmlns:a16="http://schemas.microsoft.com/office/drawing/2014/main" id="{39513ABF-0280-86B7-43F3-0E75158861AE}"/>
              </a:ext>
            </a:extLst>
          </p:cNvPr>
          <p:cNvSpPr txBox="1"/>
          <p:nvPr/>
        </p:nvSpPr>
        <p:spPr>
          <a:xfrm>
            <a:off x="4112275" y="3240719"/>
            <a:ext cx="3967447" cy="707886"/>
          </a:xfrm>
          <a:prstGeom prst="rect">
            <a:avLst/>
          </a:prstGeom>
          <a:noFill/>
        </p:spPr>
        <p:txBody>
          <a:bodyPr wrap="square" rtlCol="0">
            <a:spAutoFit/>
          </a:bodyPr>
          <a:lstStyle/>
          <a:p>
            <a:pPr algn="just"/>
            <a:r>
              <a:rPr lang="en-US" sz="800" dirty="0">
                <a:latin typeface="Arial" panose="020B0604020202020204" pitchFamily="34" charset="0"/>
                <a:cs typeface="Arial" panose="020B0604020202020204" pitchFamily="34" charset="0"/>
              </a:rPr>
              <a:t>The operational results of the operability of the International Monitoring System are promising and have opened up the possibility of civil and scientific applications. Some examples of how the IMS CTBTO surveillance technologies contribute not only to the detection of nuclear events but also to the characterization of more phenomena on the planet</a:t>
            </a:r>
          </a:p>
        </p:txBody>
      </p:sp>
      <p:sp>
        <p:nvSpPr>
          <p:cNvPr id="65" name="CuadroTexto 64">
            <a:extLst>
              <a:ext uri="{FF2B5EF4-FFF2-40B4-BE49-F238E27FC236}">
                <a16:creationId xmlns:a16="http://schemas.microsoft.com/office/drawing/2014/main" id="{5DE20FE6-15E0-66C7-F50F-5EC4F5B1B761}"/>
              </a:ext>
            </a:extLst>
          </p:cNvPr>
          <p:cNvSpPr txBox="1"/>
          <p:nvPr/>
        </p:nvSpPr>
        <p:spPr>
          <a:xfrm>
            <a:off x="5745686" y="3955114"/>
            <a:ext cx="2349094" cy="1938992"/>
          </a:xfrm>
          <a:prstGeom prst="rect">
            <a:avLst/>
          </a:prstGeom>
          <a:noFill/>
        </p:spPr>
        <p:txBody>
          <a:bodyPr wrap="square" rtlCol="0">
            <a:spAutoFit/>
          </a:bodyPr>
          <a:lstStyle/>
          <a:p>
            <a:pPr algn="just"/>
            <a:r>
              <a:rPr lang="en-US" sz="800" dirty="0">
                <a:latin typeface="Arial" panose="020B0604020202020204" pitchFamily="34" charset="0"/>
                <a:cs typeface="Arial" panose="020B0604020202020204" pitchFamily="34" charset="0"/>
              </a:rPr>
              <a:t>The Peru earthquake was recorded on May 26, 2022 at 12:02:23 (GMT), magnitude 7.2 M, at a depth of 252 km, which caused alarm in several cities of the country, for the city of La Paz the maximum intensity was IV M.M.  This event was analyzed with primary and auxiliary seismic data from the IMS network, using the NDC in a Box programs, such as Seiscomp3 and </a:t>
            </a:r>
            <a:r>
              <a:rPr lang="en-US" sz="800" dirty="0" err="1">
                <a:latin typeface="Arial" panose="020B0604020202020204" pitchFamily="34" charset="0"/>
                <a:cs typeface="Arial" panose="020B0604020202020204" pitchFamily="34" charset="0"/>
              </a:rPr>
              <a:t>Geotool</a:t>
            </a:r>
            <a:r>
              <a:rPr lang="en-US" sz="800" dirty="0">
                <a:latin typeface="Arial" panose="020B0604020202020204" pitchFamily="34" charset="0"/>
                <a:cs typeface="Arial" panose="020B0604020202020204" pitchFamily="34" charset="0"/>
              </a:rPr>
              <a:t>, whose </a:t>
            </a:r>
            <a:r>
              <a:rPr lang="en-US" sz="800" dirty="0" err="1">
                <a:latin typeface="Arial" panose="020B0604020202020204" pitchFamily="34" charset="0"/>
                <a:cs typeface="Arial" panose="020B0604020202020204" pitchFamily="34" charset="0"/>
              </a:rPr>
              <a:t>hypocentral</a:t>
            </a:r>
            <a:r>
              <a:rPr lang="en-US" sz="800" dirty="0">
                <a:latin typeface="Arial" panose="020B0604020202020204" pitchFamily="34" charset="0"/>
                <a:cs typeface="Arial" panose="020B0604020202020204" pitchFamily="34" charset="0"/>
              </a:rPr>
              <a:t> parameters have a high quality. It was also analyzed with infrasound data from I08BO using Jade-DTK software. The azimuth was 307 and 311 degrees northwest, with an apparent velocity 0.34 km/s and a pressure of 0.015 Pascals (Pa).</a:t>
            </a:r>
            <a:endParaRPr lang="en-AE" sz="800" dirty="0">
              <a:latin typeface="Arial" panose="020B0604020202020204" pitchFamily="34" charset="0"/>
              <a:cs typeface="Arial" panose="020B0604020202020204" pitchFamily="34" charset="0"/>
            </a:endParaRPr>
          </a:p>
        </p:txBody>
      </p:sp>
      <p:pic>
        <p:nvPicPr>
          <p:cNvPr id="67" name="Imagen 66">
            <a:extLst>
              <a:ext uri="{FF2B5EF4-FFF2-40B4-BE49-F238E27FC236}">
                <a16:creationId xmlns:a16="http://schemas.microsoft.com/office/drawing/2014/main" id="{5A0DBBE0-0C5A-3A71-52E8-2965E64DDA40}"/>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449774" y="5852773"/>
            <a:ext cx="1572696" cy="982935"/>
          </a:xfrm>
          <a:prstGeom prst="rect">
            <a:avLst/>
          </a:prstGeom>
          <a:noFill/>
          <a:ln>
            <a:noFill/>
          </a:ln>
        </p:spPr>
      </p:pic>
      <p:grpSp>
        <p:nvGrpSpPr>
          <p:cNvPr id="72" name="Grupo 71">
            <a:extLst>
              <a:ext uri="{FF2B5EF4-FFF2-40B4-BE49-F238E27FC236}">
                <a16:creationId xmlns:a16="http://schemas.microsoft.com/office/drawing/2014/main" id="{7C6B0773-229D-113D-69DC-937A71821C89}"/>
              </a:ext>
            </a:extLst>
          </p:cNvPr>
          <p:cNvGrpSpPr/>
          <p:nvPr/>
        </p:nvGrpSpPr>
        <p:grpSpPr>
          <a:xfrm>
            <a:off x="4101531" y="5875065"/>
            <a:ext cx="2213673" cy="1045684"/>
            <a:chOff x="0" y="0"/>
            <a:chExt cx="5943600" cy="3162300"/>
          </a:xfrm>
        </p:grpSpPr>
        <p:pic>
          <p:nvPicPr>
            <p:cNvPr id="77" name="Imagen 76">
              <a:extLst>
                <a:ext uri="{FF2B5EF4-FFF2-40B4-BE49-F238E27FC236}">
                  <a16:creationId xmlns:a16="http://schemas.microsoft.com/office/drawing/2014/main" id="{0AB3D848-4C00-CC04-E11E-136A55C03030}"/>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47625"/>
              <a:ext cx="5943600" cy="2552700"/>
            </a:xfrm>
            <a:prstGeom prst="rect">
              <a:avLst/>
            </a:prstGeom>
            <a:noFill/>
            <a:ln>
              <a:noFill/>
            </a:ln>
          </p:spPr>
        </p:pic>
        <p:pic>
          <p:nvPicPr>
            <p:cNvPr id="78" name="image5.png">
              <a:extLst>
                <a:ext uri="{FF2B5EF4-FFF2-40B4-BE49-F238E27FC236}">
                  <a16:creationId xmlns:a16="http://schemas.microsoft.com/office/drawing/2014/main" id="{0D42116C-2A4E-07C8-4E88-09D4986BB5B4}"/>
                </a:ext>
              </a:extLst>
            </p:cNvPr>
            <p:cNvPicPr/>
            <p:nvPr/>
          </p:nvPicPr>
          <p:blipFill>
            <a:blip r:embed="rId18"/>
            <a:srcRect/>
            <a:stretch>
              <a:fillRect/>
            </a:stretch>
          </p:blipFill>
          <p:spPr>
            <a:xfrm>
              <a:off x="3676650" y="2647950"/>
              <a:ext cx="1543050" cy="514350"/>
            </a:xfrm>
            <a:prstGeom prst="rect">
              <a:avLst/>
            </a:prstGeom>
            <a:ln/>
          </p:spPr>
        </p:pic>
        <p:pic>
          <p:nvPicPr>
            <p:cNvPr id="79" name="image7.png">
              <a:extLst>
                <a:ext uri="{FF2B5EF4-FFF2-40B4-BE49-F238E27FC236}">
                  <a16:creationId xmlns:a16="http://schemas.microsoft.com/office/drawing/2014/main" id="{30908BFB-CAD4-521C-B413-4712AAF02C01}"/>
                </a:ext>
              </a:extLst>
            </p:cNvPr>
            <p:cNvPicPr/>
            <p:nvPr/>
          </p:nvPicPr>
          <p:blipFill>
            <a:blip r:embed="rId19"/>
            <a:srcRect/>
            <a:stretch>
              <a:fillRect/>
            </a:stretch>
          </p:blipFill>
          <p:spPr>
            <a:xfrm>
              <a:off x="704850" y="2647950"/>
              <a:ext cx="1885950" cy="514350"/>
            </a:xfrm>
            <a:prstGeom prst="rect">
              <a:avLst/>
            </a:prstGeom>
            <a:ln/>
          </p:spPr>
        </p:pic>
        <p:pic>
          <p:nvPicPr>
            <p:cNvPr id="80" name="image9.png">
              <a:extLst>
                <a:ext uri="{FF2B5EF4-FFF2-40B4-BE49-F238E27FC236}">
                  <a16:creationId xmlns:a16="http://schemas.microsoft.com/office/drawing/2014/main" id="{6F8D737D-E314-E2BF-7522-BD8CCEDA6BC1}"/>
                </a:ext>
              </a:extLst>
            </p:cNvPr>
            <p:cNvPicPr/>
            <p:nvPr/>
          </p:nvPicPr>
          <p:blipFill>
            <a:blip r:embed="rId20"/>
            <a:srcRect/>
            <a:stretch>
              <a:fillRect/>
            </a:stretch>
          </p:blipFill>
          <p:spPr>
            <a:xfrm>
              <a:off x="4114800" y="0"/>
              <a:ext cx="532765" cy="2600325"/>
            </a:xfrm>
            <a:prstGeom prst="rect">
              <a:avLst/>
            </a:prstGeom>
            <a:ln/>
          </p:spPr>
        </p:pic>
        <p:pic>
          <p:nvPicPr>
            <p:cNvPr id="81" name="image10.png">
              <a:extLst>
                <a:ext uri="{FF2B5EF4-FFF2-40B4-BE49-F238E27FC236}">
                  <a16:creationId xmlns:a16="http://schemas.microsoft.com/office/drawing/2014/main" id="{1F6B2ECF-D100-AEA1-ECBD-F4560ACEFB67}"/>
                </a:ext>
              </a:extLst>
            </p:cNvPr>
            <p:cNvPicPr/>
            <p:nvPr/>
          </p:nvPicPr>
          <p:blipFill>
            <a:blip r:embed="rId21"/>
            <a:srcRect/>
            <a:stretch>
              <a:fillRect/>
            </a:stretch>
          </p:blipFill>
          <p:spPr>
            <a:xfrm>
              <a:off x="828675" y="9525"/>
              <a:ext cx="1628775" cy="2586990"/>
            </a:xfrm>
            <a:prstGeom prst="rect">
              <a:avLst/>
            </a:prstGeom>
            <a:ln/>
          </p:spPr>
        </p:pic>
      </p:grpSp>
      <p:sp>
        <p:nvSpPr>
          <p:cNvPr id="82" name="CuadroTexto 81">
            <a:extLst>
              <a:ext uri="{FF2B5EF4-FFF2-40B4-BE49-F238E27FC236}">
                <a16:creationId xmlns:a16="http://schemas.microsoft.com/office/drawing/2014/main" id="{2FEDB071-3FE5-BC68-78D7-3C52D1399DE1}"/>
              </a:ext>
            </a:extLst>
          </p:cNvPr>
          <p:cNvSpPr txBox="1"/>
          <p:nvPr/>
        </p:nvSpPr>
        <p:spPr>
          <a:xfrm>
            <a:off x="8286959" y="1128276"/>
            <a:ext cx="3902741" cy="214482"/>
          </a:xfrm>
          <a:prstGeom prst="rect">
            <a:avLst/>
          </a:prstGeom>
          <a:noFill/>
        </p:spPr>
        <p:txBody>
          <a:bodyPr wrap="square">
            <a:spAutoFit/>
          </a:bodyPr>
          <a:lstStyle/>
          <a:p>
            <a:pPr algn="ctr">
              <a:lnSpc>
                <a:spcPct val="107000"/>
              </a:lnSpc>
              <a:spcAft>
                <a:spcPts val="800"/>
              </a:spcAft>
            </a:pPr>
            <a:r>
              <a:rPr lang="en-US" sz="800" b="1" kern="100" dirty="0" err="1">
                <a:effectLst/>
                <a:latin typeface="Arial" panose="020B0604020202020204" pitchFamily="34" charset="0"/>
                <a:ea typeface="Calibri" panose="020F0502020204030204" pitchFamily="34" charset="0"/>
                <a:cs typeface="Arial" panose="020B0604020202020204" pitchFamily="34" charset="0"/>
              </a:rPr>
              <a:t>Hunga</a:t>
            </a:r>
            <a:r>
              <a:rPr lang="en-US" sz="800" b="1" kern="100" dirty="0">
                <a:effectLst/>
                <a:latin typeface="Arial" panose="020B0604020202020204" pitchFamily="34" charset="0"/>
                <a:ea typeface="Calibri" panose="020F0502020204030204" pitchFamily="34" charset="0"/>
                <a:cs typeface="Arial" panose="020B0604020202020204" pitchFamily="34" charset="0"/>
              </a:rPr>
              <a:t> Tonga-</a:t>
            </a:r>
            <a:r>
              <a:rPr lang="en-US" sz="800" b="1" kern="100" dirty="0" err="1">
                <a:effectLst/>
                <a:latin typeface="Arial" panose="020B0604020202020204" pitchFamily="34" charset="0"/>
                <a:ea typeface="Calibri" panose="020F0502020204030204" pitchFamily="34" charset="0"/>
                <a:cs typeface="Arial" panose="020B0604020202020204" pitchFamily="34" charset="0"/>
              </a:rPr>
              <a:t>Hunga</a:t>
            </a:r>
            <a:r>
              <a:rPr lang="en-US" sz="800" b="1" kern="100" dirty="0">
                <a:effectLst/>
                <a:latin typeface="Arial" panose="020B0604020202020204" pitchFamily="34" charset="0"/>
                <a:ea typeface="Calibri" panose="020F0502020204030204" pitchFamily="34" charset="0"/>
                <a:cs typeface="Arial" panose="020B0604020202020204" pitchFamily="34" charset="0"/>
              </a:rPr>
              <a:t> </a:t>
            </a:r>
            <a:r>
              <a:rPr lang="en-US" sz="800" b="1" kern="100" dirty="0" err="1">
                <a:effectLst/>
                <a:latin typeface="Arial" panose="020B0604020202020204" pitchFamily="34" charset="0"/>
                <a:ea typeface="Calibri" panose="020F0502020204030204" pitchFamily="34" charset="0"/>
                <a:cs typeface="Arial" panose="020B0604020202020204" pitchFamily="34" charset="0"/>
              </a:rPr>
              <a:t>Ha'apai</a:t>
            </a:r>
            <a:r>
              <a:rPr lang="en-US" sz="800" b="1" kern="100" dirty="0">
                <a:effectLst/>
                <a:latin typeface="Arial" panose="020B0604020202020204" pitchFamily="34" charset="0"/>
                <a:ea typeface="Calibri" panose="020F0502020204030204" pitchFamily="34" charset="0"/>
                <a:cs typeface="Arial" panose="020B0604020202020204" pitchFamily="34" charset="0"/>
              </a:rPr>
              <a:t> volcano eruption January 15, 2022</a:t>
            </a:r>
            <a:endParaRPr lang="es-BO" sz="800" b="1"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9" name="Imagen 88">
            <a:extLst>
              <a:ext uri="{FF2B5EF4-FFF2-40B4-BE49-F238E27FC236}">
                <a16:creationId xmlns:a16="http://schemas.microsoft.com/office/drawing/2014/main" id="{CBEC8F8C-34AC-4E43-A699-33C59D8EF15F}"/>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t="19250"/>
          <a:stretch/>
        </p:blipFill>
        <p:spPr bwMode="auto">
          <a:xfrm>
            <a:off x="8209978" y="3666914"/>
            <a:ext cx="1933411" cy="541763"/>
          </a:xfrm>
          <a:prstGeom prst="rect">
            <a:avLst/>
          </a:prstGeom>
          <a:noFill/>
          <a:ln>
            <a:noFill/>
          </a:ln>
          <a:extLst>
            <a:ext uri="{53640926-AAD7-44D8-BBD7-CCE9431645EC}">
              <a14:shadowObscured xmlns:a14="http://schemas.microsoft.com/office/drawing/2010/main"/>
            </a:ext>
          </a:extLst>
        </p:spPr>
      </p:pic>
      <p:pic>
        <p:nvPicPr>
          <p:cNvPr id="86" name="Imagen 85">
            <a:extLst>
              <a:ext uri="{FF2B5EF4-FFF2-40B4-BE49-F238E27FC236}">
                <a16:creationId xmlns:a16="http://schemas.microsoft.com/office/drawing/2014/main" id="{FB1FC3B6-2B7D-5558-993A-1B3C696BD0BF}"/>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19720"/>
          <a:stretch/>
        </p:blipFill>
        <p:spPr bwMode="auto">
          <a:xfrm>
            <a:off x="8202469" y="4806735"/>
            <a:ext cx="1938600" cy="614882"/>
          </a:xfrm>
          <a:prstGeom prst="rect">
            <a:avLst/>
          </a:prstGeom>
          <a:noFill/>
          <a:ln>
            <a:noFill/>
          </a:ln>
          <a:extLst>
            <a:ext uri="{53640926-AAD7-44D8-BBD7-CCE9431645EC}">
              <a14:shadowObscured xmlns:a14="http://schemas.microsoft.com/office/drawing/2010/main"/>
            </a:ext>
          </a:extLst>
        </p:spPr>
      </p:pic>
      <p:pic>
        <p:nvPicPr>
          <p:cNvPr id="87" name="Imagen 86">
            <a:extLst>
              <a:ext uri="{FF2B5EF4-FFF2-40B4-BE49-F238E27FC236}">
                <a16:creationId xmlns:a16="http://schemas.microsoft.com/office/drawing/2014/main" id="{0ADE95A9-DDA2-B1A8-66BE-F23CC49220AF}"/>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t="19720"/>
          <a:stretch/>
        </p:blipFill>
        <p:spPr bwMode="auto">
          <a:xfrm>
            <a:off x="8204961" y="4220889"/>
            <a:ext cx="1938601" cy="553275"/>
          </a:xfrm>
          <a:prstGeom prst="rect">
            <a:avLst/>
          </a:prstGeom>
          <a:noFill/>
          <a:ln>
            <a:noFill/>
          </a:ln>
          <a:extLst>
            <a:ext uri="{53640926-AAD7-44D8-BBD7-CCE9431645EC}">
              <a14:shadowObscured xmlns:a14="http://schemas.microsoft.com/office/drawing/2010/main"/>
            </a:ext>
          </a:extLst>
        </p:spPr>
      </p:pic>
      <p:pic>
        <p:nvPicPr>
          <p:cNvPr id="88" name="Imagen 87">
            <a:extLst>
              <a:ext uri="{FF2B5EF4-FFF2-40B4-BE49-F238E27FC236}">
                <a16:creationId xmlns:a16="http://schemas.microsoft.com/office/drawing/2014/main" id="{4C6DCCB4-B621-E3F2-A9CC-EF3954DE7B02}"/>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18780"/>
          <a:stretch/>
        </p:blipFill>
        <p:spPr bwMode="auto">
          <a:xfrm>
            <a:off x="10164376" y="3659750"/>
            <a:ext cx="1938602" cy="540373"/>
          </a:xfrm>
          <a:prstGeom prst="rect">
            <a:avLst/>
          </a:prstGeom>
          <a:noFill/>
          <a:ln>
            <a:noFill/>
          </a:ln>
          <a:extLst>
            <a:ext uri="{53640926-AAD7-44D8-BBD7-CCE9431645EC}">
              <a14:shadowObscured xmlns:a14="http://schemas.microsoft.com/office/drawing/2010/main"/>
            </a:ext>
          </a:extLst>
        </p:spPr>
      </p:pic>
      <p:pic>
        <p:nvPicPr>
          <p:cNvPr id="90" name="Imagen 89">
            <a:extLst>
              <a:ext uri="{FF2B5EF4-FFF2-40B4-BE49-F238E27FC236}">
                <a16:creationId xmlns:a16="http://schemas.microsoft.com/office/drawing/2014/main" id="{65C1506B-CDDF-C48A-EFB5-BF61C52356EB}"/>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t="19250"/>
          <a:stretch/>
        </p:blipFill>
        <p:spPr bwMode="auto">
          <a:xfrm>
            <a:off x="10166608" y="4220622"/>
            <a:ext cx="1938602" cy="551499"/>
          </a:xfrm>
          <a:prstGeom prst="rect">
            <a:avLst/>
          </a:prstGeom>
          <a:noFill/>
          <a:ln>
            <a:noFill/>
          </a:ln>
          <a:extLst>
            <a:ext uri="{53640926-AAD7-44D8-BBD7-CCE9431645EC}">
              <a14:shadowObscured xmlns:a14="http://schemas.microsoft.com/office/drawing/2010/main"/>
            </a:ext>
          </a:extLst>
        </p:spPr>
      </p:pic>
      <p:pic>
        <p:nvPicPr>
          <p:cNvPr id="91" name="Imagen 90">
            <a:extLst>
              <a:ext uri="{FF2B5EF4-FFF2-40B4-BE49-F238E27FC236}">
                <a16:creationId xmlns:a16="http://schemas.microsoft.com/office/drawing/2014/main" id="{5AB642E2-8F27-4FA0-22BD-6D3647ABE160}"/>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t="19250"/>
          <a:stretch/>
        </p:blipFill>
        <p:spPr bwMode="auto">
          <a:xfrm>
            <a:off x="10166608" y="4841204"/>
            <a:ext cx="1938602" cy="580412"/>
          </a:xfrm>
          <a:prstGeom prst="rect">
            <a:avLst/>
          </a:prstGeom>
          <a:noFill/>
          <a:ln>
            <a:noFill/>
          </a:ln>
          <a:extLst>
            <a:ext uri="{53640926-AAD7-44D8-BBD7-CCE9431645EC}">
              <a14:shadowObscured xmlns:a14="http://schemas.microsoft.com/office/drawing/2010/main"/>
            </a:ext>
          </a:extLst>
        </p:spPr>
      </p:pic>
      <p:sp>
        <p:nvSpPr>
          <p:cNvPr id="95" name="CuadroTexto 94">
            <a:extLst>
              <a:ext uri="{FF2B5EF4-FFF2-40B4-BE49-F238E27FC236}">
                <a16:creationId xmlns:a16="http://schemas.microsoft.com/office/drawing/2014/main" id="{DFEC7A83-0874-54C0-4933-F2E07EF0BFCF}"/>
              </a:ext>
            </a:extLst>
          </p:cNvPr>
          <p:cNvSpPr txBox="1"/>
          <p:nvPr/>
        </p:nvSpPr>
        <p:spPr>
          <a:xfrm>
            <a:off x="10096051" y="1358591"/>
            <a:ext cx="2055719" cy="2308324"/>
          </a:xfrm>
          <a:prstGeom prst="rect">
            <a:avLst/>
          </a:prstGeom>
          <a:noFill/>
        </p:spPr>
        <p:txBody>
          <a:bodyPr wrap="square" rtlCol="0">
            <a:spAutoFit/>
          </a:bodyPr>
          <a:lstStyle/>
          <a:p>
            <a:pPr algn="just"/>
            <a:r>
              <a:rPr lang="en-US" sz="800" dirty="0">
                <a:latin typeface="Arial" panose="020B0604020202020204" pitchFamily="34" charset="0"/>
                <a:cs typeface="Arial" panose="020B0604020202020204" pitchFamily="34" charset="0"/>
              </a:rPr>
              <a:t>On January 14, 2022 a first eruption was recorded, the next day, another eruption that even managed to cover the Sun. The volcanic explosions were audible for tens of kilometers around, being recorded by several infrasound stations (I05AU, I07AU, I22FR, I36NZ, I39PW, I40PG). Also, by the station I08BO located at a distance of approximately 11224 km from the island of Tonga, so the wave took approximately 9 hours to reach the station, this managed to record the event with a frequency of 0.1 to 1 Hz, with a propagation speed between 0.34 and 0.36 km / s, with a duration of approximately 6 hours, the event was recorded from 16:00 to 22:00 hours (GMT).</a:t>
            </a:r>
            <a:endParaRPr lang="en-AE" sz="800" dirty="0">
              <a:latin typeface="Arial" panose="020B0604020202020204" pitchFamily="34" charset="0"/>
              <a:cs typeface="Arial" panose="020B0604020202020204" pitchFamily="34" charset="0"/>
            </a:endParaRPr>
          </a:p>
        </p:txBody>
      </p:sp>
      <p:pic>
        <p:nvPicPr>
          <p:cNvPr id="97" name="Imagen 96">
            <a:extLst>
              <a:ext uri="{FF2B5EF4-FFF2-40B4-BE49-F238E27FC236}">
                <a16:creationId xmlns:a16="http://schemas.microsoft.com/office/drawing/2014/main" id="{B1D53472-D7DE-9EA0-836B-9AB9DD85D506}"/>
              </a:ext>
            </a:extLst>
          </p:cNvPr>
          <p:cNvPicPr>
            <a:picLocks noChangeAspect="1"/>
          </p:cNvPicPr>
          <p:nvPr/>
        </p:nvPicPr>
        <p:blipFill rotWithShape="1">
          <a:blip r:embed="rId28">
            <a:extLst>
              <a:ext uri="{28A0092B-C50C-407E-A947-70E740481C1C}">
                <a14:useLocalDpi xmlns:a14="http://schemas.microsoft.com/office/drawing/2010/main" val="0"/>
              </a:ext>
            </a:extLst>
          </a:blip>
          <a:srcRect l="17695"/>
          <a:stretch/>
        </p:blipFill>
        <p:spPr bwMode="auto">
          <a:xfrm>
            <a:off x="8202469" y="1423740"/>
            <a:ext cx="1933411" cy="1429650"/>
          </a:xfrm>
          <a:prstGeom prst="rect">
            <a:avLst/>
          </a:prstGeom>
          <a:noFill/>
          <a:ln>
            <a:noFill/>
          </a:ln>
        </p:spPr>
      </p:pic>
      <p:pic>
        <p:nvPicPr>
          <p:cNvPr id="85" name="Imagen 84">
            <a:extLst>
              <a:ext uri="{FF2B5EF4-FFF2-40B4-BE49-F238E27FC236}">
                <a16:creationId xmlns:a16="http://schemas.microsoft.com/office/drawing/2014/main" id="{E1828DC2-A868-8563-48FA-18E3FE3F0059}"/>
              </a:ext>
            </a:extLst>
          </p:cNvPr>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199873" y="2788467"/>
            <a:ext cx="1933411" cy="799681"/>
          </a:xfrm>
          <a:prstGeom prst="rect">
            <a:avLst/>
          </a:prstGeom>
          <a:noFill/>
          <a:ln>
            <a:noFill/>
          </a:ln>
        </p:spPr>
      </p:pic>
    </p:spTree>
    <p:extLst>
      <p:ext uri="{BB962C8B-B14F-4D97-AF65-F5344CB8AC3E}">
        <p14:creationId xmlns:p14="http://schemas.microsoft.com/office/powerpoint/2010/main" val="4228912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11643</TotalTime>
  <Words>772</Words>
  <Application>Microsoft Office PowerPoint</Application>
  <PresentationFormat>Panorámica</PresentationFormat>
  <Paragraphs>29</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Times New Roman</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MAYRA NIETO</cp:lastModifiedBy>
  <cp:revision>30</cp:revision>
  <dcterms:created xsi:type="dcterms:W3CDTF">2023-04-18T13:25:54Z</dcterms:created>
  <dcterms:modified xsi:type="dcterms:W3CDTF">2023-06-14T16:34:15Z</dcterms:modified>
</cp:coreProperties>
</file>