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9"/>
  </p:notesMasterIdLst>
  <p:sldIdLst>
    <p:sldId id="261" r:id="rId3"/>
    <p:sldId id="256" r:id="rId4"/>
    <p:sldId id="262" r:id="rId5"/>
    <p:sldId id="263" r:id="rId6"/>
    <p:sldId id="264" r:id="rId7"/>
    <p:sldId id="265" r:id="rId8"/>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70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3"/>
    <p:restoredTop sz="94687"/>
  </p:normalViewPr>
  <p:slideViewPr>
    <p:cSldViewPr snapToGrid="0">
      <p:cViewPr varScale="1">
        <p:scale>
          <a:sx n="115" d="100"/>
          <a:sy n="115" d="100"/>
        </p:scale>
        <p:origin x="240"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71C58-EC89-0844-8FBD-0EF0C182F718}" type="datetimeFigureOut">
              <a:rPr lang="es-ES_tradnl" smtClean="0"/>
              <a:t>10/6/23</a:t>
            </a:fld>
            <a:endParaRPr lang="es-ES_tradn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5786B-60B1-8D41-A870-C27D7D20DD74}" type="slidenum">
              <a:rPr lang="es-ES_tradnl" smtClean="0"/>
              <a:t>‹Nº›</a:t>
            </a:fld>
            <a:endParaRPr lang="es-ES_tradnl" dirty="0"/>
          </a:p>
        </p:txBody>
      </p:sp>
    </p:spTree>
    <p:extLst>
      <p:ext uri="{BB962C8B-B14F-4D97-AF65-F5344CB8AC3E}">
        <p14:creationId xmlns:p14="http://schemas.microsoft.com/office/powerpoint/2010/main" val="421327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FF45786B-60B1-8D41-A870-C27D7D20DD74}" type="slidenum">
              <a:rPr lang="es-ES_tradnl" smtClean="0"/>
              <a:t>1</a:t>
            </a:fld>
            <a:endParaRPr lang="es-ES_tradnl" dirty="0"/>
          </a:p>
        </p:txBody>
      </p:sp>
    </p:spTree>
    <p:extLst>
      <p:ext uri="{BB962C8B-B14F-4D97-AF65-F5344CB8AC3E}">
        <p14:creationId xmlns:p14="http://schemas.microsoft.com/office/powerpoint/2010/main" val="165792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FF45786B-60B1-8D41-A870-C27D7D20DD74}" type="slidenum">
              <a:rPr lang="es-ES_tradnl" smtClean="0"/>
              <a:t>4</a:t>
            </a:fld>
            <a:endParaRPr lang="es-ES_tradnl" dirty="0"/>
          </a:p>
        </p:txBody>
      </p:sp>
    </p:spTree>
    <p:extLst>
      <p:ext uri="{BB962C8B-B14F-4D97-AF65-F5344CB8AC3E}">
        <p14:creationId xmlns:p14="http://schemas.microsoft.com/office/powerpoint/2010/main" val="3256019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FF45786B-60B1-8D41-A870-C27D7D20DD74}" type="slidenum">
              <a:rPr lang="es-ES_tradnl" smtClean="0"/>
              <a:t>5</a:t>
            </a:fld>
            <a:endParaRPr lang="es-ES_tradnl" dirty="0"/>
          </a:p>
        </p:txBody>
      </p:sp>
    </p:spTree>
    <p:extLst>
      <p:ext uri="{BB962C8B-B14F-4D97-AF65-F5344CB8AC3E}">
        <p14:creationId xmlns:p14="http://schemas.microsoft.com/office/powerpoint/2010/main" val="2904029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FF45786B-60B1-8D41-A870-C27D7D20DD74}" type="slidenum">
              <a:rPr lang="es-ES_tradnl" smtClean="0"/>
              <a:t>6</a:t>
            </a:fld>
            <a:endParaRPr lang="es-ES_tradnl" dirty="0"/>
          </a:p>
        </p:txBody>
      </p:sp>
    </p:spTree>
    <p:extLst>
      <p:ext uri="{BB962C8B-B14F-4D97-AF65-F5344CB8AC3E}">
        <p14:creationId xmlns:p14="http://schemas.microsoft.com/office/powerpoint/2010/main" val="33740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5" Type="http://schemas.microsoft.com/office/2007/relationships/hdphoto" Target="../media/hdphoto1.wdp"/><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pn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28" Type="http://schemas.microsoft.com/office/2007/relationships/hdphoto" Target="../media/hdphoto2.wdp"/><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 Id="rId27"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6" name="Imagen 5">
            <a:extLst>
              <a:ext uri="{FF2B5EF4-FFF2-40B4-BE49-F238E27FC236}">
                <a16:creationId xmlns:a16="http://schemas.microsoft.com/office/drawing/2014/main" id="{BFE6BDB6-6B51-701D-8933-4E8227D949FD}"/>
              </a:ext>
            </a:extLst>
          </p:cNvPr>
          <p:cNvPicPr>
            <a:picLocks noChangeAspect="1"/>
          </p:cNvPicPr>
          <p:nvPr userDrawn="1"/>
        </p:nvPicPr>
        <p:blipFill>
          <a:blip r:embed="rId14">
            <a:extLst>
              <a:ext uri="{BEBA8EAE-BF5A-486C-A8C5-ECC9F3942E4B}">
                <a14:imgProps xmlns:a14="http://schemas.microsoft.com/office/drawing/2010/main">
                  <a14:imgLayer r:embed="rId15">
                    <a14:imgEffect>
                      <a14:brightnessContrast bright="100000"/>
                    </a14:imgEffect>
                  </a14:imgLayer>
                </a14:imgProps>
              </a:ext>
            </a:extLst>
          </a:blip>
          <a:stretch>
            <a:fillRect/>
          </a:stretch>
        </p:blipFill>
        <p:spPr>
          <a:xfrm>
            <a:off x="10180791" y="278271"/>
            <a:ext cx="1584542" cy="1174747"/>
          </a:xfrm>
          <a:prstGeom prst="rect">
            <a:avLst/>
          </a:prstGeom>
        </p:spPr>
      </p:pic>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pic>
        <p:nvPicPr>
          <p:cNvPr id="2" name="Imagen 1">
            <a:extLst>
              <a:ext uri="{FF2B5EF4-FFF2-40B4-BE49-F238E27FC236}">
                <a16:creationId xmlns:a16="http://schemas.microsoft.com/office/drawing/2014/main" id="{FFB5F02A-30B0-88A0-AD6F-7A25A22F1509}"/>
              </a:ext>
            </a:extLst>
          </p:cNvPr>
          <p:cNvPicPr>
            <a:picLocks noChangeAspect="1"/>
          </p:cNvPicPr>
          <p:nvPr userDrawn="1"/>
        </p:nvPicPr>
        <p:blipFill>
          <a:blip r:embed="rId27">
            <a:extLst>
              <a:ext uri="{BEBA8EAE-BF5A-486C-A8C5-ECC9F3942E4B}">
                <a14:imgProps xmlns:a14="http://schemas.microsoft.com/office/drawing/2010/main">
                  <a14:imgLayer r:embed="rId28">
                    <a14:imgEffect>
                      <a14:brightnessContrast bright="100000"/>
                    </a14:imgEffect>
                  </a14:imgLayer>
                </a14:imgProps>
              </a:ext>
            </a:extLst>
          </a:blip>
          <a:stretch>
            <a:fillRect/>
          </a:stretch>
        </p:blipFill>
        <p:spPr>
          <a:xfrm>
            <a:off x="10522080" y="192511"/>
            <a:ext cx="1180840" cy="875451"/>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s-VE" b="1">
                <a:solidFill>
                  <a:schemeClr val="bg1"/>
                </a:solidFill>
                <a:latin typeface="Arial" panose="020B0604020202020204" pitchFamily="34" charset="0"/>
                <a:cs typeface="Arial" panose="020B0604020202020204" pitchFamily="34" charset="0"/>
              </a:rPr>
              <a:t>Better Country Seismological Networks Through Enriched NDC Development Experience</a:t>
            </a:r>
            <a:endParaRPr lang="en-AT" b="1">
              <a:solidFill>
                <a:schemeClr val="bg1"/>
              </a:solidFill>
              <a:latin typeface="Arial" panose="020B0604020202020204" pitchFamily="34" charset="0"/>
              <a:cs typeface="Arial" panose="020B0604020202020204" pitchFamily="34" charset="0"/>
            </a:endParaRPr>
          </a:p>
          <a:p>
            <a:pPr algn="ctr"/>
            <a:endParaRPr lang="en-AT" b="1">
              <a:solidFill>
                <a:schemeClr val="bg1"/>
              </a:solidFill>
              <a:latin typeface="Arial" panose="020B0604020202020204" pitchFamily="34" charset="0"/>
              <a:cs typeface="Arial" panose="020B0604020202020204" pitchFamily="34" charset="0"/>
            </a:endParaRPr>
          </a:p>
          <a:p>
            <a:pPr algn="ctr"/>
            <a:r>
              <a:rPr lang="es-ES" dirty="0">
                <a:solidFill>
                  <a:schemeClr val="bg1"/>
                </a:solidFill>
                <a:latin typeface="Arial" panose="020B0604020202020204" pitchFamily="34" charset="0"/>
                <a:cs typeface="Arial" panose="020B0604020202020204" pitchFamily="34" charset="0"/>
              </a:rPr>
              <a:t>Roberto Betancourt A., PhD</a:t>
            </a:r>
            <a:endParaRPr lang="en-AT">
              <a:solidFill>
                <a:schemeClr val="bg1"/>
              </a:solidFill>
              <a:latin typeface="Arial" panose="020B0604020202020204" pitchFamily="34" charset="0"/>
              <a:cs typeface="Arial" panose="020B0604020202020204" pitchFamily="34" charset="0"/>
            </a:endParaRPr>
          </a:p>
          <a:p>
            <a:pPr algn="ctr"/>
            <a:r>
              <a:rPr lang="es-ES" sz="1400" dirty="0">
                <a:solidFill>
                  <a:schemeClr val="bg1"/>
                </a:solidFill>
                <a:latin typeface="Arial" panose="020B0604020202020204" pitchFamily="34" charset="0"/>
                <a:cs typeface="Arial" panose="020B0604020202020204" pitchFamily="34" charset="0"/>
              </a:rPr>
              <a:t>🇻🇪 Fundación Venezolana de Investigaciones Sismológicas (Funvisis) 🇻🇪</a:t>
            </a:r>
            <a:endParaRPr lang="en-AT" sz="140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CTBTO has provided training and workshops to member states to develop and maintain monitoring stations worldwide, and has used various software solutions for seismological data acquisition, processing, and analysis. The document highlights the importance of KM in fostering a culture of knowledge sharing, collaboration, and innovation in </a:t>
            </a:r>
            <a:r>
              <a:rPr lang="en-US" sz="1200" dirty="0" err="1">
                <a:latin typeface="Arial" panose="020B0604020202020204" pitchFamily="34" charset="0"/>
                <a:cs typeface="Arial" panose="020B0604020202020204" pitchFamily="34" charset="0"/>
              </a:rPr>
              <a:t>organisations</a:t>
            </a:r>
            <a:r>
              <a:rPr lang="en-US" sz="1200" dirty="0">
                <a:latin typeface="Arial" panose="020B0604020202020204" pitchFamily="34" charset="0"/>
                <a:cs typeface="Arial" panose="020B0604020202020204" pitchFamily="34" charset="0"/>
              </a:rPr>
              <a:t>.</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P5.3-291</a:t>
            </a:r>
            <a:endParaRPr lang="en-AT" sz="12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err="1">
                <a:latin typeface="Arial" panose="020B0604020202020204" pitchFamily="34" charset="0"/>
                <a:cs typeface="Arial" panose="020B0604020202020204" pitchFamily="34" charset="0"/>
              </a:rPr>
              <a:t>Analyse</a:t>
            </a:r>
            <a:r>
              <a:rPr lang="en-US" sz="1200" dirty="0">
                <a:latin typeface="Arial" panose="020B0604020202020204" pitchFamily="34" charset="0"/>
                <a:cs typeface="Arial" panose="020B0604020202020204" pitchFamily="34" charset="0"/>
              </a:rPr>
              <a:t> CTBTO's uses of KM and Knowledge Society principles in providing learning </a:t>
            </a:r>
            <a:r>
              <a:rPr lang="en-US" sz="1200" dirty="0" err="1">
                <a:latin typeface="Arial" panose="020B0604020202020204" pitchFamily="34" charset="0"/>
                <a:cs typeface="Arial" panose="020B0604020202020204" pitchFamily="34" charset="0"/>
              </a:rPr>
              <a:t>programmes</a:t>
            </a:r>
            <a:r>
              <a:rPr lang="en-US" sz="1200" dirty="0">
                <a:latin typeface="Arial" panose="020B0604020202020204" pitchFamily="34" charset="0"/>
                <a:cs typeface="Arial" panose="020B0604020202020204" pitchFamily="34" charset="0"/>
              </a:rPr>
              <a:t> (training and workshops) for member states to enhance their understanding of the Comprehensive Nuclear-Test-Ban Treaty (CTBT) and its verification regime, as well as its public outreach initiatives, advocacy campaigns, and youth </a:t>
            </a:r>
            <a:r>
              <a:rPr lang="en-US" sz="1200" dirty="0" err="1">
                <a:latin typeface="Arial" panose="020B0604020202020204" pitchFamily="34" charset="0"/>
                <a:cs typeface="Arial" panose="020B0604020202020204" pitchFamily="34" charset="0"/>
              </a:rPr>
              <a:t>mobilisation</a:t>
            </a:r>
            <a:r>
              <a:rPr lang="en-US" sz="1200" dirty="0">
                <a:latin typeface="Arial" panose="020B0604020202020204" pitchFamily="34" charset="0"/>
                <a:cs typeface="Arial" panose="020B0604020202020204" pitchFamily="34" charset="0"/>
              </a:rPr>
              <a:t> to raise awareness about the CTBT.</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CTBTO provides </a:t>
            </a:r>
            <a:r>
              <a:rPr lang="en-US" sz="1200" dirty="0" err="1">
                <a:latin typeface="Arial" panose="020B0604020202020204" pitchFamily="34" charset="0"/>
                <a:cs typeface="Arial" panose="020B0604020202020204" pitchFamily="34" charset="0"/>
              </a:rPr>
              <a:t>specialised</a:t>
            </a:r>
            <a:r>
              <a:rPr lang="en-US" sz="1200" dirty="0">
                <a:latin typeface="Arial" panose="020B0604020202020204" pitchFamily="34" charset="0"/>
                <a:cs typeface="Arial" panose="020B0604020202020204" pitchFamily="34" charset="0"/>
              </a:rPr>
              <a:t> training courses for station operators, focusing on the operations, maintenance, and management of CTBT stations. These learning </a:t>
            </a:r>
            <a:r>
              <a:rPr lang="en-US" sz="1200" dirty="0" err="1">
                <a:latin typeface="Arial" panose="020B0604020202020204" pitchFamily="34" charset="0"/>
                <a:cs typeface="Arial" panose="020B0604020202020204" pitchFamily="34" charset="0"/>
              </a:rPr>
              <a:t>programmes</a:t>
            </a:r>
            <a:r>
              <a:rPr lang="en-US" sz="1200" dirty="0">
                <a:latin typeface="Arial" panose="020B0604020202020204" pitchFamily="34" charset="0"/>
                <a:cs typeface="Arial" panose="020B0604020202020204" pitchFamily="34" charset="0"/>
              </a:rPr>
              <a:t> aim to provide station operators with the necessary technical understanding to ensure the effective operation and maintenance of CTBT stations. Furthermore, to support developing countries, the CTBTO </a:t>
            </a:r>
            <a:r>
              <a:rPr lang="en-US" sz="1200" dirty="0" err="1">
                <a:latin typeface="Arial" panose="020B0604020202020204" pitchFamily="34" charset="0"/>
                <a:cs typeface="Arial" panose="020B0604020202020204" pitchFamily="34" charset="0"/>
              </a:rPr>
              <a:t>organises</a:t>
            </a:r>
            <a:r>
              <a:rPr lang="en-US" sz="1200" dirty="0">
                <a:latin typeface="Arial" panose="020B0604020202020204" pitchFamily="34" charset="0"/>
                <a:cs typeface="Arial" panose="020B0604020202020204" pitchFamily="34" charset="0"/>
              </a:rPr>
              <a:t> workshops and seminars at the national and international level to </a:t>
            </a:r>
            <a:r>
              <a:rPr lang="en-US" sz="1200" dirty="0" err="1">
                <a:latin typeface="Arial" panose="020B0604020202020204" pitchFamily="34" charset="0"/>
                <a:cs typeface="Arial" panose="020B0604020202020204" pitchFamily="34" charset="0"/>
              </a:rPr>
              <a:t>familiarise</a:t>
            </a:r>
            <a:r>
              <a:rPr lang="en-US" sz="1200" dirty="0">
                <a:latin typeface="Arial" panose="020B0604020202020204" pitchFamily="34" charset="0"/>
                <a:cs typeface="Arial" panose="020B0604020202020204" pitchFamily="34" charset="0"/>
              </a:rPr>
              <a:t> participants with the objectives of the Treaty, its significance, and its contributions to national capacity building.</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CTBTO has employed several principles of KM and Knowledge Society, including online learning and e-learning, </a:t>
            </a:r>
            <a:r>
              <a:rPr lang="en-US" sz="1200" dirty="0" err="1">
                <a:latin typeface="Arial" panose="020B0604020202020204" pitchFamily="34" charset="0"/>
                <a:cs typeface="Arial" panose="020B0604020202020204" pitchFamily="34" charset="0"/>
              </a:rPr>
              <a:t>specialised</a:t>
            </a:r>
            <a:r>
              <a:rPr lang="en-US" sz="1200" dirty="0">
                <a:latin typeface="Arial" panose="020B0604020202020204" pitchFamily="34" charset="0"/>
                <a:cs typeface="Arial" panose="020B0604020202020204" pitchFamily="34" charset="0"/>
              </a:rPr>
              <a:t> training courses, and capacity building, in providing learning programs for member states to enhance their understanding of the CTBT and its verification regime, and conducting public outreach initiatives, advocacy campaigns, and youth </a:t>
            </a:r>
            <a:r>
              <a:rPr lang="en-US" sz="1200" dirty="0" err="1">
                <a:latin typeface="Arial" panose="020B0604020202020204" pitchFamily="34" charset="0"/>
                <a:cs typeface="Arial" panose="020B0604020202020204" pitchFamily="34" charset="0"/>
              </a:rPr>
              <a:t>mobilisation</a:t>
            </a:r>
            <a:r>
              <a:rPr lang="en-US" sz="1200" dirty="0">
                <a:latin typeface="Arial" panose="020B0604020202020204" pitchFamily="34" charset="0"/>
                <a:cs typeface="Arial" panose="020B0604020202020204" pitchFamily="34" charset="0"/>
              </a:rPr>
              <a:t> to raise awareness about the CTBT.</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540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P5.3-291</a:t>
            </a:r>
            <a:endParaRPr lang="en-AT" sz="2400" b="1">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7D3CC1A1-4F23-FAB0-4A5B-327CB9DFF417}"/>
              </a:ext>
            </a:extLst>
          </p:cNvPr>
          <p:cNvSpPr txBox="1"/>
          <p:nvPr/>
        </p:nvSpPr>
        <p:spPr>
          <a:xfrm>
            <a:off x="1154015" y="1860606"/>
            <a:ext cx="8915401" cy="3416320"/>
          </a:xfrm>
          <a:prstGeom prst="rect">
            <a:avLst/>
          </a:prstGeom>
          <a:noFill/>
        </p:spPr>
        <p:txBody>
          <a:bodyPr wrap="square">
            <a:spAutoFit/>
          </a:bodyPr>
          <a:lstStyle/>
          <a:p>
            <a:r>
              <a:rPr lang="es-VE" dirty="0">
                <a:effectLst/>
                <a:latin typeface="Arial" panose="020B0604020202020204" pitchFamily="34" charset="0"/>
                <a:cs typeface="Arial" panose="020B0604020202020204" pitchFamily="34" charset="0"/>
              </a:rPr>
              <a:t>This essay discusses the importance of Knowledge Management (KM) and Knowledge Society for creating a well-staffed organisation. It outlines the three main steps of a comprehensive KM system, which are knowledge creation, storage, and sharing, and provides tips for building a successful KM strategy. The pillars of KM and Knowledge Society include various types of knowledge, such as people, process, technology, and competitor knowledge. The Comprehensive Nuclear-Test-Ban Treaty Organisation (CTBTO) is presented as an example of an organisation that has applied these principles to its work in seismology. The CTBTO has provided training and workshops to member states to develop and maintain monitoring stations worldwide, and has used various software solutions for seismological data acquisition, processing, and analysis. The document highlights the importance of KM in fostering a culture of knowledge sharing, collaboration, and innovation in organisations.</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54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P5.3-291</a:t>
            </a:r>
            <a:endParaRPr lang="en-AT" sz="24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652AEB77-BA62-BAB9-F05A-1A8E6FB9BA8A}"/>
              </a:ext>
            </a:extLst>
          </p:cNvPr>
          <p:cNvSpPr/>
          <p:nvPr/>
        </p:nvSpPr>
        <p:spPr>
          <a:xfrm>
            <a:off x="556734" y="1581112"/>
            <a:ext cx="2851419" cy="5010557"/>
          </a:xfrm>
          <a:prstGeom prst="rect">
            <a:avLst/>
          </a:pr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0" name="Rectángulo 9">
            <a:extLst>
              <a:ext uri="{FF2B5EF4-FFF2-40B4-BE49-F238E27FC236}">
                <a16:creationId xmlns:a16="http://schemas.microsoft.com/office/drawing/2014/main" id="{FC9D0375-B31B-A18C-C620-8DA9CA50AEA5}"/>
              </a:ext>
            </a:extLst>
          </p:cNvPr>
          <p:cNvSpPr/>
          <p:nvPr/>
        </p:nvSpPr>
        <p:spPr>
          <a:xfrm>
            <a:off x="699305" y="1715298"/>
            <a:ext cx="2566277" cy="1016751"/>
          </a:xfrm>
          <a:prstGeom prst="rect">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1" name="Forma libre 10">
            <a:extLst>
              <a:ext uri="{FF2B5EF4-FFF2-40B4-BE49-F238E27FC236}">
                <a16:creationId xmlns:a16="http://schemas.microsoft.com/office/drawing/2014/main" id="{F58CC732-E46C-808A-183F-03BCF3919FCF}"/>
              </a:ext>
            </a:extLst>
          </p:cNvPr>
          <p:cNvSpPr/>
          <p:nvPr/>
        </p:nvSpPr>
        <p:spPr>
          <a:xfrm>
            <a:off x="699305" y="2976127"/>
            <a:ext cx="2566277" cy="905745"/>
          </a:xfrm>
          <a:custGeom>
            <a:avLst/>
            <a:gdLst>
              <a:gd name="connsiteX0" fmla="*/ 0 w 2566277"/>
              <a:gd name="connsiteY0" fmla="*/ 0 h 905745"/>
              <a:gd name="connsiteX1" fmla="*/ 2566277 w 2566277"/>
              <a:gd name="connsiteY1" fmla="*/ 0 h 905745"/>
              <a:gd name="connsiteX2" fmla="*/ 2566277 w 2566277"/>
              <a:gd name="connsiteY2" fmla="*/ 905745 h 905745"/>
              <a:gd name="connsiteX3" fmla="*/ 0 w 2566277"/>
              <a:gd name="connsiteY3" fmla="*/ 905745 h 905745"/>
              <a:gd name="connsiteX4" fmla="*/ 0 w 2566277"/>
              <a:gd name="connsiteY4" fmla="*/ 0 h 90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6277" h="905745">
                <a:moveTo>
                  <a:pt x="0" y="0"/>
                </a:moveTo>
                <a:lnTo>
                  <a:pt x="2566277" y="0"/>
                </a:lnTo>
                <a:lnTo>
                  <a:pt x="2566277" y="905745"/>
                </a:lnTo>
                <a:lnTo>
                  <a:pt x="0" y="90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0" lvl="0" indent="0" algn="ctr" defTabSz="355600">
              <a:spcBef>
                <a:spcPct val="0"/>
              </a:spcBef>
              <a:spcAft>
                <a:spcPts val="600"/>
              </a:spcAft>
              <a:buFont typeface="Arial" panose="020B0604020202020204" pitchFamily="34" charset="0"/>
              <a:buNone/>
            </a:pPr>
            <a:r>
              <a:rPr lang="en-GB" sz="1400" kern="1200" dirty="0">
                <a:latin typeface="Arial" panose="020B0604020202020204" pitchFamily="34" charset="0"/>
                <a:cs typeface="Arial" panose="020B0604020202020204" pitchFamily="34" charset="0"/>
              </a:rPr>
              <a:t>Evaluate the concept and importance of Knowledge Management (KM) and Knowledge Society in creating a well-staffed organisation, including people, process, technology, infrastructure, product knowledge, process knowledge, social knowledge, customer knowledge, competitor knowledge, industry knowledge, and environment knowledge.</a:t>
            </a:r>
          </a:p>
        </p:txBody>
      </p:sp>
      <p:sp>
        <p:nvSpPr>
          <p:cNvPr id="12" name="Rectángulo 11">
            <a:extLst>
              <a:ext uri="{FF2B5EF4-FFF2-40B4-BE49-F238E27FC236}">
                <a16:creationId xmlns:a16="http://schemas.microsoft.com/office/drawing/2014/main" id="{2F654924-5C6D-8FA3-3A0A-92AE8DC12AA4}"/>
              </a:ext>
            </a:extLst>
          </p:cNvPr>
          <p:cNvSpPr/>
          <p:nvPr/>
        </p:nvSpPr>
        <p:spPr>
          <a:xfrm>
            <a:off x="3959916" y="1581112"/>
            <a:ext cx="2851419" cy="5010557"/>
          </a:xfrm>
          <a:prstGeom prst="rect">
            <a:avLst/>
          </a:pr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Rectángulo 12">
            <a:extLst>
              <a:ext uri="{FF2B5EF4-FFF2-40B4-BE49-F238E27FC236}">
                <a16:creationId xmlns:a16="http://schemas.microsoft.com/office/drawing/2014/main" id="{0C0F361B-6D87-9825-D376-CF6172828B22}"/>
              </a:ext>
            </a:extLst>
          </p:cNvPr>
          <p:cNvSpPr/>
          <p:nvPr/>
        </p:nvSpPr>
        <p:spPr>
          <a:xfrm>
            <a:off x="4102487" y="1715298"/>
            <a:ext cx="2566277" cy="1016751"/>
          </a:xfrm>
          <a:prstGeom prst="rect">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4" name="Forma libre 13">
            <a:extLst>
              <a:ext uri="{FF2B5EF4-FFF2-40B4-BE49-F238E27FC236}">
                <a16:creationId xmlns:a16="http://schemas.microsoft.com/office/drawing/2014/main" id="{1BF86922-AC16-15D6-1190-358A8232CA53}"/>
              </a:ext>
            </a:extLst>
          </p:cNvPr>
          <p:cNvSpPr/>
          <p:nvPr/>
        </p:nvSpPr>
        <p:spPr>
          <a:xfrm>
            <a:off x="4102487" y="2976127"/>
            <a:ext cx="2566277" cy="905745"/>
          </a:xfrm>
          <a:custGeom>
            <a:avLst/>
            <a:gdLst>
              <a:gd name="connsiteX0" fmla="*/ 0 w 2566277"/>
              <a:gd name="connsiteY0" fmla="*/ 0 h 905745"/>
              <a:gd name="connsiteX1" fmla="*/ 2566277 w 2566277"/>
              <a:gd name="connsiteY1" fmla="*/ 0 h 905745"/>
              <a:gd name="connsiteX2" fmla="*/ 2566277 w 2566277"/>
              <a:gd name="connsiteY2" fmla="*/ 905745 h 905745"/>
              <a:gd name="connsiteX3" fmla="*/ 0 w 2566277"/>
              <a:gd name="connsiteY3" fmla="*/ 905745 h 905745"/>
              <a:gd name="connsiteX4" fmla="*/ 0 w 2566277"/>
              <a:gd name="connsiteY4" fmla="*/ 0 h 90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6277" h="905745">
                <a:moveTo>
                  <a:pt x="0" y="0"/>
                </a:moveTo>
                <a:lnTo>
                  <a:pt x="2566277" y="0"/>
                </a:lnTo>
                <a:lnTo>
                  <a:pt x="2566277" y="905745"/>
                </a:lnTo>
                <a:lnTo>
                  <a:pt x="0" y="90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lvl="0" algn="ctr" defTabSz="355600">
              <a:spcBef>
                <a:spcPct val="0"/>
              </a:spcBef>
              <a:spcAft>
                <a:spcPts val="600"/>
              </a:spcAft>
            </a:pPr>
            <a:r>
              <a:rPr lang="en-GB" sz="1400" kern="1200" dirty="0">
                <a:latin typeface="Arial" panose="020B0604020202020204" pitchFamily="34" charset="0"/>
                <a:cs typeface="Arial" panose="020B0604020202020204" pitchFamily="34" charset="0"/>
              </a:rPr>
              <a:t>Discuss the application of KM principles in developing robust and well-tested software solutions and fostering a culture of knowledge sharing, collaboration, and innovation in organisations around the world  involved in seismology </a:t>
            </a:r>
            <a:r>
              <a:rPr lang="en-GB" sz="1400" dirty="0">
                <a:latin typeface="Arial" panose="020B0604020202020204" pitchFamily="34" charset="0"/>
                <a:cs typeface="Arial" panose="020B0604020202020204" pitchFamily="34" charset="0"/>
              </a:rPr>
              <a:t>research and </a:t>
            </a:r>
            <a:r>
              <a:rPr lang="en-GB" sz="1400" kern="1200" dirty="0">
                <a:latin typeface="Arial" panose="020B0604020202020204" pitchFamily="34" charset="0"/>
                <a:cs typeface="Arial" panose="020B0604020202020204" pitchFamily="34" charset="0"/>
              </a:rPr>
              <a:t>assessment.</a:t>
            </a:r>
          </a:p>
        </p:txBody>
      </p:sp>
      <p:sp>
        <p:nvSpPr>
          <p:cNvPr id="15" name="Rectángulo 14">
            <a:extLst>
              <a:ext uri="{FF2B5EF4-FFF2-40B4-BE49-F238E27FC236}">
                <a16:creationId xmlns:a16="http://schemas.microsoft.com/office/drawing/2014/main" id="{F2DB1352-25D8-A628-BFF8-B1E3C41BEA5F}"/>
              </a:ext>
            </a:extLst>
          </p:cNvPr>
          <p:cNvSpPr/>
          <p:nvPr/>
        </p:nvSpPr>
        <p:spPr>
          <a:xfrm>
            <a:off x="7363098" y="1581112"/>
            <a:ext cx="2851419" cy="5010557"/>
          </a:xfrm>
          <a:prstGeom prst="rect">
            <a:avLst/>
          </a:pr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6" name="Rectángulo 15">
            <a:extLst>
              <a:ext uri="{FF2B5EF4-FFF2-40B4-BE49-F238E27FC236}">
                <a16:creationId xmlns:a16="http://schemas.microsoft.com/office/drawing/2014/main" id="{A142BE2F-4E35-BD4C-B430-6542CDA049DA}"/>
              </a:ext>
            </a:extLst>
          </p:cNvPr>
          <p:cNvSpPr/>
          <p:nvPr/>
        </p:nvSpPr>
        <p:spPr>
          <a:xfrm>
            <a:off x="7505669" y="1715298"/>
            <a:ext cx="2566277" cy="1016751"/>
          </a:xfrm>
          <a:prstGeom prst="rect">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7" name="Forma libre 16">
            <a:extLst>
              <a:ext uri="{FF2B5EF4-FFF2-40B4-BE49-F238E27FC236}">
                <a16:creationId xmlns:a16="http://schemas.microsoft.com/office/drawing/2014/main" id="{9BF9B2D8-E395-AB3E-2477-86625B970F76}"/>
              </a:ext>
            </a:extLst>
          </p:cNvPr>
          <p:cNvSpPr/>
          <p:nvPr/>
        </p:nvSpPr>
        <p:spPr>
          <a:xfrm>
            <a:off x="7505669" y="2976127"/>
            <a:ext cx="2566277" cy="905745"/>
          </a:xfrm>
          <a:custGeom>
            <a:avLst/>
            <a:gdLst>
              <a:gd name="connsiteX0" fmla="*/ 0 w 2566277"/>
              <a:gd name="connsiteY0" fmla="*/ 0 h 905745"/>
              <a:gd name="connsiteX1" fmla="*/ 2566277 w 2566277"/>
              <a:gd name="connsiteY1" fmla="*/ 0 h 905745"/>
              <a:gd name="connsiteX2" fmla="*/ 2566277 w 2566277"/>
              <a:gd name="connsiteY2" fmla="*/ 905745 h 905745"/>
              <a:gd name="connsiteX3" fmla="*/ 0 w 2566277"/>
              <a:gd name="connsiteY3" fmla="*/ 905745 h 905745"/>
              <a:gd name="connsiteX4" fmla="*/ 0 w 2566277"/>
              <a:gd name="connsiteY4" fmla="*/ 0 h 90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6277" h="905745">
                <a:moveTo>
                  <a:pt x="0" y="0"/>
                </a:moveTo>
                <a:lnTo>
                  <a:pt x="2566277" y="0"/>
                </a:lnTo>
                <a:lnTo>
                  <a:pt x="2566277" y="905745"/>
                </a:lnTo>
                <a:lnTo>
                  <a:pt x="0" y="90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0" lvl="0" indent="0" algn="ctr" defTabSz="355600">
              <a:spcBef>
                <a:spcPct val="0"/>
              </a:spcBef>
              <a:spcAft>
                <a:spcPts val="600"/>
              </a:spcAft>
              <a:buFont typeface="Arial" panose="020B0604020202020204" pitchFamily="34" charset="0"/>
              <a:buNone/>
            </a:pPr>
            <a:r>
              <a:rPr lang="en-GB" sz="1400" kern="1200" dirty="0">
                <a:latin typeface="Arial" panose="020B0604020202020204" pitchFamily="34" charset="0"/>
                <a:cs typeface="Arial" panose="020B0604020202020204" pitchFamily="34" charset="0"/>
              </a:rPr>
              <a:t>Analyse CTBTO's uses of KM and Knowledge Society principles in providing learning programmes (training and workshops) for member states to enhance their understanding of the Comprehensive Nuclear-Test-Ban Treaty (CTBT) and its verification regime, as well as its public outreach initiatives, advocacy campaigns, and youth mobilisation to raise awareness about the CTBT.</a:t>
            </a: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000" dirty="0">
                <a:solidFill>
                  <a:schemeClr val="bg1"/>
                </a:solidFill>
                <a:latin typeface="Arial" panose="020B0604020202020204" pitchFamily="34" charset="0"/>
                <a:cs typeface="Arial" panose="020B0604020202020204" pitchFamily="34" charset="0"/>
              </a:rPr>
              <a:t>Methodology</a:t>
            </a:r>
            <a:endParaRPr lang="en-AT" sz="54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P5.3-291</a:t>
            </a:r>
            <a:endParaRPr lang="en-AT" sz="24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11" name="Forma libre 10">
            <a:extLst>
              <a:ext uri="{FF2B5EF4-FFF2-40B4-BE49-F238E27FC236}">
                <a16:creationId xmlns:a16="http://schemas.microsoft.com/office/drawing/2014/main" id="{A808C523-981C-8716-9FEC-6683B6223DB7}"/>
              </a:ext>
            </a:extLst>
          </p:cNvPr>
          <p:cNvSpPr/>
          <p:nvPr/>
        </p:nvSpPr>
        <p:spPr>
          <a:xfrm rot="16200000">
            <a:off x="-1268661" y="4013257"/>
            <a:ext cx="4123842" cy="372298"/>
          </a:xfrm>
          <a:custGeom>
            <a:avLst/>
            <a:gdLst>
              <a:gd name="connsiteX0" fmla="*/ 0 w 4123842"/>
              <a:gd name="connsiteY0" fmla="*/ 0 h 372298"/>
              <a:gd name="connsiteX1" fmla="*/ 4123842 w 4123842"/>
              <a:gd name="connsiteY1" fmla="*/ 0 h 372298"/>
              <a:gd name="connsiteX2" fmla="*/ 4123842 w 4123842"/>
              <a:gd name="connsiteY2" fmla="*/ 372298 h 372298"/>
              <a:gd name="connsiteX3" fmla="*/ 0 w 4123842"/>
              <a:gd name="connsiteY3" fmla="*/ 372298 h 372298"/>
              <a:gd name="connsiteX4" fmla="*/ 0 w 4123842"/>
              <a:gd name="connsiteY4" fmla="*/ 0 h 37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842" h="372298">
                <a:moveTo>
                  <a:pt x="0" y="0"/>
                </a:moveTo>
                <a:lnTo>
                  <a:pt x="4123842" y="0"/>
                </a:lnTo>
                <a:lnTo>
                  <a:pt x="4123842" y="372298"/>
                </a:lnTo>
                <a:lnTo>
                  <a:pt x="0" y="3722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328346" bIns="0" numCol="1" spcCol="1270" anchor="ctr" anchorCtr="0">
            <a:noAutofit/>
          </a:bodyPr>
          <a:lstStyle/>
          <a:p>
            <a:pPr marL="0" lvl="0" indent="0" algn="r" defTabSz="1155700">
              <a:lnSpc>
                <a:spcPct val="90000"/>
              </a:lnSpc>
              <a:spcBef>
                <a:spcPct val="0"/>
              </a:spcBef>
              <a:spcAft>
                <a:spcPct val="35000"/>
              </a:spcAft>
              <a:buNone/>
            </a:pPr>
            <a:r>
              <a:rPr lang="es-MX" sz="2000" kern="1200">
                <a:solidFill>
                  <a:schemeClr val="tx1">
                    <a:lumMod val="65000"/>
                    <a:lumOff val="35000"/>
                  </a:schemeClr>
                </a:solidFill>
                <a:latin typeface="Arial" panose="020B0604020202020204" pitchFamily="34" charset="0"/>
                <a:cs typeface="Arial" panose="020B0604020202020204" pitchFamily="34" charset="0"/>
              </a:rPr>
              <a:t>Systematic Literature Review</a:t>
            </a:r>
          </a:p>
        </p:txBody>
      </p:sp>
      <p:sp>
        <p:nvSpPr>
          <p:cNvPr id="12" name="Forma libre 11">
            <a:extLst>
              <a:ext uri="{FF2B5EF4-FFF2-40B4-BE49-F238E27FC236}">
                <a16:creationId xmlns:a16="http://schemas.microsoft.com/office/drawing/2014/main" id="{685A8E5B-ACD1-E132-C926-C29345CB48F2}"/>
              </a:ext>
            </a:extLst>
          </p:cNvPr>
          <p:cNvSpPr/>
          <p:nvPr/>
        </p:nvSpPr>
        <p:spPr>
          <a:xfrm>
            <a:off x="979408" y="2070579"/>
            <a:ext cx="1854440" cy="4123842"/>
          </a:xfrm>
          <a:custGeom>
            <a:avLst/>
            <a:gdLst>
              <a:gd name="connsiteX0" fmla="*/ 0 w 1854440"/>
              <a:gd name="connsiteY0" fmla="*/ 0 h 4123842"/>
              <a:gd name="connsiteX1" fmla="*/ 1854440 w 1854440"/>
              <a:gd name="connsiteY1" fmla="*/ 0 h 4123842"/>
              <a:gd name="connsiteX2" fmla="*/ 1854440 w 1854440"/>
              <a:gd name="connsiteY2" fmla="*/ 4123842 h 4123842"/>
              <a:gd name="connsiteX3" fmla="*/ 0 w 1854440"/>
              <a:gd name="connsiteY3" fmla="*/ 4123842 h 4123842"/>
              <a:gd name="connsiteX4" fmla="*/ 0 w 1854440"/>
              <a:gd name="connsiteY4" fmla="*/ 0 h 41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440" h="4123842">
                <a:moveTo>
                  <a:pt x="0" y="0"/>
                </a:moveTo>
                <a:lnTo>
                  <a:pt x="1854440" y="0"/>
                </a:lnTo>
                <a:lnTo>
                  <a:pt x="1854440" y="4123842"/>
                </a:lnTo>
                <a:lnTo>
                  <a:pt x="0" y="4123842"/>
                </a:lnTo>
                <a:lnTo>
                  <a:pt x="0" y="0"/>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263144" tIns="328346" rIns="180000" bIns="263144" numCol="1" spcCol="1270" anchor="t" anchorCtr="0">
            <a:noAutofit/>
          </a:bodyPr>
          <a:lstStyle/>
          <a:p>
            <a:pPr marL="0" lvl="1" algn="l" defTabSz="1289050">
              <a:lnSpc>
                <a:spcPct val="90000"/>
              </a:lnSpc>
              <a:spcBef>
                <a:spcPct val="0"/>
              </a:spcBef>
              <a:spcAft>
                <a:spcPct val="15000"/>
              </a:spcAft>
            </a:pPr>
            <a:r>
              <a:rPr lang="en-GB" sz="1050" kern="1200" dirty="0">
                <a:latin typeface="Arial" panose="020B0604020202020204" pitchFamily="34" charset="0"/>
                <a:cs typeface="Arial" panose="020B0604020202020204" pitchFamily="34" charset="0"/>
              </a:rPr>
              <a:t>Used as a more rigorous approach, which involved a series of predefined steps to methodically organise and analyse the literature; including well-defined research questions, a comprehensive and unbiased search strategy, a transparent screening and inclusion process, and a detailed assessment of the quality of the included studies.</a:t>
            </a:r>
          </a:p>
          <a:p>
            <a:pPr marL="0" lvl="1" algn="l" defTabSz="1289050">
              <a:lnSpc>
                <a:spcPct val="90000"/>
              </a:lnSpc>
              <a:spcBef>
                <a:spcPct val="0"/>
              </a:spcBef>
              <a:spcAft>
                <a:spcPct val="15000"/>
              </a:spcAft>
            </a:pPr>
            <a:r>
              <a:rPr lang="en-GB" sz="1050" kern="1200" dirty="0">
                <a:latin typeface="Arial" panose="020B0604020202020204" pitchFamily="34" charset="0"/>
                <a:cs typeface="Arial" panose="020B0604020202020204" pitchFamily="34" charset="0"/>
              </a:rPr>
              <a:t>The systematic literature review provided a comprehensive understanding of this research.</a:t>
            </a:r>
          </a:p>
          <a:p>
            <a:pPr marL="0" lvl="1" algn="l" defTabSz="1289050">
              <a:lnSpc>
                <a:spcPct val="90000"/>
              </a:lnSpc>
              <a:spcBef>
                <a:spcPct val="0"/>
              </a:spcBef>
              <a:spcAft>
                <a:spcPct val="15000"/>
              </a:spcAft>
            </a:pPr>
            <a:endParaRPr lang="en-GB" sz="1050" kern="1200" dirty="0">
              <a:latin typeface="Arial" panose="020B0604020202020204" pitchFamily="34" charset="0"/>
              <a:cs typeface="Arial" panose="020B0604020202020204" pitchFamily="34" charset="0"/>
            </a:endParaRPr>
          </a:p>
        </p:txBody>
      </p:sp>
      <p:sp>
        <p:nvSpPr>
          <p:cNvPr id="14" name="Forma libre 13">
            <a:extLst>
              <a:ext uri="{FF2B5EF4-FFF2-40B4-BE49-F238E27FC236}">
                <a16:creationId xmlns:a16="http://schemas.microsoft.com/office/drawing/2014/main" id="{E9953725-04B3-13DA-8180-EE618F50849D}"/>
              </a:ext>
            </a:extLst>
          </p:cNvPr>
          <p:cNvSpPr/>
          <p:nvPr/>
        </p:nvSpPr>
        <p:spPr>
          <a:xfrm rot="16200000">
            <a:off x="1161592" y="4013257"/>
            <a:ext cx="4123842" cy="372298"/>
          </a:xfrm>
          <a:custGeom>
            <a:avLst/>
            <a:gdLst>
              <a:gd name="connsiteX0" fmla="*/ 0 w 4123842"/>
              <a:gd name="connsiteY0" fmla="*/ 0 h 372298"/>
              <a:gd name="connsiteX1" fmla="*/ 4123842 w 4123842"/>
              <a:gd name="connsiteY1" fmla="*/ 0 h 372298"/>
              <a:gd name="connsiteX2" fmla="*/ 4123842 w 4123842"/>
              <a:gd name="connsiteY2" fmla="*/ 372298 h 372298"/>
              <a:gd name="connsiteX3" fmla="*/ 0 w 4123842"/>
              <a:gd name="connsiteY3" fmla="*/ 372298 h 372298"/>
              <a:gd name="connsiteX4" fmla="*/ 0 w 4123842"/>
              <a:gd name="connsiteY4" fmla="*/ 0 h 37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842" h="372298">
                <a:moveTo>
                  <a:pt x="0" y="0"/>
                </a:moveTo>
                <a:lnTo>
                  <a:pt x="4123842" y="0"/>
                </a:lnTo>
                <a:lnTo>
                  <a:pt x="4123842" y="372298"/>
                </a:lnTo>
                <a:lnTo>
                  <a:pt x="0" y="3722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328346" bIns="0" numCol="1" spcCol="1270" anchor="ctr" anchorCtr="0">
            <a:noAutofit/>
          </a:bodyPr>
          <a:lstStyle/>
          <a:p>
            <a:pPr algn="r" defTabSz="1155700">
              <a:lnSpc>
                <a:spcPct val="90000"/>
              </a:lnSpc>
              <a:spcBef>
                <a:spcPct val="0"/>
              </a:spcBef>
              <a:spcAft>
                <a:spcPct val="35000"/>
              </a:spcAft>
            </a:pPr>
            <a:r>
              <a:rPr lang="es-MX" sz="2000">
                <a:solidFill>
                  <a:schemeClr val="tx1">
                    <a:lumMod val="65000"/>
                    <a:lumOff val="35000"/>
                  </a:schemeClr>
                </a:solidFill>
                <a:latin typeface="Arial" panose="020B0604020202020204" pitchFamily="34" charset="0"/>
                <a:cs typeface="Arial" panose="020B0604020202020204" pitchFamily="34" charset="0"/>
              </a:rPr>
              <a:t>Scanning</a:t>
            </a:r>
          </a:p>
        </p:txBody>
      </p:sp>
      <p:sp>
        <p:nvSpPr>
          <p:cNvPr id="15" name="Forma libre 14">
            <a:extLst>
              <a:ext uri="{FF2B5EF4-FFF2-40B4-BE49-F238E27FC236}">
                <a16:creationId xmlns:a16="http://schemas.microsoft.com/office/drawing/2014/main" id="{75C6EABC-9237-07E1-BAAB-DE487323F5EE}"/>
              </a:ext>
            </a:extLst>
          </p:cNvPr>
          <p:cNvSpPr/>
          <p:nvPr/>
        </p:nvSpPr>
        <p:spPr>
          <a:xfrm>
            <a:off x="3409663" y="2070579"/>
            <a:ext cx="1854440" cy="4123842"/>
          </a:xfrm>
          <a:custGeom>
            <a:avLst/>
            <a:gdLst>
              <a:gd name="connsiteX0" fmla="*/ 0 w 1854440"/>
              <a:gd name="connsiteY0" fmla="*/ 0 h 4123842"/>
              <a:gd name="connsiteX1" fmla="*/ 1854440 w 1854440"/>
              <a:gd name="connsiteY1" fmla="*/ 0 h 4123842"/>
              <a:gd name="connsiteX2" fmla="*/ 1854440 w 1854440"/>
              <a:gd name="connsiteY2" fmla="*/ 4123842 h 4123842"/>
              <a:gd name="connsiteX3" fmla="*/ 0 w 1854440"/>
              <a:gd name="connsiteY3" fmla="*/ 4123842 h 4123842"/>
              <a:gd name="connsiteX4" fmla="*/ 0 w 1854440"/>
              <a:gd name="connsiteY4" fmla="*/ 0 h 41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440" h="4123842">
                <a:moveTo>
                  <a:pt x="0" y="0"/>
                </a:moveTo>
                <a:lnTo>
                  <a:pt x="1854440" y="0"/>
                </a:lnTo>
                <a:lnTo>
                  <a:pt x="1854440" y="4123842"/>
                </a:lnTo>
                <a:lnTo>
                  <a:pt x="0" y="4123842"/>
                </a:lnTo>
                <a:lnTo>
                  <a:pt x="0" y="0"/>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263144" tIns="328346" rIns="180000" bIns="263144" numCol="1" spcCol="1270" anchor="t" anchorCtr="0">
            <a:noAutofit/>
          </a:bodyPr>
          <a:lstStyle/>
          <a:p>
            <a:pPr marL="0" lvl="1" defTabSz="1289050">
              <a:lnSpc>
                <a:spcPct val="90000"/>
              </a:lnSpc>
              <a:spcBef>
                <a:spcPct val="0"/>
              </a:spcBef>
              <a:spcAft>
                <a:spcPct val="15000"/>
              </a:spcAft>
            </a:pPr>
            <a:r>
              <a:rPr lang="en-GB" sz="1050" dirty="0">
                <a:latin typeface="Arial" panose="020B0604020202020204" pitchFamily="34" charset="0"/>
                <a:cs typeface="Arial" panose="020B0604020202020204" pitchFamily="34" charset="0"/>
              </a:rPr>
              <a:t>As a qualitative scientific method, scanning was used as a process of systematically gathering and analysing non-numerical data (observations, interviews, and textual or visual materials), exploring social meanings and processes. This approach was used to understand how and why individuals or groups think and act in specific ways, providing insights into the underlying social dynamics and contexts.</a:t>
            </a:r>
          </a:p>
          <a:p>
            <a:pPr marL="0" lvl="1" defTabSz="1289050">
              <a:lnSpc>
                <a:spcPct val="90000"/>
              </a:lnSpc>
              <a:spcBef>
                <a:spcPct val="0"/>
              </a:spcBef>
              <a:spcAft>
                <a:spcPct val="15000"/>
              </a:spcAft>
            </a:pPr>
            <a:endParaRPr lang="en-GB" sz="1050" dirty="0">
              <a:latin typeface="Arial" panose="020B0604020202020204" pitchFamily="34" charset="0"/>
              <a:cs typeface="Arial" panose="020B0604020202020204" pitchFamily="34" charset="0"/>
            </a:endParaRPr>
          </a:p>
        </p:txBody>
      </p:sp>
      <p:sp>
        <p:nvSpPr>
          <p:cNvPr id="17" name="Forma libre 16">
            <a:extLst>
              <a:ext uri="{FF2B5EF4-FFF2-40B4-BE49-F238E27FC236}">
                <a16:creationId xmlns:a16="http://schemas.microsoft.com/office/drawing/2014/main" id="{2E0DBA2C-FAE0-9D3E-8E65-A84933B9FE54}"/>
              </a:ext>
            </a:extLst>
          </p:cNvPr>
          <p:cNvSpPr/>
          <p:nvPr/>
        </p:nvSpPr>
        <p:spPr>
          <a:xfrm rot="16200000">
            <a:off x="3591847" y="4013257"/>
            <a:ext cx="4123842" cy="372298"/>
          </a:xfrm>
          <a:custGeom>
            <a:avLst/>
            <a:gdLst>
              <a:gd name="connsiteX0" fmla="*/ 0 w 4123842"/>
              <a:gd name="connsiteY0" fmla="*/ 0 h 372298"/>
              <a:gd name="connsiteX1" fmla="*/ 4123842 w 4123842"/>
              <a:gd name="connsiteY1" fmla="*/ 0 h 372298"/>
              <a:gd name="connsiteX2" fmla="*/ 4123842 w 4123842"/>
              <a:gd name="connsiteY2" fmla="*/ 372298 h 372298"/>
              <a:gd name="connsiteX3" fmla="*/ 0 w 4123842"/>
              <a:gd name="connsiteY3" fmla="*/ 372298 h 372298"/>
              <a:gd name="connsiteX4" fmla="*/ 0 w 4123842"/>
              <a:gd name="connsiteY4" fmla="*/ 0 h 37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842" h="372298">
                <a:moveTo>
                  <a:pt x="0" y="0"/>
                </a:moveTo>
                <a:lnTo>
                  <a:pt x="4123842" y="0"/>
                </a:lnTo>
                <a:lnTo>
                  <a:pt x="4123842" y="372298"/>
                </a:lnTo>
                <a:lnTo>
                  <a:pt x="0" y="3722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28346" bIns="-1" numCol="1" spcCol="1270" anchor="ctr" anchorCtr="0">
            <a:noAutofit/>
          </a:bodyPr>
          <a:lstStyle/>
          <a:p>
            <a:pPr marL="0" lvl="0" indent="0" algn="r" defTabSz="1155700">
              <a:lnSpc>
                <a:spcPct val="90000"/>
              </a:lnSpc>
              <a:spcBef>
                <a:spcPct val="0"/>
              </a:spcBef>
              <a:spcAft>
                <a:spcPct val="35000"/>
              </a:spcAft>
              <a:buNone/>
            </a:pPr>
            <a:r>
              <a:rPr lang="es-MX" sz="2600" kern="1200">
                <a:solidFill>
                  <a:schemeClr val="tx1">
                    <a:lumMod val="65000"/>
                    <a:lumOff val="35000"/>
                  </a:schemeClr>
                </a:solidFill>
              </a:rPr>
              <a:t>Key </a:t>
            </a:r>
            <a:r>
              <a:rPr lang="es-MX" sz="2000">
                <a:solidFill>
                  <a:schemeClr val="tx1">
                    <a:lumMod val="65000"/>
                    <a:lumOff val="35000"/>
                  </a:schemeClr>
                </a:solidFill>
                <a:latin typeface="Arial" panose="020B0604020202020204" pitchFamily="34" charset="0"/>
                <a:cs typeface="Arial" panose="020B0604020202020204" pitchFamily="34" charset="0"/>
              </a:rPr>
              <a:t>Technologies</a:t>
            </a:r>
          </a:p>
        </p:txBody>
      </p:sp>
      <p:sp>
        <p:nvSpPr>
          <p:cNvPr id="18" name="Forma libre 17">
            <a:extLst>
              <a:ext uri="{FF2B5EF4-FFF2-40B4-BE49-F238E27FC236}">
                <a16:creationId xmlns:a16="http://schemas.microsoft.com/office/drawing/2014/main" id="{3A387C49-3A61-25B5-A4B2-89B787F14C05}"/>
              </a:ext>
            </a:extLst>
          </p:cNvPr>
          <p:cNvSpPr/>
          <p:nvPr/>
        </p:nvSpPr>
        <p:spPr>
          <a:xfrm>
            <a:off x="5839917" y="2070579"/>
            <a:ext cx="1854440" cy="4123842"/>
          </a:xfrm>
          <a:custGeom>
            <a:avLst/>
            <a:gdLst>
              <a:gd name="connsiteX0" fmla="*/ 0 w 1854440"/>
              <a:gd name="connsiteY0" fmla="*/ 0 h 4123842"/>
              <a:gd name="connsiteX1" fmla="*/ 1854440 w 1854440"/>
              <a:gd name="connsiteY1" fmla="*/ 0 h 4123842"/>
              <a:gd name="connsiteX2" fmla="*/ 1854440 w 1854440"/>
              <a:gd name="connsiteY2" fmla="*/ 4123842 h 4123842"/>
              <a:gd name="connsiteX3" fmla="*/ 0 w 1854440"/>
              <a:gd name="connsiteY3" fmla="*/ 4123842 h 4123842"/>
              <a:gd name="connsiteX4" fmla="*/ 0 w 1854440"/>
              <a:gd name="connsiteY4" fmla="*/ 0 h 41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440" h="4123842">
                <a:moveTo>
                  <a:pt x="0" y="0"/>
                </a:moveTo>
                <a:lnTo>
                  <a:pt x="1854440" y="0"/>
                </a:lnTo>
                <a:lnTo>
                  <a:pt x="1854440" y="4123842"/>
                </a:lnTo>
                <a:lnTo>
                  <a:pt x="0" y="4123842"/>
                </a:lnTo>
                <a:lnTo>
                  <a:pt x="0" y="0"/>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263144" tIns="328346" rIns="180000" bIns="263144" numCol="1" spcCol="1270" anchor="t" anchorCtr="0">
            <a:noAutofit/>
          </a:bodyPr>
          <a:lstStyle/>
          <a:p>
            <a:pPr marL="0" lvl="1" defTabSz="1289050">
              <a:lnSpc>
                <a:spcPct val="90000"/>
              </a:lnSpc>
              <a:spcBef>
                <a:spcPct val="0"/>
              </a:spcBef>
              <a:spcAft>
                <a:spcPct val="15000"/>
              </a:spcAft>
            </a:pPr>
            <a:r>
              <a:rPr lang="en-GB" sz="1050" dirty="0">
                <a:latin typeface="Arial" panose="020B0604020202020204" pitchFamily="34" charset="0"/>
                <a:cs typeface="Arial" panose="020B0604020202020204" pitchFamily="34" charset="0"/>
              </a:rPr>
              <a:t>As a semi-quantitative scientific method, refer to the use of advanced tools and techniques to analyse complex systems and provide insights into their behaviour while critiquing the adverse consequences of technological development.</a:t>
            </a:r>
          </a:p>
          <a:p>
            <a:pPr marL="0" lvl="1" defTabSz="1289050">
              <a:lnSpc>
                <a:spcPct val="90000"/>
              </a:lnSpc>
              <a:spcBef>
                <a:spcPct val="0"/>
              </a:spcBef>
              <a:spcAft>
                <a:spcPct val="15000"/>
              </a:spcAft>
            </a:pPr>
            <a:endParaRPr lang="en-GB" sz="1050" dirty="0">
              <a:latin typeface="Arial" panose="020B0604020202020204" pitchFamily="34" charset="0"/>
              <a:cs typeface="Arial" panose="020B0604020202020204" pitchFamily="34" charset="0"/>
            </a:endParaRPr>
          </a:p>
        </p:txBody>
      </p:sp>
      <p:sp>
        <p:nvSpPr>
          <p:cNvPr id="20" name="Forma libre 19">
            <a:extLst>
              <a:ext uri="{FF2B5EF4-FFF2-40B4-BE49-F238E27FC236}">
                <a16:creationId xmlns:a16="http://schemas.microsoft.com/office/drawing/2014/main" id="{8C25E579-8493-214C-D560-CAA0E0ED9174}"/>
              </a:ext>
            </a:extLst>
          </p:cNvPr>
          <p:cNvSpPr/>
          <p:nvPr/>
        </p:nvSpPr>
        <p:spPr>
          <a:xfrm rot="16200000">
            <a:off x="6022101" y="4013257"/>
            <a:ext cx="4123842" cy="372298"/>
          </a:xfrm>
          <a:custGeom>
            <a:avLst/>
            <a:gdLst>
              <a:gd name="connsiteX0" fmla="*/ 0 w 4123842"/>
              <a:gd name="connsiteY0" fmla="*/ 0 h 372298"/>
              <a:gd name="connsiteX1" fmla="*/ 4123842 w 4123842"/>
              <a:gd name="connsiteY1" fmla="*/ 0 h 372298"/>
              <a:gd name="connsiteX2" fmla="*/ 4123842 w 4123842"/>
              <a:gd name="connsiteY2" fmla="*/ 372298 h 372298"/>
              <a:gd name="connsiteX3" fmla="*/ 0 w 4123842"/>
              <a:gd name="connsiteY3" fmla="*/ 372298 h 372298"/>
              <a:gd name="connsiteX4" fmla="*/ 0 w 4123842"/>
              <a:gd name="connsiteY4" fmla="*/ 0 h 37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842" h="372298">
                <a:moveTo>
                  <a:pt x="0" y="0"/>
                </a:moveTo>
                <a:lnTo>
                  <a:pt x="4123842" y="0"/>
                </a:lnTo>
                <a:lnTo>
                  <a:pt x="4123842" y="372298"/>
                </a:lnTo>
                <a:lnTo>
                  <a:pt x="0" y="3722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28346" bIns="-1" numCol="1" spcCol="1270" anchor="ctr" anchorCtr="0">
            <a:noAutofit/>
          </a:bodyPr>
          <a:lstStyle/>
          <a:p>
            <a:pPr algn="r" defTabSz="1155700">
              <a:lnSpc>
                <a:spcPct val="90000"/>
              </a:lnSpc>
              <a:spcBef>
                <a:spcPct val="0"/>
              </a:spcBef>
              <a:spcAft>
                <a:spcPct val="35000"/>
              </a:spcAft>
            </a:pPr>
            <a:r>
              <a:rPr lang="es-MX" sz="2000">
                <a:solidFill>
                  <a:schemeClr val="tx1">
                    <a:lumMod val="65000"/>
                    <a:lumOff val="35000"/>
                  </a:schemeClr>
                </a:solidFill>
                <a:latin typeface="Arial" panose="020B0604020202020204" pitchFamily="34" charset="0"/>
                <a:cs typeface="Arial" panose="020B0604020202020204" pitchFamily="34" charset="0"/>
              </a:rPr>
              <a:t>Benchmarking</a:t>
            </a:r>
          </a:p>
        </p:txBody>
      </p:sp>
      <p:sp>
        <p:nvSpPr>
          <p:cNvPr id="21" name="Rectángulo 20">
            <a:extLst>
              <a:ext uri="{FF2B5EF4-FFF2-40B4-BE49-F238E27FC236}">
                <a16:creationId xmlns:a16="http://schemas.microsoft.com/office/drawing/2014/main" id="{B17D38D0-9D70-4E79-5078-C23FA41667C9}"/>
              </a:ext>
            </a:extLst>
          </p:cNvPr>
          <p:cNvSpPr/>
          <p:nvPr/>
        </p:nvSpPr>
        <p:spPr>
          <a:xfrm>
            <a:off x="8270171" y="2070579"/>
            <a:ext cx="1854440" cy="4123842"/>
          </a:xfrm>
          <a:prstGeom prst="rect">
            <a:avLst/>
          </a:prstGeom>
        </p:spPr>
        <p:style>
          <a:lnRef idx="2">
            <a:schemeClr val="lt1">
              <a:hueOff val="0"/>
              <a:satOff val="0"/>
              <a:lumOff val="0"/>
              <a:alphaOff val="0"/>
            </a:schemeClr>
          </a:lnRef>
          <a:fillRef idx="1">
            <a:schemeClr val="accent2">
              <a:shade val="80000"/>
              <a:hueOff val="-481415"/>
              <a:satOff val="10166"/>
              <a:lumOff val="27081"/>
              <a:alphaOff val="0"/>
            </a:schemeClr>
          </a:fillRef>
          <a:effectRef idx="0">
            <a:schemeClr val="accent2">
              <a:shade val="80000"/>
              <a:hueOff val="-481415"/>
              <a:satOff val="10166"/>
              <a:lumOff val="27081"/>
              <a:alphaOff val="0"/>
            </a:schemeClr>
          </a:effectRef>
          <a:fontRef idx="minor">
            <a:schemeClr val="lt1"/>
          </a:fontRef>
        </p:style>
        <p:txBody>
          <a:bodyPr/>
          <a:lstStyle/>
          <a:p>
            <a:endParaRPr lang="es-ES_tradnl" dirty="0"/>
          </a:p>
        </p:txBody>
      </p:sp>
      <p:sp>
        <p:nvSpPr>
          <p:cNvPr id="24" name="Forma libre 23">
            <a:extLst>
              <a:ext uri="{FF2B5EF4-FFF2-40B4-BE49-F238E27FC236}">
                <a16:creationId xmlns:a16="http://schemas.microsoft.com/office/drawing/2014/main" id="{F283A724-41AF-76F1-8251-13AA9729996A}"/>
              </a:ext>
            </a:extLst>
          </p:cNvPr>
          <p:cNvSpPr/>
          <p:nvPr/>
        </p:nvSpPr>
        <p:spPr>
          <a:xfrm>
            <a:off x="8279669" y="2070579"/>
            <a:ext cx="1854440" cy="4123842"/>
          </a:xfrm>
          <a:custGeom>
            <a:avLst/>
            <a:gdLst>
              <a:gd name="connsiteX0" fmla="*/ 0 w 1854440"/>
              <a:gd name="connsiteY0" fmla="*/ 0 h 4123842"/>
              <a:gd name="connsiteX1" fmla="*/ 1854440 w 1854440"/>
              <a:gd name="connsiteY1" fmla="*/ 0 h 4123842"/>
              <a:gd name="connsiteX2" fmla="*/ 1854440 w 1854440"/>
              <a:gd name="connsiteY2" fmla="*/ 4123842 h 4123842"/>
              <a:gd name="connsiteX3" fmla="*/ 0 w 1854440"/>
              <a:gd name="connsiteY3" fmla="*/ 4123842 h 4123842"/>
              <a:gd name="connsiteX4" fmla="*/ 0 w 1854440"/>
              <a:gd name="connsiteY4" fmla="*/ 0 h 41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440" h="4123842">
                <a:moveTo>
                  <a:pt x="0" y="0"/>
                </a:moveTo>
                <a:lnTo>
                  <a:pt x="1854440" y="0"/>
                </a:lnTo>
                <a:lnTo>
                  <a:pt x="1854440" y="4123842"/>
                </a:lnTo>
                <a:lnTo>
                  <a:pt x="0" y="4123842"/>
                </a:lnTo>
                <a:lnTo>
                  <a:pt x="0" y="0"/>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263144" tIns="328346" rIns="180000" bIns="263144" numCol="1" spcCol="1270" anchor="t" anchorCtr="0">
            <a:noAutofit/>
          </a:bodyPr>
          <a:lstStyle/>
          <a:p>
            <a:pPr marL="0" lvl="1" defTabSz="1289050">
              <a:lnSpc>
                <a:spcPct val="90000"/>
              </a:lnSpc>
              <a:spcBef>
                <a:spcPct val="0"/>
              </a:spcBef>
              <a:spcAft>
                <a:spcPct val="15000"/>
              </a:spcAft>
            </a:pPr>
            <a:r>
              <a:rPr lang="en-GB" sz="1050" dirty="0">
                <a:latin typeface="Arial" panose="020B0604020202020204" pitchFamily="34" charset="0"/>
                <a:cs typeface="Arial" panose="020B0604020202020204" pitchFamily="34" charset="0"/>
              </a:rPr>
              <a:t>Involves comparing the performance, quality, or effectiveness of various methods, processes, or systems against a set of predefined standards or criteria. The primary goal of benchmarking is to identify best practices and areas for improvement, ultimately leading to better performance and more efficient operation. The following principles were used:</a:t>
            </a:r>
          </a:p>
          <a:p>
            <a:pPr marL="0" lvl="1" defTabSz="1289050">
              <a:lnSpc>
                <a:spcPct val="90000"/>
              </a:lnSpc>
              <a:spcBef>
                <a:spcPct val="0"/>
              </a:spcBef>
              <a:spcAft>
                <a:spcPct val="15000"/>
              </a:spcAft>
            </a:pPr>
            <a:r>
              <a:rPr lang="en-GB" sz="1050" dirty="0">
                <a:latin typeface="Arial" panose="020B0604020202020204" pitchFamily="34" charset="0"/>
                <a:cs typeface="Arial" panose="020B0604020202020204" pitchFamily="34" charset="0"/>
              </a:rPr>
              <a:t>Compile a comprehensive list of tools to be benchmarked.</a:t>
            </a:r>
          </a:p>
          <a:p>
            <a:pPr marL="0" lvl="1" defTabSz="1289050">
              <a:lnSpc>
                <a:spcPct val="90000"/>
              </a:lnSpc>
              <a:spcBef>
                <a:spcPct val="0"/>
              </a:spcBef>
              <a:spcAft>
                <a:spcPct val="15000"/>
              </a:spcAft>
            </a:pPr>
            <a:r>
              <a:rPr lang="en-GB" sz="1050" dirty="0">
                <a:latin typeface="Arial" panose="020B0604020202020204" pitchFamily="34" charset="0"/>
                <a:cs typeface="Arial" panose="020B0604020202020204" pitchFamily="34" charset="0"/>
              </a:rPr>
              <a:t>Prepare and describe benchmarking data.</a:t>
            </a:r>
          </a:p>
          <a:p>
            <a:pPr marL="0" lvl="1" defTabSz="1289050">
              <a:lnSpc>
                <a:spcPct val="90000"/>
              </a:lnSpc>
              <a:spcBef>
                <a:spcPct val="0"/>
              </a:spcBef>
              <a:spcAft>
                <a:spcPct val="15000"/>
              </a:spcAft>
            </a:pPr>
            <a:r>
              <a:rPr lang="en-GB" sz="1050" dirty="0">
                <a:latin typeface="Arial" panose="020B0604020202020204" pitchFamily="34" charset="0"/>
                <a:cs typeface="Arial" panose="020B0604020202020204" pitchFamily="34" charset="0"/>
              </a:rPr>
              <a:t>Select evaluation metrics carefully.</a:t>
            </a:r>
          </a:p>
          <a:p>
            <a:pPr marL="0" lvl="1" defTabSz="1289050">
              <a:lnSpc>
                <a:spcPct val="90000"/>
              </a:lnSpc>
              <a:spcBef>
                <a:spcPct val="0"/>
              </a:spcBef>
              <a:spcAft>
                <a:spcPct val="15000"/>
              </a:spcAft>
            </a:pPr>
            <a:endParaRPr lang="en-GB" sz="1050" dirty="0">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4EC0A1FA-E038-8FF3-0C73-6AE60891637B}"/>
              </a:ext>
            </a:extLst>
          </p:cNvPr>
          <p:cNvSpPr/>
          <p:nvPr/>
        </p:nvSpPr>
        <p:spPr>
          <a:xfrm>
            <a:off x="607110" y="1579145"/>
            <a:ext cx="744596" cy="744596"/>
          </a:xfrm>
          <a:prstGeom prst="rect">
            <a:avLst/>
          </a:prstGeom>
          <a:ln w="76200">
            <a:solidFill>
              <a:schemeClr val="bg1"/>
            </a:solidFill>
          </a:ln>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6" name="Rectángulo 15">
            <a:extLst>
              <a:ext uri="{FF2B5EF4-FFF2-40B4-BE49-F238E27FC236}">
                <a16:creationId xmlns:a16="http://schemas.microsoft.com/office/drawing/2014/main" id="{C26141B5-73CC-C945-9270-2C95E942C53E}"/>
              </a:ext>
            </a:extLst>
          </p:cNvPr>
          <p:cNvSpPr/>
          <p:nvPr/>
        </p:nvSpPr>
        <p:spPr>
          <a:xfrm>
            <a:off x="3037364" y="1579145"/>
            <a:ext cx="744596" cy="744596"/>
          </a:xfrm>
          <a:prstGeom prst="rect">
            <a:avLst/>
          </a:prstGeom>
          <a:ln w="76200">
            <a:solidFill>
              <a:schemeClr val="bg1"/>
            </a:solidFill>
          </a:ln>
        </p:spPr>
        <p:style>
          <a:lnRef idx="2">
            <a:schemeClr val="lt1">
              <a:hueOff val="0"/>
              <a:satOff val="0"/>
              <a:lumOff val="0"/>
              <a:alphaOff val="0"/>
            </a:schemeClr>
          </a:lnRef>
          <a:fillRef idx="1">
            <a:schemeClr val="accent2">
              <a:tint val="50000"/>
              <a:hueOff val="-25989"/>
              <a:satOff val="-750"/>
              <a:lumOff val="3081"/>
              <a:alphaOff val="0"/>
            </a:schemeClr>
          </a:fillRef>
          <a:effectRef idx="0">
            <a:schemeClr val="accent2">
              <a:tint val="50000"/>
              <a:hueOff val="-25989"/>
              <a:satOff val="-750"/>
              <a:lumOff val="3081"/>
              <a:alphaOff val="0"/>
            </a:schemeClr>
          </a:effectRef>
          <a:fontRef idx="minor">
            <a:schemeClr val="lt1">
              <a:hueOff val="0"/>
              <a:satOff val="0"/>
              <a:lumOff val="0"/>
              <a:alphaOff val="0"/>
            </a:schemeClr>
          </a:fontRef>
        </p:style>
      </p:sp>
      <p:sp>
        <p:nvSpPr>
          <p:cNvPr id="19" name="Rectángulo 18">
            <a:extLst>
              <a:ext uri="{FF2B5EF4-FFF2-40B4-BE49-F238E27FC236}">
                <a16:creationId xmlns:a16="http://schemas.microsoft.com/office/drawing/2014/main" id="{CCD9AE3D-E0E1-6CC6-1D04-04C2D2945758}"/>
              </a:ext>
            </a:extLst>
          </p:cNvPr>
          <p:cNvSpPr/>
          <p:nvPr/>
        </p:nvSpPr>
        <p:spPr>
          <a:xfrm>
            <a:off x="5467619" y="1579145"/>
            <a:ext cx="744596" cy="744596"/>
          </a:xfrm>
          <a:prstGeom prst="rect">
            <a:avLst/>
          </a:prstGeom>
          <a:ln w="76200">
            <a:solidFill>
              <a:schemeClr val="bg1"/>
            </a:solidFill>
          </a:ln>
        </p:spPr>
        <p:style>
          <a:lnRef idx="2">
            <a:schemeClr val="lt1">
              <a:hueOff val="0"/>
              <a:satOff val="0"/>
              <a:lumOff val="0"/>
              <a:alphaOff val="0"/>
            </a:schemeClr>
          </a:lnRef>
          <a:fillRef idx="1">
            <a:schemeClr val="accent2">
              <a:tint val="50000"/>
              <a:hueOff val="-51977"/>
              <a:satOff val="-1501"/>
              <a:lumOff val="6163"/>
              <a:alphaOff val="0"/>
            </a:schemeClr>
          </a:fillRef>
          <a:effectRef idx="0">
            <a:schemeClr val="accent2">
              <a:tint val="50000"/>
              <a:hueOff val="-51977"/>
              <a:satOff val="-1501"/>
              <a:lumOff val="6163"/>
              <a:alphaOff val="0"/>
            </a:schemeClr>
          </a:effectRef>
          <a:fontRef idx="minor">
            <a:schemeClr val="lt1">
              <a:hueOff val="0"/>
              <a:satOff val="0"/>
              <a:lumOff val="0"/>
              <a:alphaOff val="0"/>
            </a:schemeClr>
          </a:fontRef>
        </p:style>
      </p:sp>
      <p:sp>
        <p:nvSpPr>
          <p:cNvPr id="22" name="Rectángulo 21">
            <a:extLst>
              <a:ext uri="{FF2B5EF4-FFF2-40B4-BE49-F238E27FC236}">
                <a16:creationId xmlns:a16="http://schemas.microsoft.com/office/drawing/2014/main" id="{C8B3CA95-C61A-E4F5-26FC-D60E7CDE09AB}"/>
              </a:ext>
            </a:extLst>
          </p:cNvPr>
          <p:cNvSpPr/>
          <p:nvPr/>
        </p:nvSpPr>
        <p:spPr>
          <a:xfrm>
            <a:off x="7897873" y="1579145"/>
            <a:ext cx="744596" cy="744596"/>
          </a:xfrm>
          <a:prstGeom prst="rect">
            <a:avLst/>
          </a:prstGeom>
          <a:ln w="76200">
            <a:solidFill>
              <a:schemeClr val="bg1"/>
            </a:solidFill>
          </a:ln>
        </p:spPr>
        <p:style>
          <a:lnRef idx="2">
            <a:schemeClr val="lt1">
              <a:hueOff val="0"/>
              <a:satOff val="0"/>
              <a:lumOff val="0"/>
              <a:alphaOff val="0"/>
            </a:schemeClr>
          </a:lnRef>
          <a:fillRef idx="1">
            <a:schemeClr val="accent2">
              <a:tint val="50000"/>
              <a:hueOff val="-77966"/>
              <a:satOff val="-2251"/>
              <a:lumOff val="9244"/>
              <a:alphaOff val="0"/>
            </a:schemeClr>
          </a:fillRef>
          <a:effectRef idx="0">
            <a:schemeClr val="accent2">
              <a:tint val="50000"/>
              <a:hueOff val="-77966"/>
              <a:satOff val="-2251"/>
              <a:lumOff val="9244"/>
              <a:alphaOff val="0"/>
            </a:schemeClr>
          </a:effectRef>
          <a:fontRef idx="minor">
            <a:schemeClr val="lt1">
              <a:hueOff val="0"/>
              <a:satOff val="0"/>
              <a:lumOff val="0"/>
              <a:alphaOff val="0"/>
            </a:schemeClr>
          </a:fontRef>
        </p:style>
      </p:sp>
      <p:pic>
        <p:nvPicPr>
          <p:cNvPr id="30" name="Gráfico 29" descr="Libro abierto">
            <a:extLst>
              <a:ext uri="{FF2B5EF4-FFF2-40B4-BE49-F238E27FC236}">
                <a16:creationId xmlns:a16="http://schemas.microsoft.com/office/drawing/2014/main" id="{F6E70E27-0F98-7536-6D63-3626F88629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659" y="1735443"/>
            <a:ext cx="432000" cy="432000"/>
          </a:xfrm>
          <a:prstGeom prst="rect">
            <a:avLst/>
          </a:prstGeom>
        </p:spPr>
      </p:pic>
      <p:pic>
        <p:nvPicPr>
          <p:cNvPr id="34" name="Gráfico 33" descr="Inalámbrico">
            <a:extLst>
              <a:ext uri="{FF2B5EF4-FFF2-40B4-BE49-F238E27FC236}">
                <a16:creationId xmlns:a16="http://schemas.microsoft.com/office/drawing/2014/main" id="{3A3DC7D9-3F91-3241-5DAC-7BCE9F21C4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94066" y="1735443"/>
            <a:ext cx="432000" cy="432000"/>
          </a:xfrm>
          <a:prstGeom prst="rect">
            <a:avLst/>
          </a:prstGeom>
        </p:spPr>
      </p:pic>
      <p:pic>
        <p:nvPicPr>
          <p:cNvPr id="36" name="Gráfico 35" descr="Gafas">
            <a:extLst>
              <a:ext uri="{FF2B5EF4-FFF2-40B4-BE49-F238E27FC236}">
                <a16:creationId xmlns:a16="http://schemas.microsoft.com/office/drawing/2014/main" id="{B4C36577-CF9C-E6D0-854B-4C9F4F9471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49422" y="1735443"/>
            <a:ext cx="432000" cy="432000"/>
          </a:xfrm>
          <a:prstGeom prst="rect">
            <a:avLst/>
          </a:prstGeom>
        </p:spPr>
      </p:pic>
      <p:pic>
        <p:nvPicPr>
          <p:cNvPr id="38" name="Gráfico 37" descr="Burbuja de chat">
            <a:extLst>
              <a:ext uri="{FF2B5EF4-FFF2-40B4-BE49-F238E27FC236}">
                <a16:creationId xmlns:a16="http://schemas.microsoft.com/office/drawing/2014/main" id="{EC170677-699B-C355-EAAB-62A0A925A9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95090" y="1735443"/>
            <a:ext cx="432000" cy="432000"/>
          </a:xfrm>
          <a:prstGeom prst="rect">
            <a:avLst/>
          </a:prstGeom>
        </p:spPr>
      </p:pic>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000" dirty="0">
                <a:solidFill>
                  <a:schemeClr val="bg1"/>
                </a:solidFill>
                <a:latin typeface="Arial" panose="020B0604020202020204" pitchFamily="34" charset="0"/>
                <a:cs typeface="Arial" panose="020B0604020202020204" pitchFamily="34" charset="0"/>
              </a:rPr>
              <a:t>Discussion</a:t>
            </a:r>
            <a:endParaRPr lang="en-AT" sz="54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P5.3-291</a:t>
            </a:r>
            <a:endParaRPr lang="en-AT" sz="24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D27E3AA3-008A-DBDC-C5B1-54C6537D2718}"/>
              </a:ext>
            </a:extLst>
          </p:cNvPr>
          <p:cNvSpPr/>
          <p:nvPr/>
        </p:nvSpPr>
        <p:spPr>
          <a:xfrm>
            <a:off x="434071" y="1464048"/>
            <a:ext cx="9903110" cy="1077271"/>
          </a:xfrm>
          <a:prstGeom prst="rect">
            <a:avLst/>
          </a:pr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 name="Rectángulo 3">
            <a:extLst>
              <a:ext uri="{FF2B5EF4-FFF2-40B4-BE49-F238E27FC236}">
                <a16:creationId xmlns:a16="http://schemas.microsoft.com/office/drawing/2014/main" id="{9743C5BE-B9E9-A81C-54E1-CDD045370E46}"/>
              </a:ext>
            </a:extLst>
          </p:cNvPr>
          <p:cNvSpPr/>
          <p:nvPr/>
        </p:nvSpPr>
        <p:spPr>
          <a:xfrm>
            <a:off x="540933" y="1566682"/>
            <a:ext cx="629111" cy="864284"/>
          </a:xfrm>
          <a:prstGeom prst="rect">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Forma libre 6">
            <a:extLst>
              <a:ext uri="{FF2B5EF4-FFF2-40B4-BE49-F238E27FC236}">
                <a16:creationId xmlns:a16="http://schemas.microsoft.com/office/drawing/2014/main" id="{8413672E-A99B-E324-7BA8-97120BB2A96F}"/>
              </a:ext>
            </a:extLst>
          </p:cNvPr>
          <p:cNvSpPr/>
          <p:nvPr/>
        </p:nvSpPr>
        <p:spPr>
          <a:xfrm>
            <a:off x="1297213" y="1526351"/>
            <a:ext cx="8912799" cy="194735"/>
          </a:xfrm>
          <a:custGeom>
            <a:avLst/>
            <a:gdLst>
              <a:gd name="connsiteX0" fmla="*/ 0 w 2566277"/>
              <a:gd name="connsiteY0" fmla="*/ 0 h 905745"/>
              <a:gd name="connsiteX1" fmla="*/ 2566277 w 2566277"/>
              <a:gd name="connsiteY1" fmla="*/ 0 h 905745"/>
              <a:gd name="connsiteX2" fmla="*/ 2566277 w 2566277"/>
              <a:gd name="connsiteY2" fmla="*/ 905745 h 905745"/>
              <a:gd name="connsiteX3" fmla="*/ 0 w 2566277"/>
              <a:gd name="connsiteY3" fmla="*/ 905745 h 905745"/>
              <a:gd name="connsiteX4" fmla="*/ 0 w 2566277"/>
              <a:gd name="connsiteY4" fmla="*/ 0 h 90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6277" h="905745">
                <a:moveTo>
                  <a:pt x="0" y="0"/>
                </a:moveTo>
                <a:lnTo>
                  <a:pt x="2566277" y="0"/>
                </a:lnTo>
                <a:lnTo>
                  <a:pt x="2566277" y="905745"/>
                </a:lnTo>
                <a:lnTo>
                  <a:pt x="0" y="90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0480" rIns="0" bIns="30480" numCol="1" spcCol="1270" anchor="t" anchorCtr="0">
            <a:noAutofit/>
          </a:bodyPr>
          <a:lstStyle/>
          <a:p>
            <a:pPr marL="0" lvl="0" indent="0" defTabSz="355600">
              <a:spcBef>
                <a:spcPct val="0"/>
              </a:spcBef>
              <a:spcAft>
                <a:spcPts val="600"/>
              </a:spcAft>
              <a:buFont typeface="Arial" panose="020B0604020202020204" pitchFamily="34" charset="0"/>
              <a:buNone/>
            </a:pPr>
            <a:r>
              <a:rPr lang="en-GB" sz="1200" kern="1200" dirty="0">
                <a:latin typeface="Arial" panose="020B0604020202020204" pitchFamily="34" charset="0"/>
                <a:cs typeface="Arial" panose="020B0604020202020204" pitchFamily="34" charset="0"/>
              </a:rPr>
              <a:t>The pillars of Knowledge Management and Knowledge Society build a robust KM system and are inclusive of people, process, technology, infrastructure, product knowledge, process knowledge, social knowledge, customer knowledge, competitor knowledge, industry knowledge, and environment knowledge. People involved in creating, capturing, storing, maintaining, and sharing knowledge are a critical factor, and organisations should build structures and processes for organising and capturing knowledge. The technology used to support and facilitate knowledge management is also another key pillar.</a:t>
            </a:r>
          </a:p>
        </p:txBody>
      </p:sp>
      <p:sp>
        <p:nvSpPr>
          <p:cNvPr id="8" name="Rectángulo 7">
            <a:extLst>
              <a:ext uri="{FF2B5EF4-FFF2-40B4-BE49-F238E27FC236}">
                <a16:creationId xmlns:a16="http://schemas.microsoft.com/office/drawing/2014/main" id="{3A7F9F20-E4F2-877C-652E-3FD3660066C1}"/>
              </a:ext>
            </a:extLst>
          </p:cNvPr>
          <p:cNvSpPr/>
          <p:nvPr/>
        </p:nvSpPr>
        <p:spPr>
          <a:xfrm>
            <a:off x="434071" y="2784397"/>
            <a:ext cx="9903110" cy="1077271"/>
          </a:xfrm>
          <a:prstGeom prst="rect">
            <a:avLst/>
          </a:pr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9" name="Rectángulo 8">
            <a:extLst>
              <a:ext uri="{FF2B5EF4-FFF2-40B4-BE49-F238E27FC236}">
                <a16:creationId xmlns:a16="http://schemas.microsoft.com/office/drawing/2014/main" id="{295BAF20-68ED-5188-4590-5B7E39A9BDB4}"/>
              </a:ext>
            </a:extLst>
          </p:cNvPr>
          <p:cNvSpPr/>
          <p:nvPr/>
        </p:nvSpPr>
        <p:spPr>
          <a:xfrm>
            <a:off x="540933" y="2887031"/>
            <a:ext cx="629111" cy="864284"/>
          </a:xfrm>
          <a:prstGeom prst="rect">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0" name="Forma libre 9">
            <a:extLst>
              <a:ext uri="{FF2B5EF4-FFF2-40B4-BE49-F238E27FC236}">
                <a16:creationId xmlns:a16="http://schemas.microsoft.com/office/drawing/2014/main" id="{85B05E90-956E-A50C-62BC-6B72C61828EE}"/>
              </a:ext>
            </a:extLst>
          </p:cNvPr>
          <p:cNvSpPr/>
          <p:nvPr/>
        </p:nvSpPr>
        <p:spPr>
          <a:xfrm>
            <a:off x="1297213" y="2846700"/>
            <a:ext cx="8912799" cy="194735"/>
          </a:xfrm>
          <a:custGeom>
            <a:avLst/>
            <a:gdLst>
              <a:gd name="connsiteX0" fmla="*/ 0 w 2566277"/>
              <a:gd name="connsiteY0" fmla="*/ 0 h 905745"/>
              <a:gd name="connsiteX1" fmla="*/ 2566277 w 2566277"/>
              <a:gd name="connsiteY1" fmla="*/ 0 h 905745"/>
              <a:gd name="connsiteX2" fmla="*/ 2566277 w 2566277"/>
              <a:gd name="connsiteY2" fmla="*/ 905745 h 905745"/>
              <a:gd name="connsiteX3" fmla="*/ 0 w 2566277"/>
              <a:gd name="connsiteY3" fmla="*/ 905745 h 905745"/>
              <a:gd name="connsiteX4" fmla="*/ 0 w 2566277"/>
              <a:gd name="connsiteY4" fmla="*/ 0 h 90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6277" h="905745">
                <a:moveTo>
                  <a:pt x="0" y="0"/>
                </a:moveTo>
                <a:lnTo>
                  <a:pt x="2566277" y="0"/>
                </a:lnTo>
                <a:lnTo>
                  <a:pt x="2566277" y="905745"/>
                </a:lnTo>
                <a:lnTo>
                  <a:pt x="0" y="90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0480" rIns="0" bIns="30480" numCol="1" spcCol="1270" anchor="t" anchorCtr="0">
            <a:noAutofit/>
          </a:bodyPr>
          <a:lstStyle/>
          <a:p>
            <a:pPr lvl="0" defTabSz="355600">
              <a:spcBef>
                <a:spcPct val="0"/>
              </a:spcBef>
              <a:spcAft>
                <a:spcPts val="600"/>
              </a:spcAft>
            </a:pPr>
            <a:r>
              <a:rPr lang="en-GB" sz="1200" kern="1200" dirty="0">
                <a:latin typeface="Arial" panose="020B0604020202020204" pitchFamily="34" charset="0"/>
                <a:cs typeface="Arial" panose="020B0604020202020204" pitchFamily="34" charset="0"/>
              </a:rPr>
              <a:t>The CTBTO has implemented KM through its Knowledge and Training Portal (KTP), an e-learning platform that serves the online training, education, and outreach needs of the global CTBT verification community. The KTP offers specialised education courses, online learning, and new media to expand the pool of expertise beyond traditional stakeholders and increase active engagement on critical issues related to the Treaty. </a:t>
            </a:r>
          </a:p>
        </p:txBody>
      </p:sp>
      <p:sp>
        <p:nvSpPr>
          <p:cNvPr id="11" name="Rectángulo 10">
            <a:extLst>
              <a:ext uri="{FF2B5EF4-FFF2-40B4-BE49-F238E27FC236}">
                <a16:creationId xmlns:a16="http://schemas.microsoft.com/office/drawing/2014/main" id="{05EDE6E9-E775-B4AF-A552-1A31687A069B}"/>
              </a:ext>
            </a:extLst>
          </p:cNvPr>
          <p:cNvSpPr/>
          <p:nvPr/>
        </p:nvSpPr>
        <p:spPr>
          <a:xfrm>
            <a:off x="434071" y="4104746"/>
            <a:ext cx="9903110" cy="1077271"/>
          </a:xfrm>
          <a:prstGeom prst="rect">
            <a:avLst/>
          </a:pr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2" name="Rectángulo 11">
            <a:extLst>
              <a:ext uri="{FF2B5EF4-FFF2-40B4-BE49-F238E27FC236}">
                <a16:creationId xmlns:a16="http://schemas.microsoft.com/office/drawing/2014/main" id="{2580DAA4-BBA7-2725-67CE-6906E89A3828}"/>
              </a:ext>
            </a:extLst>
          </p:cNvPr>
          <p:cNvSpPr/>
          <p:nvPr/>
        </p:nvSpPr>
        <p:spPr>
          <a:xfrm>
            <a:off x="540933" y="4207380"/>
            <a:ext cx="629111" cy="864284"/>
          </a:xfrm>
          <a:prstGeom prst="rect">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3" name="Forma libre 12">
            <a:extLst>
              <a:ext uri="{FF2B5EF4-FFF2-40B4-BE49-F238E27FC236}">
                <a16:creationId xmlns:a16="http://schemas.microsoft.com/office/drawing/2014/main" id="{93C900BA-CDCD-C18B-15BD-C922533A9DF0}"/>
              </a:ext>
            </a:extLst>
          </p:cNvPr>
          <p:cNvSpPr/>
          <p:nvPr/>
        </p:nvSpPr>
        <p:spPr>
          <a:xfrm>
            <a:off x="1297213" y="4167049"/>
            <a:ext cx="8912799" cy="194735"/>
          </a:xfrm>
          <a:custGeom>
            <a:avLst/>
            <a:gdLst>
              <a:gd name="connsiteX0" fmla="*/ 0 w 2566277"/>
              <a:gd name="connsiteY0" fmla="*/ 0 h 905745"/>
              <a:gd name="connsiteX1" fmla="*/ 2566277 w 2566277"/>
              <a:gd name="connsiteY1" fmla="*/ 0 h 905745"/>
              <a:gd name="connsiteX2" fmla="*/ 2566277 w 2566277"/>
              <a:gd name="connsiteY2" fmla="*/ 905745 h 905745"/>
              <a:gd name="connsiteX3" fmla="*/ 0 w 2566277"/>
              <a:gd name="connsiteY3" fmla="*/ 905745 h 905745"/>
              <a:gd name="connsiteX4" fmla="*/ 0 w 2566277"/>
              <a:gd name="connsiteY4" fmla="*/ 0 h 90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6277" h="905745">
                <a:moveTo>
                  <a:pt x="0" y="0"/>
                </a:moveTo>
                <a:lnTo>
                  <a:pt x="2566277" y="0"/>
                </a:lnTo>
                <a:lnTo>
                  <a:pt x="2566277" y="905745"/>
                </a:lnTo>
                <a:lnTo>
                  <a:pt x="0" y="90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0480" rIns="0" bIns="30480" numCol="1" spcCol="1270" anchor="t" anchorCtr="0">
            <a:noAutofit/>
          </a:bodyPr>
          <a:lstStyle/>
          <a:p>
            <a:pPr marL="0" lvl="0" indent="0" defTabSz="355600">
              <a:spcBef>
                <a:spcPct val="0"/>
              </a:spcBef>
              <a:spcAft>
                <a:spcPts val="600"/>
              </a:spcAft>
              <a:buFont typeface="Arial" panose="020B0604020202020204" pitchFamily="34" charset="0"/>
              <a:buNone/>
            </a:pPr>
            <a:r>
              <a:rPr lang="en-GB" sz="1200" kern="1200" dirty="0">
                <a:latin typeface="Arial" panose="020B0604020202020204" pitchFamily="34" charset="0"/>
                <a:cs typeface="Arial" panose="020B0604020202020204" pitchFamily="34" charset="0"/>
              </a:rPr>
              <a:t>Additionally, the CTBTO provides specialised training courses for station operators, focusing on the operations, maintenance, and management of CTBT stations. These learning programmes aim to provide station operators with the necessary technical understanding to ensure the effective operation and maintenance of CTBT stations. Furthermore, to support developing countries, the CTBTO organises workshops and seminars at the national and international level to familiarise participants with the objectives of the Treaty, its significance, and its contributions to national capacity building.</a:t>
            </a:r>
          </a:p>
        </p:txBody>
      </p:sp>
      <p:sp>
        <p:nvSpPr>
          <p:cNvPr id="14" name="Rectángulo 13">
            <a:extLst>
              <a:ext uri="{FF2B5EF4-FFF2-40B4-BE49-F238E27FC236}">
                <a16:creationId xmlns:a16="http://schemas.microsoft.com/office/drawing/2014/main" id="{7420A564-58BA-BE5A-B096-C149D402208B}"/>
              </a:ext>
            </a:extLst>
          </p:cNvPr>
          <p:cNvSpPr/>
          <p:nvPr/>
        </p:nvSpPr>
        <p:spPr>
          <a:xfrm>
            <a:off x="434071" y="5425094"/>
            <a:ext cx="9903110" cy="1077271"/>
          </a:xfrm>
          <a:prstGeom prst="rect">
            <a:avLst/>
          </a:pr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5" name="Rectángulo 14">
            <a:extLst>
              <a:ext uri="{FF2B5EF4-FFF2-40B4-BE49-F238E27FC236}">
                <a16:creationId xmlns:a16="http://schemas.microsoft.com/office/drawing/2014/main" id="{4CB7889C-AEE2-23B3-FC8C-3785C61A63DC}"/>
              </a:ext>
            </a:extLst>
          </p:cNvPr>
          <p:cNvSpPr/>
          <p:nvPr/>
        </p:nvSpPr>
        <p:spPr>
          <a:xfrm>
            <a:off x="540933" y="5527728"/>
            <a:ext cx="629111" cy="864284"/>
          </a:xfrm>
          <a:prstGeom prst="rect">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6" name="Forma libre 15">
            <a:extLst>
              <a:ext uri="{FF2B5EF4-FFF2-40B4-BE49-F238E27FC236}">
                <a16:creationId xmlns:a16="http://schemas.microsoft.com/office/drawing/2014/main" id="{5DC88289-12E3-3A44-CC3F-8324CA9EDA64}"/>
              </a:ext>
            </a:extLst>
          </p:cNvPr>
          <p:cNvSpPr/>
          <p:nvPr/>
        </p:nvSpPr>
        <p:spPr>
          <a:xfrm>
            <a:off x="1297213" y="5487397"/>
            <a:ext cx="8912799" cy="194735"/>
          </a:xfrm>
          <a:custGeom>
            <a:avLst/>
            <a:gdLst>
              <a:gd name="connsiteX0" fmla="*/ 0 w 2566277"/>
              <a:gd name="connsiteY0" fmla="*/ 0 h 905745"/>
              <a:gd name="connsiteX1" fmla="*/ 2566277 w 2566277"/>
              <a:gd name="connsiteY1" fmla="*/ 0 h 905745"/>
              <a:gd name="connsiteX2" fmla="*/ 2566277 w 2566277"/>
              <a:gd name="connsiteY2" fmla="*/ 905745 h 905745"/>
              <a:gd name="connsiteX3" fmla="*/ 0 w 2566277"/>
              <a:gd name="connsiteY3" fmla="*/ 905745 h 905745"/>
              <a:gd name="connsiteX4" fmla="*/ 0 w 2566277"/>
              <a:gd name="connsiteY4" fmla="*/ 0 h 90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6277" h="905745">
                <a:moveTo>
                  <a:pt x="0" y="0"/>
                </a:moveTo>
                <a:lnTo>
                  <a:pt x="2566277" y="0"/>
                </a:lnTo>
                <a:lnTo>
                  <a:pt x="2566277" y="905745"/>
                </a:lnTo>
                <a:lnTo>
                  <a:pt x="0" y="90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0480" rIns="0" bIns="30480" numCol="1" spcCol="1270" anchor="t" anchorCtr="0">
            <a:noAutofit/>
          </a:bodyPr>
          <a:lstStyle/>
          <a:p>
            <a:pPr lvl="0" defTabSz="355600">
              <a:spcBef>
                <a:spcPct val="0"/>
              </a:spcBef>
              <a:spcAft>
                <a:spcPts val="600"/>
              </a:spcAft>
            </a:pPr>
            <a:r>
              <a:rPr lang="en-GB" sz="1200" kern="1200" dirty="0">
                <a:latin typeface="Arial" panose="020B0604020202020204" pitchFamily="34" charset="0"/>
                <a:cs typeface="Arial" panose="020B0604020202020204" pitchFamily="34" charset="0"/>
              </a:rPr>
              <a:t>The CTBTO has applied KM principles in various ways to develop its organisation and promote its mission of creating a world free of nuclear testing. For instance, the CTBTO has organised various conferences and workshops that focus on knowledge management in the context of CTBT science and technology, to share knowledge and foster collaboration and innovation. The CTBTO has also provided training and workshops to provide member states with a solid base and secure the maintenance and operation of more than 300 stations worldwide</a:t>
            </a:r>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000" dirty="0">
                <a:solidFill>
                  <a:schemeClr val="bg1"/>
                </a:solidFill>
                <a:latin typeface="Arial" panose="020B0604020202020204" pitchFamily="34" charset="0"/>
                <a:cs typeface="Arial" panose="020B0604020202020204" pitchFamily="34" charset="0"/>
              </a:rPr>
              <a:t>Conclusions</a:t>
            </a:r>
            <a:endParaRPr lang="en-AT" sz="54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P5.3-291</a:t>
            </a:r>
            <a:endParaRPr lang="en-AT" sz="24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4C4F09AA-4606-2E77-B0FF-F4E19DC294F0}"/>
              </a:ext>
            </a:extLst>
          </p:cNvPr>
          <p:cNvSpPr/>
          <p:nvPr/>
        </p:nvSpPr>
        <p:spPr>
          <a:xfrm>
            <a:off x="556734" y="1581112"/>
            <a:ext cx="2851419" cy="5010557"/>
          </a:xfrm>
          <a:prstGeom prst="rect">
            <a:avLst/>
          </a:pr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 name="Rectángulo 3">
            <a:extLst>
              <a:ext uri="{FF2B5EF4-FFF2-40B4-BE49-F238E27FC236}">
                <a16:creationId xmlns:a16="http://schemas.microsoft.com/office/drawing/2014/main" id="{994CBA25-67C0-5354-5FC0-BBA4149BC58C}"/>
              </a:ext>
            </a:extLst>
          </p:cNvPr>
          <p:cNvSpPr/>
          <p:nvPr/>
        </p:nvSpPr>
        <p:spPr>
          <a:xfrm>
            <a:off x="699305" y="1715299"/>
            <a:ext cx="2566277" cy="280770"/>
          </a:xfrm>
          <a:prstGeom prst="rect">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Forma libre 6">
            <a:extLst>
              <a:ext uri="{FF2B5EF4-FFF2-40B4-BE49-F238E27FC236}">
                <a16:creationId xmlns:a16="http://schemas.microsoft.com/office/drawing/2014/main" id="{EBAB21AB-8EEB-79D1-1F17-7E4FA4B1E93B}"/>
              </a:ext>
            </a:extLst>
          </p:cNvPr>
          <p:cNvSpPr/>
          <p:nvPr/>
        </p:nvSpPr>
        <p:spPr>
          <a:xfrm>
            <a:off x="699305" y="2130256"/>
            <a:ext cx="2566277" cy="905745"/>
          </a:xfrm>
          <a:custGeom>
            <a:avLst/>
            <a:gdLst>
              <a:gd name="connsiteX0" fmla="*/ 0 w 2566277"/>
              <a:gd name="connsiteY0" fmla="*/ 0 h 905745"/>
              <a:gd name="connsiteX1" fmla="*/ 2566277 w 2566277"/>
              <a:gd name="connsiteY1" fmla="*/ 0 h 905745"/>
              <a:gd name="connsiteX2" fmla="*/ 2566277 w 2566277"/>
              <a:gd name="connsiteY2" fmla="*/ 905745 h 905745"/>
              <a:gd name="connsiteX3" fmla="*/ 0 w 2566277"/>
              <a:gd name="connsiteY3" fmla="*/ 905745 h 905745"/>
              <a:gd name="connsiteX4" fmla="*/ 0 w 2566277"/>
              <a:gd name="connsiteY4" fmla="*/ 0 h 90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6277" h="905745">
                <a:moveTo>
                  <a:pt x="0" y="0"/>
                </a:moveTo>
                <a:lnTo>
                  <a:pt x="2566277" y="0"/>
                </a:lnTo>
                <a:lnTo>
                  <a:pt x="2566277" y="905745"/>
                </a:lnTo>
                <a:lnTo>
                  <a:pt x="0" y="90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0" lvl="0" indent="0" algn="ctr" defTabSz="355600">
              <a:spcBef>
                <a:spcPct val="0"/>
              </a:spcBef>
              <a:spcAft>
                <a:spcPts val="600"/>
              </a:spcAft>
              <a:buFont typeface="Arial" panose="020B0604020202020204" pitchFamily="34" charset="0"/>
              <a:buNone/>
            </a:pPr>
            <a:r>
              <a:rPr lang="en-GB" sz="1600" kern="1200" dirty="0">
                <a:latin typeface="Arial" panose="020B0604020202020204" pitchFamily="34" charset="0"/>
                <a:cs typeface="Arial" panose="020B0604020202020204" pitchFamily="34" charset="0"/>
              </a:rPr>
              <a:t>Knowledge Management and Knowledge Society are essential for creating a well-staffed organisation. By implementing a comprehensive KM system and building robust pillars, organisations can harness the knowledge of their people, foster innovation, make better-informed decisions, and maintain a competitive advantage</a:t>
            </a:r>
          </a:p>
        </p:txBody>
      </p:sp>
      <p:sp>
        <p:nvSpPr>
          <p:cNvPr id="8" name="Rectángulo 7">
            <a:extLst>
              <a:ext uri="{FF2B5EF4-FFF2-40B4-BE49-F238E27FC236}">
                <a16:creationId xmlns:a16="http://schemas.microsoft.com/office/drawing/2014/main" id="{70EE5E02-5D17-95F8-1698-E78FF475415D}"/>
              </a:ext>
            </a:extLst>
          </p:cNvPr>
          <p:cNvSpPr/>
          <p:nvPr/>
        </p:nvSpPr>
        <p:spPr>
          <a:xfrm>
            <a:off x="3959916" y="1581112"/>
            <a:ext cx="2851419" cy="5010557"/>
          </a:xfrm>
          <a:prstGeom prst="rect">
            <a:avLst/>
          </a:pr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9" name="Rectángulo 8">
            <a:extLst>
              <a:ext uri="{FF2B5EF4-FFF2-40B4-BE49-F238E27FC236}">
                <a16:creationId xmlns:a16="http://schemas.microsoft.com/office/drawing/2014/main" id="{68B0191E-38A2-74DE-B5D6-07A329511D0A}"/>
              </a:ext>
            </a:extLst>
          </p:cNvPr>
          <p:cNvSpPr/>
          <p:nvPr/>
        </p:nvSpPr>
        <p:spPr>
          <a:xfrm>
            <a:off x="4102487" y="1715299"/>
            <a:ext cx="2566277" cy="280770"/>
          </a:xfrm>
          <a:prstGeom prst="rect">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0" name="Forma libre 9">
            <a:extLst>
              <a:ext uri="{FF2B5EF4-FFF2-40B4-BE49-F238E27FC236}">
                <a16:creationId xmlns:a16="http://schemas.microsoft.com/office/drawing/2014/main" id="{FB2C433B-5D6A-223B-31BD-58A15D8719EB}"/>
              </a:ext>
            </a:extLst>
          </p:cNvPr>
          <p:cNvSpPr/>
          <p:nvPr/>
        </p:nvSpPr>
        <p:spPr>
          <a:xfrm>
            <a:off x="4102487" y="2130256"/>
            <a:ext cx="2566277" cy="905745"/>
          </a:xfrm>
          <a:custGeom>
            <a:avLst/>
            <a:gdLst>
              <a:gd name="connsiteX0" fmla="*/ 0 w 2566277"/>
              <a:gd name="connsiteY0" fmla="*/ 0 h 905745"/>
              <a:gd name="connsiteX1" fmla="*/ 2566277 w 2566277"/>
              <a:gd name="connsiteY1" fmla="*/ 0 h 905745"/>
              <a:gd name="connsiteX2" fmla="*/ 2566277 w 2566277"/>
              <a:gd name="connsiteY2" fmla="*/ 905745 h 905745"/>
              <a:gd name="connsiteX3" fmla="*/ 0 w 2566277"/>
              <a:gd name="connsiteY3" fmla="*/ 905745 h 905745"/>
              <a:gd name="connsiteX4" fmla="*/ 0 w 2566277"/>
              <a:gd name="connsiteY4" fmla="*/ 0 h 90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6277" h="905745">
                <a:moveTo>
                  <a:pt x="0" y="0"/>
                </a:moveTo>
                <a:lnTo>
                  <a:pt x="2566277" y="0"/>
                </a:lnTo>
                <a:lnTo>
                  <a:pt x="2566277" y="905745"/>
                </a:lnTo>
                <a:lnTo>
                  <a:pt x="0" y="90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lvl="0" algn="ctr" defTabSz="355600">
              <a:spcBef>
                <a:spcPct val="0"/>
              </a:spcBef>
              <a:spcAft>
                <a:spcPts val="600"/>
              </a:spcAft>
            </a:pPr>
            <a:r>
              <a:rPr lang="en-GB" sz="1600" kern="1200" dirty="0">
                <a:latin typeface="Arial" panose="020B0604020202020204" pitchFamily="34" charset="0"/>
                <a:cs typeface="Arial" panose="020B0604020202020204" pitchFamily="34" charset="0"/>
              </a:rPr>
              <a:t>KM principles are essential for developing robust and well-tested software solutions and fostering a culture of knowledge sharing, collaboration, and innovation in organisations involved in seismology research and assessment. The CTBTO provides a good example of the application of KM principles for developing software solutions and promoting knowledge sharing and collaboration in the context of seismology research and assessment.</a:t>
            </a:r>
          </a:p>
        </p:txBody>
      </p:sp>
      <p:sp>
        <p:nvSpPr>
          <p:cNvPr id="11" name="Rectángulo 10">
            <a:extLst>
              <a:ext uri="{FF2B5EF4-FFF2-40B4-BE49-F238E27FC236}">
                <a16:creationId xmlns:a16="http://schemas.microsoft.com/office/drawing/2014/main" id="{2FBDAB4E-B057-876C-F83E-2A25FBD07732}"/>
              </a:ext>
            </a:extLst>
          </p:cNvPr>
          <p:cNvSpPr/>
          <p:nvPr/>
        </p:nvSpPr>
        <p:spPr>
          <a:xfrm>
            <a:off x="7363098" y="1581112"/>
            <a:ext cx="2851419" cy="5010557"/>
          </a:xfrm>
          <a:prstGeom prst="rect">
            <a:avLst/>
          </a:pr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2" name="Rectángulo 11">
            <a:extLst>
              <a:ext uri="{FF2B5EF4-FFF2-40B4-BE49-F238E27FC236}">
                <a16:creationId xmlns:a16="http://schemas.microsoft.com/office/drawing/2014/main" id="{EA5F5428-E9C2-E015-6C69-A5CAB01F9540}"/>
              </a:ext>
            </a:extLst>
          </p:cNvPr>
          <p:cNvSpPr/>
          <p:nvPr/>
        </p:nvSpPr>
        <p:spPr>
          <a:xfrm>
            <a:off x="7505669" y="1715299"/>
            <a:ext cx="2566277" cy="280770"/>
          </a:xfrm>
          <a:prstGeom prst="rect">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3" name="Forma libre 12">
            <a:extLst>
              <a:ext uri="{FF2B5EF4-FFF2-40B4-BE49-F238E27FC236}">
                <a16:creationId xmlns:a16="http://schemas.microsoft.com/office/drawing/2014/main" id="{FE3CCDEE-4BDA-12CC-791F-7DB59B1EE338}"/>
              </a:ext>
            </a:extLst>
          </p:cNvPr>
          <p:cNvSpPr/>
          <p:nvPr/>
        </p:nvSpPr>
        <p:spPr>
          <a:xfrm>
            <a:off x="7505669" y="2130256"/>
            <a:ext cx="2566277" cy="905745"/>
          </a:xfrm>
          <a:custGeom>
            <a:avLst/>
            <a:gdLst>
              <a:gd name="connsiteX0" fmla="*/ 0 w 2566277"/>
              <a:gd name="connsiteY0" fmla="*/ 0 h 905745"/>
              <a:gd name="connsiteX1" fmla="*/ 2566277 w 2566277"/>
              <a:gd name="connsiteY1" fmla="*/ 0 h 905745"/>
              <a:gd name="connsiteX2" fmla="*/ 2566277 w 2566277"/>
              <a:gd name="connsiteY2" fmla="*/ 905745 h 905745"/>
              <a:gd name="connsiteX3" fmla="*/ 0 w 2566277"/>
              <a:gd name="connsiteY3" fmla="*/ 905745 h 905745"/>
              <a:gd name="connsiteX4" fmla="*/ 0 w 2566277"/>
              <a:gd name="connsiteY4" fmla="*/ 0 h 90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6277" h="905745">
                <a:moveTo>
                  <a:pt x="0" y="0"/>
                </a:moveTo>
                <a:lnTo>
                  <a:pt x="2566277" y="0"/>
                </a:lnTo>
                <a:lnTo>
                  <a:pt x="2566277" y="905745"/>
                </a:lnTo>
                <a:lnTo>
                  <a:pt x="0" y="90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0" lvl="0" indent="0" algn="ctr" defTabSz="355600">
              <a:spcBef>
                <a:spcPct val="0"/>
              </a:spcBef>
              <a:spcAft>
                <a:spcPts val="600"/>
              </a:spcAft>
              <a:buFont typeface="Arial" panose="020B0604020202020204" pitchFamily="34" charset="0"/>
              <a:buNone/>
            </a:pPr>
            <a:r>
              <a:rPr lang="en-GB" sz="1600" dirty="0">
                <a:latin typeface="Arial" panose="020B0604020202020204" pitchFamily="34" charset="0"/>
                <a:cs typeface="Arial" panose="020B0604020202020204" pitchFamily="34" charset="0"/>
              </a:rPr>
              <a:t>T</a:t>
            </a:r>
            <a:r>
              <a:rPr lang="en-GB" sz="1600" kern="1200" dirty="0">
                <a:latin typeface="Arial" panose="020B0604020202020204" pitchFamily="34" charset="0"/>
                <a:cs typeface="Arial" panose="020B0604020202020204" pitchFamily="34" charset="0"/>
              </a:rPr>
              <a:t>he CTBTO has employed several principles of KM and Knowledge Society, including online learning and e-learning, specialised training courses, and capacity building, in providing learning programs for member states to enhance their understanding of the CTBT and its verification regime, and conducting public outreach initiatives, advocacy campaigns, and youth mobilisation to raise awareness about the CTBT.</a:t>
            </a:r>
          </a:p>
        </p:txBody>
      </p:sp>
    </p:spTree>
    <p:extLst>
      <p:ext uri="{BB962C8B-B14F-4D97-AF65-F5344CB8AC3E}">
        <p14:creationId xmlns:p14="http://schemas.microsoft.com/office/powerpoint/2010/main" val="6322053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3069</TotalTime>
  <Words>1456</Words>
  <Application>Microsoft Macintosh PowerPoint</Application>
  <PresentationFormat>Panorámica</PresentationFormat>
  <Paragraphs>52</Paragraphs>
  <Slides>6</Slides>
  <Notes>4</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6</vt:i4>
      </vt:variant>
    </vt:vector>
  </HeadingPairs>
  <TitlesOfParts>
    <vt:vector size="11" baseType="lpstr">
      <vt:lpstr>Arial</vt:lpstr>
      <vt:lpstr>Calibri</vt:lpstr>
      <vt:lpstr>Calibri Light</vt:lpstr>
      <vt:lpstr>Custom Design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Roberto Betancourt A.</cp:lastModifiedBy>
  <cp:revision>60</cp:revision>
  <dcterms:created xsi:type="dcterms:W3CDTF">2023-04-18T13:25:54Z</dcterms:created>
  <dcterms:modified xsi:type="dcterms:W3CDTF">2023-06-11T01:26:18Z</dcterms:modified>
</cp:coreProperties>
</file>