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notesMasterIdLst>
    <p:notesMasterId r:id="rId10"/>
  </p:notesMasterIdLst>
  <p:sldIdLst>
    <p:sldId id="261" r:id="rId3"/>
    <p:sldId id="256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79"/>
    <p:restoredTop sz="94685"/>
  </p:normalViewPr>
  <p:slideViewPr>
    <p:cSldViewPr snapToGrid="0">
      <p:cViewPr varScale="1">
        <p:scale>
          <a:sx n="76" d="100"/>
          <a:sy n="76" d="100"/>
        </p:scale>
        <p:origin x="13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99201-23E2-4D6C-A322-AB3D1CC8BF36}" type="datetimeFigureOut">
              <a:rPr lang="fr-FR" smtClean="0"/>
              <a:t>28/05/2023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53DAF-EF4F-48D6-BEA2-651887E079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9796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853DAF-EF4F-48D6-BEA2-651887E0799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7763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215ECF44-0FCA-1717-6177-766F13B9527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397498"/>
            <a:ext cx="1003300" cy="1219199"/>
            <a:chOff x="6942" y="3400"/>
            <a:chExt cx="632" cy="76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B873EFF3-4F89-4731-E9E8-AAA21F37291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E69EBC7-81FB-27CC-1DC9-21F0101A3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0CD6128-75A1-A75A-7386-9074387193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05/28/2023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05/28/2023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05/28/2023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05/28/2023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05/28/2023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05/28/2023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05/28/2023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05/28/2023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05/28/2023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05/28/2023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05/28/2023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g"/><Relationship Id="rId7" Type="http://schemas.openxmlformats.org/officeDocument/2006/relationships/slide" Target="../slides/slide4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6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png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6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5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0.emf"/><Relationship Id="rId23" Type="http://schemas.openxmlformats.org/officeDocument/2006/relationships/slide" Target="../slides/slide5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9.emf"/><Relationship Id="rId22" Type="http://schemas.openxmlformats.org/officeDocument/2006/relationships/image" Target="../media/image1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24" y="400850"/>
            <a:ext cx="2039389" cy="101969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180DFF96-CBFD-BE49-06A1-72B2C840F2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id="{8A824A85-4E9D-4703-1A33-A7316C08896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  <a:extLst>
              <a:ext uri="{FF2B5EF4-FFF2-40B4-BE49-F238E27FC236}">
                <a16:creationId xmlns:a16="http://schemas.microsoft.com/office/drawing/2014/main" id="{C7F0C88D-B6B0-C38F-4C5B-39A96B625EA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8ECB7A75-0964-BEB3-0070-79F92D4D6FB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F864E7-E11A-601B-0EAF-441012483A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87BECB55-2370-A93A-504C-917D8AAAC0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id="{0BF46A3D-AFD0-A49B-C2E9-1B2B73179EF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8D737626-C88A-9461-D26D-7D37D49B48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30B50F5E-56B1-5228-9769-5202FABA30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id="{697910CC-4673-7714-0AAC-019E7ED7A60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31" name="AutoShape 10">
              <a:extLst>
                <a:ext uri="{FF2B5EF4-FFF2-40B4-BE49-F238E27FC236}">
                  <a16:creationId xmlns:a16="http://schemas.microsoft.com/office/drawing/2014/main" id="{38F824B9-9A90-6EAD-87E6-628E66C05A3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366E077A-5836-EBB2-0444-76188B27B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79137E47-A439-04D3-7800-24C7697559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id="{1D38449B-7C18-ABFD-7088-115319826A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35" name="AutoShape 10">
              <a:extLst>
                <a:ext uri="{FF2B5EF4-FFF2-40B4-BE49-F238E27FC236}">
                  <a16:creationId xmlns:a16="http://schemas.microsoft.com/office/drawing/2014/main" id="{D5977EF8-B3CB-0B81-AC41-3C2BC0F80C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F3924527-DFC7-2B7F-5519-6FC0B96C0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85040B19-2A7A-19CC-5A2F-0B28E79FA1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11">
            <a:extLst>
              <a:ext uri="{FF2B5EF4-FFF2-40B4-BE49-F238E27FC236}">
                <a16:creationId xmlns:a16="http://schemas.microsoft.com/office/drawing/2014/main" id="{6AF918A3-7A8E-8548-961B-6CDF3C710F7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39" name="AutoShape 10">
              <a:extLst>
                <a:ext uri="{FF2B5EF4-FFF2-40B4-BE49-F238E27FC236}">
                  <a16:creationId xmlns:a16="http://schemas.microsoft.com/office/drawing/2014/main" id="{7B701403-7F66-93FD-8F50-A85E680EAC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2C723704-3C24-092E-E0D7-DD5533DCE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E552E5E4-A131-E945-A2C6-724F991CB798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8360A02C-CB7E-D46E-5E90-D8CD446F431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DEBD16A-D37B-E95C-21B4-FC855993F4C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0130735-FEF1-6DC4-7B95-DFCE3EBC6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630D5B-8DBE-D04E-C2BB-3A7250FD01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AF3CB3B6-1731-A92A-A437-14AAD868607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402263"/>
            <a:ext cx="1003300" cy="1214437"/>
            <a:chOff x="6942" y="3403"/>
            <a:chExt cx="632" cy="765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CBF34F5-26D5-0C9F-4A67-C6C86967111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8D6E367-F762-73DB-6DE5-1113BEFE9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4028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A87382-F3C6-C43A-60BB-A3CDE8623C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4022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0703B6A-5FF7-015E-042D-8745E7231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BE2A276-C0BA-CB2E-3892-CD40858020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hlinkClick r:id="rId17" action="ppaction://hlinksldjump"/>
            <a:extLst>
              <a:ext uri="{FF2B5EF4-FFF2-40B4-BE49-F238E27FC236}">
                <a16:creationId xmlns:a16="http://schemas.microsoft.com/office/drawing/2014/main" id="{B1C84D55-A942-9070-D461-6FC27CA088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7" name="Picture 6">
            <a:hlinkClick r:id="rId19" action="ppaction://hlinksldjump"/>
            <a:extLst>
              <a:ext uri="{FF2B5EF4-FFF2-40B4-BE49-F238E27FC236}">
                <a16:creationId xmlns:a16="http://schemas.microsoft.com/office/drawing/2014/main" id="{1F6FBDA4-4013-5BEA-2835-95646E47ADD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id="{B19F0FF6-70E5-6118-625F-D9C56736541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id="{467F2B49-89D3-0193-0FF9-CFD8A85665CC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id="{2C7B1878-B62B-51CE-B862-063FE9E341A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8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1.png"/><Relationship Id="rId7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2682932" y="278271"/>
            <a:ext cx="682613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Seismic Data Processing and Beamforming</a:t>
            </a:r>
          </a:p>
          <a:p>
            <a:pPr algn="ctr"/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Idé Alpha Djibrilla</a:t>
            </a:r>
            <a:r>
              <a:rPr lang="en-A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Geophysicist</a:t>
            </a:r>
            <a:r>
              <a:rPr lang="en-A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HANEA</a:t>
            </a:r>
            <a:r>
              <a:rPr lang="en-A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NIGER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54C68-8F60-5BAE-2899-01FF4F782708}"/>
              </a:ext>
            </a:extLst>
          </p:cNvPr>
          <p:cNvSpPr txBox="1">
            <a:spLocks/>
          </p:cNvSpPr>
          <p:nvPr/>
        </p:nvSpPr>
        <p:spPr>
          <a:xfrm>
            <a:off x="178629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Given the data quality of the PS26 station, we will show that it is possible to use only the three-component data at a single site among the 16 of the array to locate an event as far away as it is,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602C3A-EEB9-9EC8-F223-9D699EB1860B}"/>
              </a:ext>
            </a:extLst>
          </p:cNvPr>
          <p:cNvSpPr txBox="1">
            <a:spLocks/>
          </p:cNvSpPr>
          <p:nvPr/>
        </p:nvSpPr>
        <p:spPr>
          <a:xfrm>
            <a:off x="2682932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seismic sensor three components itself could let to determine an event localization . By defining a time reference to get the exact correspondents amplitudes from the horizontals components one can calculate the Back Azimuth (AZI) from the P first motion . This can define the direction of the epicenter.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788AB8-A468-C471-8A86-3C9F2FE8E750}"/>
              </a:ext>
            </a:extLst>
          </p:cNvPr>
          <p:cNvSpPr txBox="1">
            <a:spLocks/>
          </p:cNvSpPr>
          <p:nvPr/>
        </p:nvSpPr>
        <p:spPr>
          <a:xfrm>
            <a:off x="7422294" y="2958858"/>
            <a:ext cx="2086773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As far station by 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 the chart of 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wave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 propagation and 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earth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 model can 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deduce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 TOC2 position:</a:t>
            </a:r>
          </a:p>
          <a:p>
            <a:pPr algn="just"/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 ≈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 108° (D</a:t>
            </a:r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 ≈ 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11.990km)</a:t>
            </a:r>
          </a:p>
          <a:p>
            <a:pPr algn="just"/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backazimut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 TOC2 AZI= 38.04º</a:t>
            </a:r>
            <a:endParaRPr lang="fr-N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1C2F89-F7C0-CB4E-A6DB-48E3F2C367AF}"/>
              </a:ext>
            </a:extLst>
          </p:cNvPr>
          <p:cNvSpPr txBox="1">
            <a:spLocks/>
          </p:cNvSpPr>
          <p:nvPr/>
        </p:nvSpPr>
        <p:spPr>
          <a:xfrm>
            <a:off x="9926597" y="2958859"/>
            <a:ext cx="2086773" cy="206622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Using Google earth we were able to locate with distance and azimuth the epicenter of the event that perfectly matches a locality in North Korea. The beam create with all the array data allow to get a good P phase position for the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secled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TOC2 data, the dates and data can be used by anyone wishing to verify the experiment. </a:t>
            </a:r>
            <a:r>
              <a:rPr lang="en-US" sz="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result reassures us that the method works well even for stations s located at a great distance from events, on the other hand this was possible due to the good quality of the data provided </a:t>
            </a:r>
            <a:r>
              <a:rPr lang="en-US" sz="800" dirty="0">
                <a:solidFill>
                  <a:srgbClr val="000000"/>
                </a:solidFill>
                <a:effectLst/>
              </a:rPr>
              <a:t>by the PS26 station.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4650A7-E68E-DCD4-2E1A-7212FE03F57F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27EA75B-AE8D-0AE4-F6BE-8332F0545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1949" y="0"/>
            <a:ext cx="1140051" cy="114614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C052E9F-D53B-6826-CF12-2BFD105AC1FB}"/>
              </a:ext>
            </a:extLst>
          </p:cNvPr>
          <p:cNvSpPr txBox="1">
            <a:spLocks/>
          </p:cNvSpPr>
          <p:nvPr/>
        </p:nvSpPr>
        <p:spPr>
          <a:xfrm>
            <a:off x="5338029" y="6313980"/>
            <a:ext cx="1531435" cy="2805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P5.3-027</a:t>
            </a:r>
            <a:endParaRPr lang="en-A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59F5DA-4A29-8EBC-DF1C-FF30611F5BAA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44A3F7A-C9C4-9971-76AA-6B0F4D508AC3}"/>
              </a:ext>
            </a:extLst>
          </p:cNvPr>
          <p:cNvSpPr txBox="1"/>
          <p:nvPr/>
        </p:nvSpPr>
        <p:spPr>
          <a:xfrm>
            <a:off x="0" y="1056310"/>
            <a:ext cx="105809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  <a:effectLst/>
              </a:rPr>
              <a:t>Given the data quality of the PS26 station, we will show that it is possible to use only the three-component data at a single site among the 16 of the array to locate an event as far away as it is.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AA7E1F9-214C-A4DA-3399-E1830A0F6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0" y="0"/>
            <a:ext cx="1143000" cy="11430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0D5C33F-11D6-3400-8C74-835DBF088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14326"/>
            <a:ext cx="6722393" cy="40482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FB7F35B4-429D-3157-2029-50850345E76B}"/>
              </a:ext>
            </a:extLst>
          </p:cNvPr>
          <p:cNvSpPr txBox="1"/>
          <p:nvPr/>
        </p:nvSpPr>
        <p:spPr>
          <a:xfrm>
            <a:off x="-28893" y="1798663"/>
            <a:ext cx="6751286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 defTabSz="685800"/>
            <a:r>
              <a:rPr lang="fr-F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Niger Republic </a:t>
            </a:r>
            <a:r>
              <a:rPr lang="fr-FR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located</a:t>
            </a:r>
            <a:r>
              <a:rPr lang="fr-F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West </a:t>
            </a:r>
            <a:r>
              <a:rPr lang="fr-FR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</a:t>
            </a:r>
            <a:r>
              <a:rPr lang="fr-F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PS26 </a:t>
            </a:r>
            <a:r>
              <a:rPr lang="fr-FR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seismic</a:t>
            </a:r>
            <a:r>
              <a:rPr lang="fr-F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station </a:t>
            </a:r>
            <a:r>
              <a:rPr lang="fr-FR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located</a:t>
            </a:r>
            <a:r>
              <a:rPr lang="fr-F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12km </a:t>
            </a:r>
            <a:r>
              <a:rPr lang="fr-FR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  <a:r>
              <a:rPr lang="fr-F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Torodi and 58 km </a:t>
            </a:r>
            <a:r>
              <a:rPr lang="fr-FR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south-west</a:t>
            </a:r>
            <a:r>
              <a:rPr lang="fr-F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Niamey the capital.</a:t>
            </a:r>
            <a:endParaRPr lang="fr-NE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4E26DC1C-F946-372E-2803-AAF25584E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8648" y="3091995"/>
            <a:ext cx="3934633" cy="376600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FADD40F-53FF-B6AB-CC6B-CF756A6150D1}"/>
              </a:ext>
            </a:extLst>
          </p:cNvPr>
          <p:cNvSpPr/>
          <p:nvPr/>
        </p:nvSpPr>
        <p:spPr>
          <a:xfrm>
            <a:off x="4913640" y="6304951"/>
            <a:ext cx="432078" cy="3972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D1751A22-A9B2-A6E8-F621-9F606A3B49E9}"/>
              </a:ext>
            </a:extLst>
          </p:cNvPr>
          <p:cNvCxnSpPr/>
          <p:nvPr/>
        </p:nvCxnSpPr>
        <p:spPr>
          <a:xfrm flipV="1">
            <a:off x="5345718" y="3091994"/>
            <a:ext cx="1537403" cy="32067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52EA6E26-A86D-B8DC-4EBF-79CAA425D229}"/>
              </a:ext>
            </a:extLst>
          </p:cNvPr>
          <p:cNvCxnSpPr/>
          <p:nvPr/>
        </p:nvCxnSpPr>
        <p:spPr>
          <a:xfrm>
            <a:off x="5345718" y="6702200"/>
            <a:ext cx="1542930" cy="1415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6D15FC6D-C7E1-4734-6432-C7FE0DE9AFAC}"/>
              </a:ext>
            </a:extLst>
          </p:cNvPr>
          <p:cNvSpPr txBox="1"/>
          <p:nvPr/>
        </p:nvSpPr>
        <p:spPr>
          <a:xfrm>
            <a:off x="6852974" y="1757869"/>
            <a:ext cx="4016025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PS26 primary seismic station as an array  is composed of 16 sites and a central recording facility (CRF) at the base camp.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BCA301B-4373-4E67-619B-1FE217553C62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P5.3-027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B9D86-C489-FEF5-C84B-979ED609855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9484B91-8624-4DE4-A859-D26B5BFCA6C6}"/>
              </a:ext>
            </a:extLst>
          </p:cNvPr>
          <p:cNvSpPr txBox="1"/>
          <p:nvPr/>
        </p:nvSpPr>
        <p:spPr>
          <a:xfrm>
            <a:off x="10054" y="1336312"/>
            <a:ext cx="10430188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Data downloaded from IDC allowed  us to make a 3 components data processing for single station event localization. From one site  TOC2 of PS26 array data used for this purpose will demonstrate the feasibility of the challenge to locate a nuclear test made by DPRK On  February 13th, 2013.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029105F-1311-BA31-13B2-BED4B3F4A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514"/>
            <a:ext cx="3195375" cy="19533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3F48775-3DE6-6F92-C0D4-B983F6063422}"/>
              </a:ext>
            </a:extLst>
          </p:cNvPr>
          <p:cNvSpPr txBox="1"/>
          <p:nvPr/>
        </p:nvSpPr>
        <p:spPr>
          <a:xfrm>
            <a:off x="40198" y="984742"/>
            <a:ext cx="6146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Interesting</a:t>
            </a:r>
            <a:r>
              <a:rPr lang="fr-FR" sz="200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facts</a:t>
            </a:r>
            <a:r>
              <a:rPr lang="fr-FR" sz="200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with</a:t>
            </a:r>
            <a:r>
              <a:rPr lang="fr-FR" sz="200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the Seismic </a:t>
            </a:r>
            <a:r>
              <a:rPr lang="fr-FR" sz="2000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Array</a:t>
            </a:r>
            <a:r>
              <a:rPr lang="fr-FR" sz="200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fr-NE" sz="2000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F48774C-2F6B-5003-EDCA-1F0A84C57DA2}"/>
              </a:ext>
            </a:extLst>
          </p:cNvPr>
          <p:cNvSpPr txBox="1"/>
          <p:nvPr/>
        </p:nvSpPr>
        <p:spPr>
          <a:xfrm>
            <a:off x="3195376" y="2662824"/>
            <a:ext cx="7275009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seismic array system increase the signal-to-noise ratio (SNR) by summing the coherent signals from the single array sites.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summing create a beam which can help to, more define the coherent signals by highlighting  the seismic phases.</a:t>
            </a:r>
            <a:endParaRPr lang="fr-NE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E0883E5-0DE9-7461-E2E8-4983C7DDE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0" y="0"/>
            <a:ext cx="1143000" cy="1143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6CCF35B-8A71-B3E3-BECB-A2EEFA37D9BD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P5.3-027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C55B5AE-0343-2EFB-776C-4953B87800D2}"/>
              </a:ext>
            </a:extLst>
          </p:cNvPr>
          <p:cNvSpPr txBox="1"/>
          <p:nvPr/>
        </p:nvSpPr>
        <p:spPr>
          <a:xfrm>
            <a:off x="3195375" y="4915710"/>
            <a:ext cx="7275009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seismic sensor three components itself could let to determine an event localization . By defining a time reference to get the exact correspondents amplitudes from the horizontals components one can calculate the Back Azimuth (AZI) from the P first motion . This can define the direction of the epicenter.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3683E6B-ED67-417B-CD8A-9D27DB546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628582"/>
            <a:ext cx="3195375" cy="222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0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64D2B1-4606-9726-8487-E03DE1731415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A7386B6-612F-6191-8F15-6F1FD58694B4}"/>
              </a:ext>
            </a:extLst>
          </p:cNvPr>
          <p:cNvSpPr txBox="1"/>
          <p:nvPr/>
        </p:nvSpPr>
        <p:spPr>
          <a:xfrm>
            <a:off x="117470" y="1124504"/>
            <a:ext cx="4654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Interesting</a:t>
            </a:r>
            <a:r>
              <a:rPr lang="fr-FR" sz="200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facts</a:t>
            </a:r>
            <a:r>
              <a:rPr lang="fr-FR" sz="200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with</a:t>
            </a:r>
            <a:r>
              <a:rPr lang="fr-FR" sz="200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the Seismic </a:t>
            </a:r>
            <a:r>
              <a:rPr lang="fr-FR" sz="2000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Array</a:t>
            </a:r>
            <a:r>
              <a:rPr lang="fr-FR" sz="200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fr-NE" sz="2000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AC199CD-96CA-954A-1907-6325B0168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452" y="1662003"/>
            <a:ext cx="2247048" cy="2305682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AE8DE366-E386-0FFF-8822-7BA22DEA5A18}"/>
              </a:ext>
            </a:extLst>
          </p:cNvPr>
          <p:cNvSpPr txBox="1"/>
          <p:nvPr/>
        </p:nvSpPr>
        <p:spPr>
          <a:xfrm>
            <a:off x="7325248" y="1380584"/>
            <a:ext cx="3370704" cy="36779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estimation of the distance D can be made from the determination of the time difference of arrivals P and S waves on the data. Assuming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/Vs = 1.73, the hypocenter distance can be estimated as:</a:t>
            </a: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1501931D-2E14-C235-4A4B-70D1ED5BC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248" y="5665703"/>
            <a:ext cx="3168864" cy="925967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BB80B04-AC6D-6FE4-51FE-7B73E2300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7308" y="4153033"/>
            <a:ext cx="2023878" cy="91363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1F89CCA3-ECB9-A11B-85E4-D98712ED32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9000" y="0"/>
            <a:ext cx="1143000" cy="1143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A893670-69D0-C999-10B7-09525BFFEF62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P5.3-027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6A2C2F8-93F9-6476-5E3F-E2DB4A621C3E}"/>
              </a:ext>
            </a:extLst>
          </p:cNvPr>
          <p:cNvSpPr txBox="1"/>
          <p:nvPr/>
        </p:nvSpPr>
        <p:spPr>
          <a:xfrm>
            <a:off x="4409144" y="4112841"/>
            <a:ext cx="1517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∆</a:t>
            </a:r>
            <a:r>
              <a:rPr lang="fr-FR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=T</a:t>
            </a:r>
            <a:r>
              <a:rPr lang="fr-FR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-T</a:t>
            </a:r>
            <a:r>
              <a:rPr lang="fr-FR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=9min</a:t>
            </a:r>
            <a:endParaRPr lang="fr-NE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DBEE6EC4-2080-8230-CE54-7FB2090FD6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048" y="1696529"/>
            <a:ext cx="1785557" cy="26697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E9F8F12-C1D6-98E1-BD71-0AB20770F0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6778" y="4513316"/>
            <a:ext cx="3868325" cy="223072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FC7D68B4-DCC5-DE4B-CCB8-36224E4D682B}"/>
              </a:ext>
            </a:extLst>
          </p:cNvPr>
          <p:cNvCxnSpPr>
            <a:cxnSpLocks/>
          </p:cNvCxnSpPr>
          <p:nvPr/>
        </p:nvCxnSpPr>
        <p:spPr>
          <a:xfrm flipV="1">
            <a:off x="1153123" y="1786710"/>
            <a:ext cx="753035" cy="89922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>
            <a:extLst>
              <a:ext uri="{FF2B5EF4-FFF2-40B4-BE49-F238E27FC236}">
                <a16:creationId xmlns:a16="http://schemas.microsoft.com/office/drawing/2014/main" id="{11B78421-73A7-5BB4-0AE5-C447F7C788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9482" y="1704339"/>
            <a:ext cx="1507375" cy="22166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2280B8F0-9F16-3ABB-DDD5-4D8D7C82C0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3082" y="2682561"/>
            <a:ext cx="1590699" cy="212027"/>
          </a:xfrm>
          <a:prstGeom prst="rect">
            <a:avLst/>
          </a:prstGeom>
        </p:spPr>
      </p:pic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0EA7F691-0279-559B-F0D2-15B8B2C68072}"/>
              </a:ext>
            </a:extLst>
          </p:cNvPr>
          <p:cNvCxnSpPr>
            <a:cxnSpLocks/>
          </p:cNvCxnSpPr>
          <p:nvPr/>
        </p:nvCxnSpPr>
        <p:spPr>
          <a:xfrm>
            <a:off x="1153123" y="4019934"/>
            <a:ext cx="1175732" cy="60511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89CE4994-8E66-66C5-5916-92C2F81D9421}"/>
              </a:ext>
            </a:extLst>
          </p:cNvPr>
          <p:cNvSpPr txBox="1"/>
          <p:nvPr/>
        </p:nvSpPr>
        <p:spPr>
          <a:xfrm>
            <a:off x="2290056" y="3912363"/>
            <a:ext cx="797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Down</a:t>
            </a:r>
            <a:r>
              <a:rPr lang="fr-FR" dirty="0"/>
              <a:t> </a:t>
            </a:r>
            <a:endParaRPr lang="fr-NE" dirty="0"/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F5FEF7BA-3852-1E19-D9B2-9F774F1DD364}"/>
              </a:ext>
            </a:extLst>
          </p:cNvPr>
          <p:cNvCxnSpPr>
            <a:cxnSpLocks/>
          </p:cNvCxnSpPr>
          <p:nvPr/>
        </p:nvCxnSpPr>
        <p:spPr>
          <a:xfrm flipV="1">
            <a:off x="1153123" y="2788575"/>
            <a:ext cx="753035" cy="135540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79F1F81E-D7BF-49E6-2EA3-C76EE9A00D68}"/>
              </a:ext>
            </a:extLst>
          </p:cNvPr>
          <p:cNvSpPr txBox="1"/>
          <p:nvPr/>
        </p:nvSpPr>
        <p:spPr>
          <a:xfrm>
            <a:off x="16988" y="4418093"/>
            <a:ext cx="319363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Tp</a:t>
            </a:r>
            <a:r>
              <a:rPr lang="fr-FR" dirty="0"/>
              <a:t>: Time of first P </a:t>
            </a:r>
            <a:r>
              <a:rPr lang="fr-FR" dirty="0" err="1"/>
              <a:t>arrivals</a:t>
            </a:r>
            <a:endParaRPr lang="fr-FR" dirty="0"/>
          </a:p>
          <a:p>
            <a:r>
              <a:rPr lang="fr-FR" dirty="0"/>
              <a:t>Ts: Time of second S </a:t>
            </a:r>
            <a:r>
              <a:rPr lang="fr-FR" dirty="0" err="1"/>
              <a:t>arrivals</a:t>
            </a:r>
            <a:endParaRPr lang="fr-FR" dirty="0"/>
          </a:p>
          <a:p>
            <a:r>
              <a:rPr lang="fr-FR" dirty="0"/>
              <a:t>D: Distance </a:t>
            </a:r>
            <a:r>
              <a:rPr lang="fr-FR" dirty="0" err="1"/>
              <a:t>from</a:t>
            </a:r>
            <a:r>
              <a:rPr lang="fr-FR" dirty="0"/>
              <a:t> the </a:t>
            </a:r>
            <a:r>
              <a:rPr lang="fr-FR" dirty="0" err="1"/>
              <a:t>epicenter</a:t>
            </a:r>
            <a:endParaRPr lang="fr-FR" dirty="0"/>
          </a:p>
          <a:p>
            <a:r>
              <a:rPr lang="fr-FR" dirty="0" err="1"/>
              <a:t>Vp</a:t>
            </a:r>
            <a:r>
              <a:rPr lang="fr-FR" dirty="0"/>
              <a:t>: Velocity of </a:t>
            </a:r>
            <a:r>
              <a:rPr lang="fr-FR" dirty="0" err="1"/>
              <a:t>Pwaves</a:t>
            </a:r>
            <a:endParaRPr lang="fr-FR" dirty="0"/>
          </a:p>
          <a:p>
            <a:r>
              <a:rPr lang="fr-FR" dirty="0"/>
              <a:t>Vs: Velocity of S </a:t>
            </a:r>
            <a:r>
              <a:rPr lang="fr-FR" dirty="0" err="1"/>
              <a:t>waves</a:t>
            </a:r>
            <a:endParaRPr lang="fr-FR" dirty="0"/>
          </a:p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∆</a:t>
            </a:r>
            <a:r>
              <a:rPr lang="fr-FR" dirty="0"/>
              <a:t>t : </a:t>
            </a:r>
            <a:r>
              <a:rPr lang="fr-FR" dirty="0" err="1"/>
              <a:t>Difference</a:t>
            </a:r>
            <a:r>
              <a:rPr lang="fr-FR" dirty="0"/>
              <a:t> of time </a:t>
            </a:r>
            <a:r>
              <a:rPr lang="fr-FR" dirty="0" err="1"/>
              <a:t>between</a:t>
            </a:r>
            <a:r>
              <a:rPr lang="fr-FR" dirty="0"/>
              <a:t> </a:t>
            </a:r>
          </a:p>
          <a:p>
            <a:r>
              <a:rPr lang="fr-FR" dirty="0"/>
              <a:t>       </a:t>
            </a:r>
            <a:r>
              <a:rPr lang="fr-FR" dirty="0" err="1"/>
              <a:t>Pwaves</a:t>
            </a:r>
            <a:r>
              <a:rPr lang="fr-FR" dirty="0"/>
              <a:t> and S </a:t>
            </a:r>
            <a:r>
              <a:rPr lang="fr-FR" dirty="0" err="1"/>
              <a:t>waves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228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CE3583-00C0-6100-5B53-FE81BDD7BDBA}"/>
              </a:ext>
            </a:extLst>
          </p:cNvPr>
          <p:cNvSpPr/>
          <p:nvPr/>
        </p:nvSpPr>
        <p:spPr>
          <a:xfrm>
            <a:off x="100850" y="5064509"/>
            <a:ext cx="248771" cy="6118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NE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3E5C963D-DDBA-DF2F-D333-20DA51229C82}"/>
              </a:ext>
            </a:extLst>
          </p:cNvPr>
          <p:cNvCxnSpPr/>
          <p:nvPr/>
        </p:nvCxnSpPr>
        <p:spPr>
          <a:xfrm>
            <a:off x="349621" y="5676350"/>
            <a:ext cx="1611799" cy="7664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D3B96FB8-F3C2-C1D9-E97F-527BB3DD296C}"/>
              </a:ext>
            </a:extLst>
          </p:cNvPr>
          <p:cNvCxnSpPr>
            <a:cxnSpLocks/>
          </p:cNvCxnSpPr>
          <p:nvPr/>
        </p:nvCxnSpPr>
        <p:spPr>
          <a:xfrm>
            <a:off x="3805518" y="6428014"/>
            <a:ext cx="1264022" cy="147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1">
            <a:extLst>
              <a:ext uri="{FF2B5EF4-FFF2-40B4-BE49-F238E27FC236}">
                <a16:creationId xmlns:a16="http://schemas.microsoft.com/office/drawing/2014/main" id="{4A3BA346-0294-0003-9318-7695862F5672}"/>
              </a:ext>
            </a:extLst>
          </p:cNvPr>
          <p:cNvSpPr txBox="1">
            <a:spLocks/>
          </p:cNvSpPr>
          <p:nvPr/>
        </p:nvSpPr>
        <p:spPr>
          <a:xfrm>
            <a:off x="45381" y="645551"/>
            <a:ext cx="6283782" cy="77253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DPRK </a:t>
            </a:r>
            <a:r>
              <a:rPr lang="fr-FR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Nuclear</a:t>
            </a:r>
            <a:r>
              <a:rPr lang="fr-FR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 data of PS26 station on </a:t>
            </a:r>
            <a:r>
              <a:rPr lang="fr-FR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Feb</a:t>
            </a:r>
            <a:r>
              <a:rPr lang="fr-FR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12 2013.</a:t>
            </a:r>
            <a:endParaRPr lang="fr-NE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A7176C6F-A5F8-E746-BB44-CE44BD7F5297}"/>
              </a:ext>
            </a:extLst>
          </p:cNvPr>
          <p:cNvSpPr/>
          <p:nvPr/>
        </p:nvSpPr>
        <p:spPr>
          <a:xfrm>
            <a:off x="100850" y="5165367"/>
            <a:ext cx="316009" cy="611841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NE"/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661DEE6D-990F-060E-6F6D-8D9E321A50D1}"/>
              </a:ext>
            </a:extLst>
          </p:cNvPr>
          <p:cNvGrpSpPr/>
          <p:nvPr/>
        </p:nvGrpSpPr>
        <p:grpSpPr>
          <a:xfrm>
            <a:off x="-17059" y="3275759"/>
            <a:ext cx="7734202" cy="3511854"/>
            <a:chOff x="-17059" y="2313564"/>
            <a:chExt cx="9046540" cy="4483770"/>
          </a:xfrm>
        </p:grpSpPr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29F96E9A-4597-9C96-04DD-25CAC9FC1602}"/>
                </a:ext>
              </a:extLst>
            </p:cNvPr>
            <p:cNvGrpSpPr/>
            <p:nvPr/>
          </p:nvGrpSpPr>
          <p:grpSpPr>
            <a:xfrm>
              <a:off x="-17059" y="2313564"/>
              <a:ext cx="9046540" cy="4483770"/>
              <a:chOff x="-17058" y="2931631"/>
              <a:chExt cx="7249987" cy="3614592"/>
            </a:xfrm>
          </p:grpSpPr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77D7157B-5513-221A-8FE2-21DBF1A5C6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17058" y="3608852"/>
                <a:ext cx="4104962" cy="2901221"/>
              </a:xfrm>
              <a:prstGeom prst="rect">
                <a:avLst/>
              </a:prstGeom>
            </p:spPr>
          </p:pic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51BBFA83-4B3B-3371-9552-0ED2C6E649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29861" y="3222267"/>
                <a:ext cx="1554560" cy="328780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cxnSp>
            <p:nvCxnSpPr>
              <p:cNvPr id="14" name="Connecteur droit avec flèche 13">
                <a:extLst>
                  <a:ext uri="{FF2B5EF4-FFF2-40B4-BE49-F238E27FC236}">
                    <a16:creationId xmlns:a16="http://schemas.microsoft.com/office/drawing/2014/main" id="{70A2D472-B5F8-E6A5-6E6A-9DC429132EB7}"/>
                  </a:ext>
                </a:extLst>
              </p:cNvPr>
              <p:cNvCxnSpPr/>
              <p:nvPr/>
            </p:nvCxnSpPr>
            <p:spPr>
              <a:xfrm flipV="1">
                <a:off x="410135" y="3276055"/>
                <a:ext cx="2897841" cy="18893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avec flèche 14">
                <a:extLst>
                  <a:ext uri="{FF2B5EF4-FFF2-40B4-BE49-F238E27FC236}">
                    <a16:creationId xmlns:a16="http://schemas.microsoft.com/office/drawing/2014/main" id="{08DDD4C2-1B4D-6752-52B8-DA4B0EFAF4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6859" y="5755189"/>
                <a:ext cx="2944906" cy="6728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avec flèche 16">
                <a:extLst>
                  <a:ext uri="{FF2B5EF4-FFF2-40B4-BE49-F238E27FC236}">
                    <a16:creationId xmlns:a16="http://schemas.microsoft.com/office/drawing/2014/main" id="{D844A640-93AA-112D-F38D-D2CFEA73B92D}"/>
                  </a:ext>
                </a:extLst>
              </p:cNvPr>
              <p:cNvCxnSpPr>
                <a:cxnSpLocks/>
                <a:stCxn id="12" idx="0"/>
              </p:cNvCxnSpPr>
              <p:nvPr/>
            </p:nvCxnSpPr>
            <p:spPr>
              <a:xfrm flipV="1">
                <a:off x="4007141" y="2973777"/>
                <a:ext cx="1115408" cy="2484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avec flèche 17">
                <a:extLst>
                  <a:ext uri="{FF2B5EF4-FFF2-40B4-BE49-F238E27FC236}">
                    <a16:creationId xmlns:a16="http://schemas.microsoft.com/office/drawing/2014/main" id="{91504829-E015-2C04-E09A-A2824E7F8F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55142" y="6360744"/>
                <a:ext cx="999305" cy="1045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" name="Image 18">
                <a:extLst>
                  <a:ext uri="{FF2B5EF4-FFF2-40B4-BE49-F238E27FC236}">
                    <a16:creationId xmlns:a16="http://schemas.microsoft.com/office/drawing/2014/main" id="{05967A20-F9BB-8DF8-4966-393E8FE732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94810" y="2931631"/>
                <a:ext cx="2038119" cy="361459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7E94936E-ED95-9925-6F07-3457CD738292}"/>
                </a:ext>
              </a:extLst>
            </p:cNvPr>
            <p:cNvSpPr/>
            <p:nvPr/>
          </p:nvSpPr>
          <p:spPr>
            <a:xfrm>
              <a:off x="151090" y="5096327"/>
              <a:ext cx="373293" cy="690930"/>
            </a:xfrm>
            <a:prstGeom prst="roundRect">
              <a:avLst/>
            </a:prstGeom>
            <a:noFill/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NE"/>
            </a:p>
          </p:txBody>
        </p:sp>
      </p:grpSp>
      <p:sp>
        <p:nvSpPr>
          <p:cNvPr id="24" name="ZoneTexte 23">
            <a:extLst>
              <a:ext uri="{FF2B5EF4-FFF2-40B4-BE49-F238E27FC236}">
                <a16:creationId xmlns:a16="http://schemas.microsoft.com/office/drawing/2014/main" id="{75EF53C9-895E-4633-ECB8-BA5E0AFC6B36}"/>
              </a:ext>
            </a:extLst>
          </p:cNvPr>
          <p:cNvSpPr txBox="1"/>
          <p:nvPr/>
        </p:nvSpPr>
        <p:spPr>
          <a:xfrm>
            <a:off x="175692" y="1746778"/>
            <a:ext cx="1443934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AN=0.046</a:t>
            </a:r>
            <a:endParaRPr lang="fr-N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B263F3F-C221-5346-0AC7-6990602BF8D7}"/>
              </a:ext>
            </a:extLst>
          </p:cNvPr>
          <p:cNvSpPr txBox="1"/>
          <p:nvPr/>
        </p:nvSpPr>
        <p:spPr>
          <a:xfrm>
            <a:off x="1619626" y="1744539"/>
            <a:ext cx="1334584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AE=0.036</a:t>
            </a:r>
            <a:endParaRPr lang="fr-N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23E49D1-5397-8962-79F1-D495FDD57DC8}"/>
              </a:ext>
            </a:extLst>
          </p:cNvPr>
          <p:cNvSpPr txBox="1"/>
          <p:nvPr/>
        </p:nvSpPr>
        <p:spPr>
          <a:xfrm>
            <a:off x="3000503" y="1744540"/>
            <a:ext cx="1225929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Z down </a:t>
            </a:r>
            <a:endParaRPr lang="fr-N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0B79D82-0E4F-D4AD-1E52-8A2DA272214D}"/>
              </a:ext>
            </a:extLst>
          </p:cNvPr>
          <p:cNvSpPr txBox="1"/>
          <p:nvPr/>
        </p:nvSpPr>
        <p:spPr>
          <a:xfrm>
            <a:off x="200430" y="2208990"/>
            <a:ext cx="3031599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AZI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arctan(0.036/0.046</a:t>
            </a:r>
            <a:r>
              <a:rPr lang="fr-FR" sz="2000" dirty="0"/>
              <a:t>)</a:t>
            </a:r>
            <a:endParaRPr lang="fr-NE" sz="2000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837D0B2-4409-C245-097C-2534DE5A176C}"/>
              </a:ext>
            </a:extLst>
          </p:cNvPr>
          <p:cNvSpPr txBox="1"/>
          <p:nvPr/>
        </p:nvSpPr>
        <p:spPr>
          <a:xfrm>
            <a:off x="189141" y="2836789"/>
            <a:ext cx="4741041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backazimut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TOC2 AZI= 38.04°</a:t>
            </a:r>
            <a:endParaRPr lang="fr-N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75B6E8B-F0E8-34AB-92D0-B9D353E80D31}"/>
              </a:ext>
            </a:extLst>
          </p:cNvPr>
          <p:cNvSpPr txBox="1"/>
          <p:nvPr/>
        </p:nvSpPr>
        <p:spPr>
          <a:xfrm>
            <a:off x="5737116" y="1870164"/>
            <a:ext cx="5115104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As far station by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the chart of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wave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propagation and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earth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model,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deduce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TOC2 position:</a:t>
            </a:r>
          </a:p>
          <a:p>
            <a:pPr algn="just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≈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108° (D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≈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11.990km).</a:t>
            </a:r>
            <a:endParaRPr lang="fr-N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096B4C38-00C0-5732-EF3C-29A566087D3B}"/>
              </a:ext>
            </a:extLst>
          </p:cNvPr>
          <p:cNvSpPr txBox="1"/>
          <p:nvPr/>
        </p:nvSpPr>
        <p:spPr>
          <a:xfrm>
            <a:off x="204361" y="3468747"/>
            <a:ext cx="1981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∆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t=TS-TP=9min</a:t>
            </a:r>
            <a:endParaRPr lang="fr-N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9699C576-C245-2FA4-0B95-030D914FD9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4292" y="3536313"/>
            <a:ext cx="384081" cy="3121423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11B0C3C1-4F28-9676-F73C-20F00C99C8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8082" y="3171528"/>
            <a:ext cx="243861" cy="367011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5622DC30-8FD6-7C6F-769D-67DCF5FE34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1297" y="3358663"/>
            <a:ext cx="2911067" cy="428083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D1CE9873-4465-F543-E781-1CEBC77534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1297" y="4637252"/>
            <a:ext cx="2770847" cy="369331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8C480C3F-CB4B-0479-1292-BEB6B51B7029}"/>
              </a:ext>
            </a:extLst>
          </p:cNvPr>
          <p:cNvSpPr txBox="1"/>
          <p:nvPr/>
        </p:nvSpPr>
        <p:spPr>
          <a:xfrm>
            <a:off x="7776477" y="6088200"/>
            <a:ext cx="1216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Z Down</a:t>
            </a:r>
            <a:r>
              <a:rPr lang="fr-FR" dirty="0"/>
              <a:t> </a:t>
            </a:r>
            <a:endParaRPr lang="fr-NE" dirty="0"/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C5AA0123-C62F-FEEF-9613-705AB82A7F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51949" y="0"/>
            <a:ext cx="1140051" cy="114614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2B8D8FD-393D-81D0-4AEC-F581DD60D7E2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P5.3-027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4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821806-AD21-A1E2-97F0-06948A5B57C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CB6099B-68D8-58D6-31F3-548F3A3B20D2}"/>
              </a:ext>
            </a:extLst>
          </p:cNvPr>
          <p:cNvSpPr txBox="1"/>
          <p:nvPr/>
        </p:nvSpPr>
        <p:spPr>
          <a:xfrm>
            <a:off x="2474416" y="2774575"/>
            <a:ext cx="1836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AZI= 38.04</a:t>
            </a:r>
            <a:endParaRPr lang="fr-FR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C279F06-4471-B8BA-8CEC-6B51ECEBDFD8}"/>
              </a:ext>
            </a:extLst>
          </p:cNvPr>
          <p:cNvSpPr txBox="1"/>
          <p:nvPr/>
        </p:nvSpPr>
        <p:spPr>
          <a:xfrm>
            <a:off x="3941492" y="2774570"/>
            <a:ext cx="28913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l-GR" sz="1800" b="1" dirty="0">
                <a:latin typeface="Arial" panose="020B0604020202020204" pitchFamily="34" charset="0"/>
                <a:cs typeface="Arial" panose="020B0604020202020204" pitchFamily="34" charset="0"/>
              </a:rPr>
              <a:t> ≈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 108° (D</a:t>
            </a:r>
            <a:r>
              <a:rPr lang="el-GR" sz="1800" b="1" dirty="0">
                <a:latin typeface="Arial" panose="020B0604020202020204" pitchFamily="34" charset="0"/>
                <a:cs typeface="Arial" panose="020B0604020202020204" pitchFamily="34" charset="0"/>
              </a:rPr>
              <a:t> ≈ 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11.990km)</a:t>
            </a:r>
            <a:endParaRPr lang="fr-FR" b="1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56445B5-EA25-DB24-5330-595C4F5C5323}"/>
              </a:ext>
            </a:extLst>
          </p:cNvPr>
          <p:cNvGrpSpPr/>
          <p:nvPr/>
        </p:nvGrpSpPr>
        <p:grpSpPr>
          <a:xfrm>
            <a:off x="0" y="2616513"/>
            <a:ext cx="9535886" cy="4272077"/>
            <a:chOff x="0" y="2616513"/>
            <a:chExt cx="9535886" cy="4272077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308369E2-5418-99D2-9E48-8A00F3892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616513"/>
              <a:ext cx="9535886" cy="4272077"/>
            </a:xfrm>
            <a:prstGeom prst="rect">
              <a:avLst/>
            </a:prstGeom>
          </p:spPr>
        </p:pic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D44C81A2-C3D9-0E3A-2DFE-833A2856166F}"/>
                </a:ext>
              </a:extLst>
            </p:cNvPr>
            <p:cNvSpPr/>
            <p:nvPr/>
          </p:nvSpPr>
          <p:spPr>
            <a:xfrm>
              <a:off x="6018961" y="3758086"/>
              <a:ext cx="319033" cy="34164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1105567F-2B74-0050-D1EE-2E2FDFCF8856}"/>
              </a:ext>
            </a:extLst>
          </p:cNvPr>
          <p:cNvSpPr txBox="1"/>
          <p:nvPr/>
        </p:nvSpPr>
        <p:spPr>
          <a:xfrm>
            <a:off x="0" y="1108315"/>
            <a:ext cx="105809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/>
              <a:t>Using Google earth we were able to locate with distance and azimuth the epicenter of the event that perfectly matches a locality in North Korea. The beam create with all the array data allow to get a good P phase position for the </a:t>
            </a:r>
            <a:r>
              <a:rPr lang="en-US" dirty="0" err="1"/>
              <a:t>secled</a:t>
            </a:r>
            <a:r>
              <a:rPr lang="en-US" dirty="0"/>
              <a:t> TOC2 data, the dates and data can be used by anyone wishing to verify the experiment. </a:t>
            </a:r>
            <a:r>
              <a:rPr lang="en-US" dirty="0">
                <a:solidFill>
                  <a:srgbClr val="000000"/>
                </a:solidFill>
                <a:effectLst/>
              </a:rPr>
              <a:t>this result reassures us that the method works well even for stations s located at a great distance from events, on the other hand this was possible due to the good quality of the data provided by the PS26 station.</a:t>
            </a:r>
          </a:p>
          <a:p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60176878-8ADA-470B-C3EB-B1B8C9A2A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1949" y="-37832"/>
            <a:ext cx="1140051" cy="114614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7B0354D-8DE0-C9B8-2227-3DB68335CA2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P5.3-027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05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1479578" y="919471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br>
              <a:rPr lang="en-A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97553C-F754-7E6F-207D-38FFFBBDD78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6AECC3B-2387-23DE-E25A-600CB5CEC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1949" y="22609"/>
            <a:ext cx="1140051" cy="114614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65B0548-B3E4-B7A2-EC9B-267889B430BE}"/>
              </a:ext>
            </a:extLst>
          </p:cNvPr>
          <p:cNvSpPr txBox="1"/>
          <p:nvPr/>
        </p:nvSpPr>
        <p:spPr>
          <a:xfrm>
            <a:off x="602901" y="1198160"/>
            <a:ext cx="853858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r>
              <a:rPr lang="fr-FR" b="1" dirty="0" err="1"/>
              <a:t>Eisermann</a:t>
            </a:r>
            <a:r>
              <a:rPr lang="fr-FR" b="1" dirty="0"/>
              <a:t>  , Hillel W. Bloch, </a:t>
            </a:r>
            <a:r>
              <a:rPr lang="fr-FR" b="1" dirty="0" err="1"/>
              <a:t>Alon</a:t>
            </a:r>
            <a:r>
              <a:rPr lang="fr-FR" b="1" dirty="0"/>
              <a:t> Ziv. </a:t>
            </a:r>
            <a:r>
              <a:rPr lang="fr-FR" dirty="0"/>
              <a:t>Real-Time Back </a:t>
            </a:r>
            <a:r>
              <a:rPr lang="fr-FR" dirty="0" err="1"/>
              <a:t>Azimuth</a:t>
            </a:r>
            <a:r>
              <a:rPr lang="fr-FR" dirty="0"/>
              <a:t> for </a:t>
            </a:r>
            <a:r>
              <a:rPr lang="fr-FR" dirty="0" err="1"/>
              <a:t>Earthquake</a:t>
            </a:r>
            <a:r>
              <a:rPr lang="fr-FR" dirty="0"/>
              <a:t> </a:t>
            </a:r>
            <a:r>
              <a:rPr lang="fr-FR" dirty="0" err="1"/>
              <a:t>Early</a:t>
            </a:r>
            <a:r>
              <a:rPr lang="fr-FR" dirty="0"/>
              <a:t> </a:t>
            </a:r>
            <a:r>
              <a:rPr lang="fr-FR" dirty="0" err="1"/>
              <a:t>Warning,Bulletin</a:t>
            </a:r>
            <a:r>
              <a:rPr lang="fr-FR" dirty="0"/>
              <a:t> of the </a:t>
            </a:r>
            <a:r>
              <a:rPr lang="fr-FR" dirty="0" err="1"/>
              <a:t>Seismological</a:t>
            </a:r>
            <a:r>
              <a:rPr lang="fr-FR" dirty="0"/>
              <a:t> Society of America , June 2015.</a:t>
            </a:r>
          </a:p>
          <a:p>
            <a:endParaRPr lang="fr-FR" dirty="0"/>
          </a:p>
          <a:p>
            <a:r>
              <a:rPr lang="fr-FR" b="1" dirty="0"/>
              <a:t>Martin </a:t>
            </a:r>
            <a:r>
              <a:rPr lang="fr-FR" b="1" dirty="0" err="1"/>
              <a:t>Knapmeyer</a:t>
            </a:r>
            <a:r>
              <a:rPr lang="fr-FR" b="1" dirty="0"/>
              <a:t>. </a:t>
            </a:r>
            <a:r>
              <a:rPr lang="fr-FR" dirty="0"/>
              <a:t>Location of </a:t>
            </a:r>
            <a:r>
              <a:rPr lang="fr-FR" dirty="0" err="1"/>
              <a:t>seismic</a:t>
            </a:r>
            <a:r>
              <a:rPr lang="fr-FR" dirty="0"/>
              <a:t> </a:t>
            </a:r>
            <a:r>
              <a:rPr lang="fr-FR" dirty="0" err="1"/>
              <a:t>events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inaccurate</a:t>
            </a:r>
            <a:r>
              <a:rPr lang="fr-FR" dirty="0"/>
              <a:t> data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sparse</a:t>
            </a:r>
            <a:endParaRPr lang="fr-FR" dirty="0"/>
          </a:p>
          <a:p>
            <a:r>
              <a:rPr lang="fr-FR" dirty="0"/>
              <a:t>networks, , May 2008.</a:t>
            </a:r>
          </a:p>
          <a:p>
            <a:endParaRPr lang="fr-FR" dirty="0"/>
          </a:p>
          <a:p>
            <a:r>
              <a:rPr lang="fr-FR" b="1" dirty="0"/>
              <a:t>Peter Bormann. </a:t>
            </a:r>
            <a:r>
              <a:rPr lang="fr-FR" dirty="0"/>
              <a:t>IASPEI, New Manual of </a:t>
            </a:r>
            <a:r>
              <a:rPr lang="fr-FR" dirty="0" err="1"/>
              <a:t>Seismological</a:t>
            </a:r>
            <a:r>
              <a:rPr lang="fr-FR" dirty="0"/>
              <a:t> </a:t>
            </a:r>
            <a:r>
              <a:rPr lang="fr-FR" dirty="0" err="1"/>
              <a:t>Observatory</a:t>
            </a:r>
            <a:r>
              <a:rPr lang="fr-FR" dirty="0"/>
              <a:t> Practice (NMSOP) Volume 1, (</a:t>
            </a:r>
            <a:r>
              <a:rPr lang="fr-FR" dirty="0" err="1"/>
              <a:t>GeoForschungsZentrum</a:t>
            </a:r>
            <a:r>
              <a:rPr lang="fr-FR" dirty="0"/>
              <a:t> Potsdam 2002)</a:t>
            </a:r>
          </a:p>
          <a:p>
            <a:endParaRPr lang="fr-FR" dirty="0"/>
          </a:p>
          <a:p>
            <a:r>
              <a:rPr lang="fr-FR" b="1" dirty="0"/>
              <a:t>Sebastian </a:t>
            </a:r>
            <a:r>
              <a:rPr lang="fr-FR" b="1" dirty="0" err="1"/>
              <a:t>Rost</a:t>
            </a:r>
            <a:r>
              <a:rPr lang="fr-FR" b="1" dirty="0"/>
              <a:t> and Christine Thomas. </a:t>
            </a:r>
            <a:r>
              <a:rPr lang="fr-FR" dirty="0" err="1"/>
              <a:t>Array</a:t>
            </a:r>
            <a:r>
              <a:rPr lang="fr-FR" dirty="0"/>
              <a:t> </a:t>
            </a:r>
            <a:r>
              <a:rPr lang="fr-FR" dirty="0" err="1"/>
              <a:t>Seimology</a:t>
            </a:r>
            <a:r>
              <a:rPr lang="fr-FR" dirty="0"/>
              <a:t> : Methods and applications, </a:t>
            </a:r>
            <a:r>
              <a:rPr lang="fr-FR" dirty="0" err="1"/>
              <a:t>December</a:t>
            </a:r>
            <a:r>
              <a:rPr lang="fr-FR" dirty="0"/>
              <a:t> 2002.</a:t>
            </a:r>
          </a:p>
          <a:p>
            <a:endParaRPr lang="fr-FR" dirty="0"/>
          </a:p>
          <a:p>
            <a:r>
              <a:rPr lang="fr-FR" b="1" dirty="0"/>
              <a:t>Jan </a:t>
            </a:r>
            <a:r>
              <a:rPr lang="fr-FR" b="1" dirty="0" err="1"/>
              <a:t>Fyen</a:t>
            </a:r>
            <a:r>
              <a:rPr lang="fr-FR" b="1" dirty="0"/>
              <a:t> and </a:t>
            </a:r>
            <a:r>
              <a:rPr lang="fr-FR" b="1" dirty="0" err="1"/>
              <a:t>Svein</a:t>
            </a:r>
            <a:r>
              <a:rPr lang="fr-FR" b="1" dirty="0"/>
              <a:t> </a:t>
            </a:r>
            <a:r>
              <a:rPr lang="fr-FR" b="1" dirty="0" err="1"/>
              <a:t>Mykkeltveit</a:t>
            </a:r>
            <a:r>
              <a:rPr lang="fr-FR" dirty="0"/>
              <a:t>. </a:t>
            </a:r>
            <a:r>
              <a:rPr lang="fr-FR" dirty="0" err="1"/>
              <a:t>Seismic</a:t>
            </a:r>
            <a:r>
              <a:rPr lang="fr-FR" dirty="0"/>
              <a:t> </a:t>
            </a:r>
            <a:r>
              <a:rPr lang="fr-FR" dirty="0" err="1"/>
              <a:t>arrays</a:t>
            </a:r>
            <a:r>
              <a:rPr lang="fr-FR" dirty="0"/>
              <a:t>, </a:t>
            </a:r>
            <a:r>
              <a:rPr lang="fr-FR" dirty="0" err="1"/>
              <a:t>January</a:t>
            </a:r>
            <a:r>
              <a:rPr lang="fr-FR" dirty="0"/>
              <a:t> 2002</a:t>
            </a:r>
          </a:p>
          <a:p>
            <a:endParaRPr lang="fr-FR" dirty="0"/>
          </a:p>
          <a:p>
            <a:r>
              <a:rPr lang="fr-FR" b="1" dirty="0"/>
              <a:t>B. L. N. Kennett and E. R. </a:t>
            </a:r>
            <a:r>
              <a:rPr lang="fr-FR" b="1" dirty="0" err="1"/>
              <a:t>Engdah</a:t>
            </a:r>
            <a:r>
              <a:rPr lang="fr-FR" b="1" dirty="0"/>
              <a:t>. </a:t>
            </a:r>
            <a:r>
              <a:rPr lang="fr-FR" dirty="0" err="1"/>
              <a:t>Traveltimes</a:t>
            </a:r>
            <a:r>
              <a:rPr lang="fr-FR" dirty="0"/>
              <a:t> for global </a:t>
            </a:r>
            <a:r>
              <a:rPr lang="fr-FR" dirty="0" err="1"/>
              <a:t>earthquake</a:t>
            </a:r>
            <a:r>
              <a:rPr lang="fr-FR" dirty="0"/>
              <a:t> location and phase identification, </a:t>
            </a:r>
            <a:r>
              <a:rPr lang="fr-FR" dirty="0" err="1"/>
              <a:t>October</a:t>
            </a:r>
            <a:r>
              <a:rPr lang="fr-FR" dirty="0"/>
              <a:t> 1990.</a:t>
            </a:r>
          </a:p>
          <a:p>
            <a:endParaRPr lang="fr-FR" dirty="0"/>
          </a:p>
          <a:p>
            <a:r>
              <a:rPr lang="fr-FR" b="1" dirty="0"/>
              <a:t>J.R. </a:t>
            </a:r>
            <a:r>
              <a:rPr lang="fr-FR" b="1" dirty="0" err="1"/>
              <a:t>Kayal</a:t>
            </a:r>
            <a:r>
              <a:rPr lang="fr-FR" b="1" dirty="0"/>
              <a:t> </a:t>
            </a:r>
            <a:r>
              <a:rPr lang="fr-FR" dirty="0"/>
              <a:t>. </a:t>
            </a:r>
            <a:r>
              <a:rPr lang="fr-FR" dirty="0" err="1"/>
              <a:t>Seismic</a:t>
            </a:r>
            <a:r>
              <a:rPr lang="fr-FR" dirty="0"/>
              <a:t> </a:t>
            </a:r>
            <a:r>
              <a:rPr lang="fr-FR" dirty="0" err="1"/>
              <a:t>waves</a:t>
            </a:r>
            <a:r>
              <a:rPr lang="fr-FR" dirty="0"/>
              <a:t> and </a:t>
            </a:r>
            <a:r>
              <a:rPr lang="fr-FR" dirty="0" err="1"/>
              <a:t>earthquake</a:t>
            </a:r>
            <a:r>
              <a:rPr lang="fr-FR" dirty="0"/>
              <a:t> , </a:t>
            </a:r>
            <a:r>
              <a:rPr lang="fr-FR" dirty="0" err="1"/>
              <a:t>Geological</a:t>
            </a:r>
            <a:r>
              <a:rPr lang="fr-FR" dirty="0"/>
              <a:t> Survey of India,1986.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3925A1E-CF86-56F9-C8E6-3D857E851C10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P5.3-027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5608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3286</TotalTime>
  <Words>1047</Words>
  <Application>Microsoft Office PowerPoint</Application>
  <PresentationFormat>Grand écran</PresentationFormat>
  <Paragraphs>84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Custom Design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hp</cp:lastModifiedBy>
  <cp:revision>68</cp:revision>
  <dcterms:created xsi:type="dcterms:W3CDTF">2023-04-18T13:25:54Z</dcterms:created>
  <dcterms:modified xsi:type="dcterms:W3CDTF">2023-05-28T21:39:53Z</dcterms:modified>
</cp:coreProperties>
</file>